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3.xml" ContentType="application/vnd.openxmlformats-officedocument.presentationml.tags+xml"/>
  <Override PartName="/ppt/notesSlides/notesSlide7.xml" ContentType="application/vnd.openxmlformats-officedocument.presentationml.notesSlide+xml"/>
  <Override PartName="/ppt/tags/tag4.xml" ContentType="application/vnd.openxmlformats-officedocument.presentationml.tags+xml"/>
  <Override PartName="/ppt/notesSlides/notesSlide8.xml" ContentType="application/vnd.openxmlformats-officedocument.presentationml.notesSlide+xml"/>
  <Override PartName="/ppt/tags/tag5.xml" ContentType="application/vnd.openxmlformats-officedocument.presentationml.tags+xml"/>
  <Override PartName="/ppt/notesSlides/notesSlide9.xml" ContentType="application/vnd.openxmlformats-officedocument.presentationml.notesSlide+xml"/>
  <Override PartName="/ppt/tags/tag6.xml" ContentType="application/vnd.openxmlformats-officedocument.presentationml.tags+xml"/>
  <Override PartName="/ppt/notesSlides/notesSlide10.xml" ContentType="application/vnd.openxmlformats-officedocument.presentationml.notesSlide+xml"/>
  <Override PartName="/ppt/tags/tag7.xml" ContentType="application/vnd.openxmlformats-officedocument.presentationml.tags+xml"/>
  <Override PartName="/ppt/notesSlides/notesSlide11.xml" ContentType="application/vnd.openxmlformats-officedocument.presentationml.notesSlide+xml"/>
  <Override PartName="/ppt/tags/tag8.xml" ContentType="application/vnd.openxmlformats-officedocument.presentationml.tags+xml"/>
  <Override PartName="/ppt/notesSlides/notesSlide12.xml" ContentType="application/vnd.openxmlformats-officedocument.presentationml.notesSlide+xml"/>
  <Override PartName="/ppt/tags/tag9.xml" ContentType="application/vnd.openxmlformats-officedocument.presentationml.tags+xml"/>
  <Override PartName="/ppt/notesSlides/notesSlide13.xml" ContentType="application/vnd.openxmlformats-officedocument.presentationml.notesSlide+xml"/>
  <Override PartName="/ppt/tags/tag10.xml" ContentType="application/vnd.openxmlformats-officedocument.presentationml.tags+xml"/>
  <Override PartName="/ppt/notesSlides/notesSlide14.xml" ContentType="application/vnd.openxmlformats-officedocument.presentationml.notesSlide+xml"/>
  <Override PartName="/ppt/tags/tag11.xml" ContentType="application/vnd.openxmlformats-officedocument.presentationml.tags+xml"/>
  <Override PartName="/ppt/notesSlides/notesSlide15.xml" ContentType="application/vnd.openxmlformats-officedocument.presentationml.notesSlide+xml"/>
  <Override PartName="/ppt/tags/tag12.xml" ContentType="application/vnd.openxmlformats-officedocument.presentationml.tags+xml"/>
  <Override PartName="/ppt/notesSlides/notesSlide16.xml" ContentType="application/vnd.openxmlformats-officedocument.presentationml.notesSlide+xml"/>
  <Override PartName="/ppt/tags/tag13.xml" ContentType="application/vnd.openxmlformats-officedocument.presentationml.tags+xml"/>
  <Override PartName="/ppt/notesSlides/notesSlide17.xml" ContentType="application/vnd.openxmlformats-officedocument.presentationml.notesSlide+xml"/>
  <Override PartName="/ppt/tags/tag14.xml" ContentType="application/vnd.openxmlformats-officedocument.presentationml.tag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 id="2147483653" r:id="rId5"/>
  </p:sldMasterIdLst>
  <p:notesMasterIdLst>
    <p:notesMasterId r:id="rId25"/>
  </p:notesMasterIdLst>
  <p:sldIdLst>
    <p:sldId id="256" r:id="rId6"/>
    <p:sldId id="939" r:id="rId7"/>
    <p:sldId id="986" r:id="rId8"/>
    <p:sldId id="1013" r:id="rId9"/>
    <p:sldId id="1018" r:id="rId10"/>
    <p:sldId id="1015" r:id="rId11"/>
    <p:sldId id="1009" r:id="rId12"/>
    <p:sldId id="775" r:id="rId13"/>
    <p:sldId id="987" r:id="rId14"/>
    <p:sldId id="981" r:id="rId15"/>
    <p:sldId id="982" r:id="rId16"/>
    <p:sldId id="990" r:id="rId17"/>
    <p:sldId id="1017" r:id="rId18"/>
    <p:sldId id="989" r:id="rId19"/>
    <p:sldId id="995" r:id="rId20"/>
    <p:sldId id="1012" r:id="rId21"/>
    <p:sldId id="988" r:id="rId22"/>
    <p:sldId id="1016" r:id="rId23"/>
    <p:sldId id="992" r:id="rId2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B0520"/>
    <a:srgbClr val="002147"/>
    <a:srgbClr val="00A627"/>
    <a:srgbClr val="8BF790"/>
    <a:srgbClr val="A9F3C8"/>
    <a:srgbClr val="0000FF"/>
    <a:srgbClr val="003366"/>
    <a:srgbClr val="CC00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AE6E6D5-3C0C-4D41-AF19-FCFA605763BB}" v="2318" dt="2023-04-15T04:22:04.270"/>
    <p1510:client id="{28B4AF51-71DD-00FF-95C8-16A20E7B56FF}" v="1" dt="2023-04-14T18:35:26.220"/>
    <p1510:client id="{56B8FC5F-6F92-7D44-9D6C-B384AE52747E}" v="3217" dt="2023-04-15T04:24:43.515"/>
    <p1510:client id="{62CE3B56-8612-2C4C-9F9E-D0BC68ED2E71}" v="79" dt="2023-04-15T01:40:32.43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75"/>
  </p:normalViewPr>
  <p:slideViewPr>
    <p:cSldViewPr snapToGrid="0">
      <p:cViewPr varScale="1">
        <p:scale>
          <a:sx n="104" d="100"/>
          <a:sy n="104" d="100"/>
        </p:scale>
        <p:origin x="1218" y="10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viewProps" Target="viewProps.xml"/><Relationship Id="rId30" Type="http://schemas.microsoft.com/office/2015/10/relationships/revisionInfo" Target="revisionInfo.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D9F6A31-10B0-9243-A9FA-FD1F8ABEF13C}" type="datetimeFigureOut">
              <a:rPr lang="en-US" smtClean="0"/>
              <a:t>4/15/2023</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4413365-B665-024B-83EE-E1E13A2B2839}" type="slidenum">
              <a:rPr lang="en-US" smtClean="0"/>
              <a:t>‹#›</a:t>
            </a:fld>
            <a:endParaRPr lang="en-US"/>
          </a:p>
        </p:txBody>
      </p:sp>
    </p:spTree>
    <p:extLst>
      <p:ext uri="{BB962C8B-B14F-4D97-AF65-F5344CB8AC3E}">
        <p14:creationId xmlns:p14="http://schemas.microsoft.com/office/powerpoint/2010/main" val="5576828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a:effectLst/>
                <a:latin typeface="Times New Roman"/>
                <a:ea typeface="Calibri" panose="020F0502020204030204" pitchFamily="34" charset="0"/>
                <a:cs typeface="Times New Roman"/>
              </a:rPr>
              <a:t>Welcome to the talk on our numerical investigation of Hypersonic Boundary-Layer Transition for an Ogive Geometry.</a:t>
            </a:r>
            <a:r>
              <a:rPr lang="en-US" sz="1800">
                <a:latin typeface="Times New Roman"/>
                <a:ea typeface="Calibri" panose="020F0502020204030204" pitchFamily="34" charset="0"/>
                <a:cs typeface="Times New Roman"/>
              </a:rPr>
              <a:t> </a:t>
            </a:r>
            <a:r>
              <a:rPr lang="en-US" sz="1800">
                <a:effectLst/>
                <a:latin typeface="Times New Roman"/>
                <a:ea typeface="Calibri" panose="020F0502020204030204" pitchFamily="34" charset="0"/>
                <a:cs typeface="Times New Roman"/>
              </a:rPr>
              <a:t> Before I begin, I would like to acknowledge the support from Arizona NASA Space Grant Consortium and the compute time provided by the DOD and the UAHPC</a:t>
            </a:r>
            <a:endParaRPr lang="en-US">
              <a:latin typeface="Times New Roman"/>
              <a:cs typeface="Times New Roman"/>
            </a:endParaRPr>
          </a:p>
        </p:txBody>
      </p:sp>
      <p:sp>
        <p:nvSpPr>
          <p:cNvPr id="4" name="Slide Number Placeholder 3"/>
          <p:cNvSpPr>
            <a:spLocks noGrp="1"/>
          </p:cNvSpPr>
          <p:nvPr>
            <p:ph type="sldNum" sz="quarter" idx="5"/>
          </p:nvPr>
        </p:nvSpPr>
        <p:spPr/>
        <p:txBody>
          <a:bodyPr/>
          <a:lstStyle/>
          <a:p>
            <a:fld id="{E4413365-B665-024B-83EE-E1E13A2B2839}" type="slidenum">
              <a:rPr lang="en-US" smtClean="0"/>
              <a:t>1</a:t>
            </a:fld>
            <a:endParaRPr lang="en-US"/>
          </a:p>
        </p:txBody>
      </p:sp>
    </p:spTree>
    <p:extLst>
      <p:ext uri="{BB962C8B-B14F-4D97-AF65-F5344CB8AC3E}">
        <p14:creationId xmlns:p14="http://schemas.microsoft.com/office/powerpoint/2010/main" val="37964670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sz="1800" b="0">
                <a:latin typeface="Times New Roman"/>
                <a:ea typeface="Calibri" panose="020F0502020204030204" pitchFamily="34" charset="0"/>
                <a:cs typeface="Times New Roman"/>
              </a:rPr>
              <a:t>Second mode instability starts out the strongest, but it </a:t>
            </a:r>
            <a:r>
              <a:rPr lang="en-US" sz="1800" b="0" err="1">
                <a:latin typeface="Times New Roman"/>
                <a:ea typeface="Calibri" panose="020F0502020204030204" pitchFamily="34" charset="0"/>
                <a:cs typeface="Times New Roman"/>
              </a:rPr>
              <a:t>quixkly</a:t>
            </a:r>
            <a:r>
              <a:rPr lang="en-US" sz="1800" b="0">
                <a:latin typeface="Times New Roman"/>
                <a:ea typeface="Calibri" panose="020F0502020204030204" pitchFamily="34" charset="0"/>
                <a:cs typeface="Times New Roman"/>
              </a:rPr>
              <a:t> dies as the wave packet moves downstream</a:t>
            </a:r>
          </a:p>
          <a:p>
            <a:pPr>
              <a:defRPr/>
            </a:pPr>
            <a:r>
              <a:rPr lang="en-US" sz="1800" b="0">
                <a:effectLst/>
                <a:latin typeface="Times New Roman"/>
                <a:ea typeface="Calibri" panose="020F0502020204030204" pitchFamily="34" charset="0"/>
                <a:cs typeface="Times New Roman"/>
              </a:rPr>
              <a:t>First mode instability grows bigger as the wave packet travels downstream until it hits its largest and then begins decaying</a:t>
            </a:r>
          </a:p>
          <a:p>
            <a:pPr>
              <a:defRPr/>
            </a:pPr>
            <a:r>
              <a:rPr lang="en-US" sz="1800" b="0">
                <a:effectLst/>
                <a:latin typeface="Times New Roman"/>
                <a:ea typeface="Calibri" panose="020F0502020204030204" pitchFamily="34" charset="0"/>
                <a:cs typeface="Times New Roman"/>
              </a:rPr>
              <a:t>We decided to focus on the first mode being the dominant mode for triggering transition, so we took the wave number to focus on based on where the largest/most saturated first mode instability packet/banana is.</a:t>
            </a:r>
            <a:endParaRPr lang="en-US" sz="1800" b="0">
              <a:effectLst/>
              <a:latin typeface="Calibri"/>
              <a:ea typeface="Calibri" panose="020F0502020204030204" pitchFamily="34"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E4413365-B665-024B-83EE-E1E13A2B2839}" type="slidenum">
              <a:rPr lang="en-US" smtClean="0"/>
              <a:t>10</a:t>
            </a:fld>
            <a:endParaRPr lang="en-US"/>
          </a:p>
        </p:txBody>
      </p:sp>
    </p:spTree>
    <p:extLst>
      <p:ext uri="{BB962C8B-B14F-4D97-AF65-F5344CB8AC3E}">
        <p14:creationId xmlns:p14="http://schemas.microsoft.com/office/powerpoint/2010/main" val="19054270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800">
                <a:solidFill>
                  <a:schemeClr val="accent2">
                    <a:lumMod val="75000"/>
                  </a:schemeClr>
                </a:solidFill>
              </a:rPr>
              <a:t>Make sure to append other subdomain to complete banana</a:t>
            </a:r>
          </a:p>
          <a:p>
            <a:r>
              <a:rPr lang="en-US" sz="2800">
                <a:solidFill>
                  <a:schemeClr val="accent2">
                    <a:lumMod val="75000"/>
                  </a:schemeClr>
                </a:solidFill>
              </a:rPr>
              <a:t>Need to change grid lines to be same for all of them – smoother switch</a:t>
            </a:r>
          </a:p>
          <a:p>
            <a:r>
              <a:rPr lang="en-US" sz="2800">
                <a:solidFill>
                  <a:schemeClr val="accent2">
                    <a:lumMod val="75000"/>
                  </a:schemeClr>
                </a:solidFill>
              </a:rPr>
              <a:t>	</a:t>
            </a:r>
            <a:r>
              <a:rPr lang="en-US" sz="2800">
                <a:solidFill>
                  <a:schemeClr val="accent2">
                    <a:lumMod val="75000"/>
                  </a:schemeClr>
                </a:solidFill>
                <a:sym typeface="Wingdings" pitchFamily="2" charset="2"/>
              </a:rPr>
              <a:t> line spacing and y-grid number increment</a:t>
            </a:r>
            <a:endParaRPr lang="en-US" sz="2800">
              <a:solidFill>
                <a:schemeClr val="accent2">
                  <a:lumMod val="75000"/>
                </a:schemeClr>
              </a:solidFill>
            </a:endParaRPr>
          </a:p>
          <a:p>
            <a:endParaRPr lang="en-US"/>
          </a:p>
        </p:txBody>
      </p:sp>
      <p:sp>
        <p:nvSpPr>
          <p:cNvPr id="4" name="Slide Number Placeholder 3"/>
          <p:cNvSpPr>
            <a:spLocks noGrp="1"/>
          </p:cNvSpPr>
          <p:nvPr>
            <p:ph type="sldNum" sz="quarter" idx="5"/>
          </p:nvPr>
        </p:nvSpPr>
        <p:spPr/>
        <p:txBody>
          <a:bodyPr/>
          <a:lstStyle/>
          <a:p>
            <a:fld id="{E4413365-B665-024B-83EE-E1E13A2B2839}" type="slidenum">
              <a:rPr lang="en-US" smtClean="0"/>
              <a:t>11</a:t>
            </a:fld>
            <a:endParaRPr lang="en-US"/>
          </a:p>
        </p:txBody>
      </p:sp>
    </p:spTree>
    <p:extLst>
      <p:ext uri="{BB962C8B-B14F-4D97-AF65-F5344CB8AC3E}">
        <p14:creationId xmlns:p14="http://schemas.microsoft.com/office/powerpoint/2010/main" val="26508884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sz="1800" b="1" err="1">
                <a:latin typeface="Times New Roman"/>
                <a:ea typeface="Calibri" panose="020F0502020204030204" pitchFamily="34" charset="0"/>
                <a:cs typeface="Times New Roman"/>
              </a:rPr>
              <a:t>spatio</a:t>
            </a:r>
            <a:r>
              <a:rPr lang="en-US" sz="1800" b="1">
                <a:latin typeface="Times New Roman"/>
                <a:ea typeface="Calibri" panose="020F0502020204030204" pitchFamily="34" charset="0"/>
                <a:cs typeface="Times New Roman"/>
              </a:rPr>
              <a:t>-temporal development </a:t>
            </a:r>
            <a:r>
              <a:rPr lang="en-US" sz="1800">
                <a:latin typeface="Times New Roman"/>
                <a:ea typeface="Calibri" panose="020F0502020204030204" pitchFamily="34" charset="0"/>
                <a:cs typeface="Times New Roman"/>
              </a:rPr>
              <a:t>of the wave packet </a:t>
            </a:r>
            <a:r>
              <a:rPr lang="en-US" sz="1800">
                <a:latin typeface="Times New Roman"/>
                <a:ea typeface="Calibri" panose="020F0502020204030204" pitchFamily="34" charset="0"/>
                <a:cs typeface="Times New Roman"/>
                <a:sym typeface="Wingdings" panose="05000000000000000000" pitchFamily="2" charset="2"/>
              </a:rPr>
              <a:t> </a:t>
            </a:r>
            <a:r>
              <a:rPr lang="en-US" sz="1800">
                <a:latin typeface="Times New Roman"/>
                <a:ea typeface="Calibri" panose="020F0502020204030204" pitchFamily="34" charset="0"/>
                <a:cs typeface="Times New Roman"/>
              </a:rPr>
              <a:t>plotting the </a:t>
            </a:r>
            <a:r>
              <a:rPr lang="en-US" sz="1800" b="1">
                <a:latin typeface="Times New Roman"/>
                <a:ea typeface="Calibri" panose="020F0502020204030204" pitchFamily="34" charset="0"/>
                <a:cs typeface="Times New Roman"/>
              </a:rPr>
              <a:t>instantaneous pressure disturbance contours</a:t>
            </a:r>
            <a:r>
              <a:rPr lang="en-US" sz="1800">
                <a:latin typeface="Times New Roman"/>
                <a:ea typeface="Calibri" panose="020F0502020204030204" pitchFamily="34" charset="0"/>
                <a:cs typeface="Times New Roman"/>
              </a:rPr>
              <a:t> on the surface of the cone. </a:t>
            </a:r>
          </a:p>
          <a:p>
            <a:pPr>
              <a:defRPr/>
            </a:pPr>
            <a:r>
              <a:rPr lang="en-US" sz="1800">
                <a:effectLst/>
                <a:latin typeface="Times New Roman"/>
                <a:ea typeface="Calibri" panose="020F0502020204030204" pitchFamily="34" charset="0"/>
                <a:cs typeface="Times New Roman"/>
              </a:rPr>
              <a:t>the </a:t>
            </a:r>
            <a:r>
              <a:rPr lang="en-US" sz="1800">
                <a:latin typeface="Times New Roman"/>
                <a:ea typeface="Calibri" panose="020F0502020204030204" pitchFamily="34" charset="0"/>
                <a:cs typeface="Times New Roman"/>
              </a:rPr>
              <a:t>amplitude</a:t>
            </a:r>
            <a:r>
              <a:rPr lang="en-US" sz="1800">
                <a:effectLst/>
                <a:latin typeface="Times New Roman"/>
                <a:ea typeface="Calibri" panose="020F0502020204030204" pitchFamily="34" charset="0"/>
                <a:cs typeface="Times New Roman"/>
              </a:rPr>
              <a:t> </a:t>
            </a:r>
            <a:r>
              <a:rPr lang="en-US" sz="1800">
                <a:latin typeface="Times New Roman"/>
                <a:ea typeface="Calibri" panose="020F0502020204030204" pitchFamily="34" charset="0"/>
                <a:cs typeface="Times New Roman"/>
              </a:rPr>
              <a:t>levels are </a:t>
            </a:r>
            <a:r>
              <a:rPr lang="en-US" sz="1800">
                <a:effectLst/>
                <a:latin typeface="Times New Roman"/>
                <a:ea typeface="Calibri" panose="020F0502020204030204" pitchFamily="34" charset="0"/>
                <a:cs typeface="Times New Roman"/>
              </a:rPr>
              <a:t>given in the </a:t>
            </a:r>
            <a:r>
              <a:rPr lang="en-US" sz="1800">
                <a:latin typeface="Times New Roman"/>
                <a:ea typeface="Calibri" panose="020F0502020204030204" pitchFamily="34" charset="0"/>
                <a:cs typeface="Times New Roman"/>
              </a:rPr>
              <a:t>legend, </a:t>
            </a:r>
            <a:r>
              <a:rPr lang="en-US" sz="1800">
                <a:effectLst/>
                <a:latin typeface="Times New Roman"/>
                <a:ea typeface="Calibri" panose="020F0502020204030204" pitchFamily="34" charset="0"/>
                <a:cs typeface="Times New Roman"/>
              </a:rPr>
              <a:t>and the forcing hole location </a:t>
            </a:r>
            <a:r>
              <a:rPr lang="en-US" sz="1800">
                <a:latin typeface="Times New Roman"/>
                <a:ea typeface="Calibri" panose="020F0502020204030204" pitchFamily="34" charset="0"/>
                <a:cs typeface="Times New Roman"/>
              </a:rPr>
              <a:t>is marked with a black sphere, and </a:t>
            </a:r>
            <a:r>
              <a:rPr lang="en-US" sz="1800">
                <a:effectLst/>
                <a:latin typeface="Times New Roman"/>
                <a:ea typeface="Calibri" panose="020F0502020204030204" pitchFamily="34" charset="0"/>
                <a:cs typeface="Times New Roman"/>
              </a:rPr>
              <a:t>the </a:t>
            </a:r>
            <a:r>
              <a:rPr lang="en-US" sz="1800">
                <a:latin typeface="Times New Roman"/>
                <a:ea typeface="Calibri" panose="020F0502020204030204" pitchFamily="34" charset="0"/>
                <a:cs typeface="Times New Roman"/>
              </a:rPr>
              <a:t>time instant at which the wave packet is plotted is </a:t>
            </a:r>
            <a:r>
              <a:rPr lang="en-US" sz="1800">
                <a:effectLst/>
                <a:latin typeface="Times New Roman"/>
                <a:ea typeface="Calibri" panose="020F0502020204030204" pitchFamily="34" charset="0"/>
                <a:cs typeface="Times New Roman"/>
              </a:rPr>
              <a:t>given </a:t>
            </a:r>
            <a:r>
              <a:rPr lang="en-US" sz="1800">
                <a:latin typeface="Times New Roman"/>
                <a:ea typeface="Calibri" panose="020F0502020204030204" pitchFamily="34" charset="0"/>
                <a:cs typeface="Times New Roman"/>
              </a:rPr>
              <a:t>here </a:t>
            </a:r>
          </a:p>
          <a:p>
            <a:pPr>
              <a:defRPr/>
            </a:pPr>
            <a:r>
              <a:rPr lang="en-US" sz="1800">
                <a:effectLst/>
                <a:latin typeface="Times New Roman"/>
                <a:ea typeface="Calibri" panose="020F0502020204030204" pitchFamily="34" charset="0"/>
                <a:cs typeface="Times New Roman"/>
              </a:rPr>
              <a:t>We can see that a small wave packet immediately forms downstream of the forcing location.</a:t>
            </a:r>
            <a:endParaRPr lang="en-US" sz="1800">
              <a:effectLst/>
              <a:latin typeface="Calibri"/>
              <a:ea typeface="Calibri" panose="020F0502020204030204" pitchFamily="34"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E4413365-B665-024B-83EE-E1E13A2B2839}" type="slidenum">
              <a:rPr lang="en-US" smtClean="0"/>
              <a:t>12</a:t>
            </a:fld>
            <a:endParaRPr lang="en-US"/>
          </a:p>
        </p:txBody>
      </p:sp>
    </p:spTree>
    <p:extLst>
      <p:ext uri="{BB962C8B-B14F-4D97-AF65-F5344CB8AC3E}">
        <p14:creationId xmlns:p14="http://schemas.microsoft.com/office/powerpoint/2010/main" val="25502056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sz="1800" b="0">
                <a:effectLst/>
                <a:latin typeface="Times New Roman"/>
                <a:ea typeface="Calibri" panose="020F0502020204030204" pitchFamily="34" charset="0"/>
                <a:cs typeface="Times New Roman"/>
              </a:rPr>
              <a:t>Developments of streaks further down are indicative of the flow reaching the transition stages</a:t>
            </a:r>
          </a:p>
          <a:p>
            <a:pPr>
              <a:defRPr/>
            </a:pPr>
            <a:r>
              <a:rPr lang="en-US" sz="1800" b="0">
                <a:effectLst/>
                <a:latin typeface="Times New Roman"/>
                <a:ea typeface="Calibri" panose="020F0502020204030204" pitchFamily="34" charset="0"/>
                <a:cs typeface="Times New Roman"/>
              </a:rPr>
              <a:t>The departure of oblique breakdown line from the laminar line on the heat flux graph indicates that the flow is departing from the linear behavior, telling us that it is going/tending towards transition</a:t>
            </a:r>
            <a:endParaRPr lang="en-US" sz="1800" b="0">
              <a:effectLst/>
              <a:latin typeface="Calibri"/>
              <a:ea typeface="Calibri" panose="020F0502020204030204" pitchFamily="34"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E4413365-B665-024B-83EE-E1E13A2B2839}" type="slidenum">
              <a:rPr lang="en-US" smtClean="0"/>
              <a:t>13</a:t>
            </a:fld>
            <a:endParaRPr lang="en-US"/>
          </a:p>
        </p:txBody>
      </p:sp>
    </p:spTree>
    <p:extLst>
      <p:ext uri="{BB962C8B-B14F-4D97-AF65-F5344CB8AC3E}">
        <p14:creationId xmlns:p14="http://schemas.microsoft.com/office/powerpoint/2010/main" val="1229207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sz="1800" b="0">
                <a:effectLst/>
                <a:latin typeface="Times New Roman"/>
                <a:ea typeface="Calibri" panose="020F0502020204030204" pitchFamily="34" charset="0"/>
                <a:cs typeface="Times New Roman"/>
              </a:rPr>
              <a:t>Developments of streaks further down are indicative of the flow reaching the transition stages</a:t>
            </a:r>
          </a:p>
          <a:p>
            <a:pPr>
              <a:defRPr/>
            </a:pPr>
            <a:r>
              <a:rPr lang="en-US" sz="1800" b="0">
                <a:effectLst/>
                <a:latin typeface="Times New Roman"/>
                <a:ea typeface="Calibri" panose="020F0502020204030204" pitchFamily="34" charset="0"/>
                <a:cs typeface="Times New Roman"/>
              </a:rPr>
              <a:t>The departure of oblique breakdown line from the laminar line on the heat flux graph indicates that the flow is departing from the linear behavior, telling us that it is going/tending towards transition</a:t>
            </a:r>
            <a:endParaRPr lang="en-US" sz="1800" b="0">
              <a:effectLst/>
              <a:latin typeface="Calibri"/>
              <a:ea typeface="Calibri" panose="020F0502020204030204" pitchFamily="34"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E4413365-B665-024B-83EE-E1E13A2B2839}" type="slidenum">
              <a:rPr lang="en-US" smtClean="0"/>
              <a:t>14</a:t>
            </a:fld>
            <a:endParaRPr lang="en-US"/>
          </a:p>
        </p:txBody>
      </p:sp>
    </p:spTree>
    <p:extLst>
      <p:ext uri="{BB962C8B-B14F-4D97-AF65-F5344CB8AC3E}">
        <p14:creationId xmlns:p14="http://schemas.microsoft.com/office/powerpoint/2010/main" val="340137564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sz="1800" b="0">
                <a:effectLst/>
                <a:latin typeface="Times New Roman"/>
                <a:ea typeface="Calibri" panose="020F0502020204030204" pitchFamily="34" charset="0"/>
                <a:cs typeface="Times New Roman"/>
              </a:rPr>
              <a:t>Development of small scales towards the end of the computational area indicates that the boundary-layer is starting to transition</a:t>
            </a:r>
            <a:endParaRPr lang="en-US" sz="1800" b="0">
              <a:effectLst/>
              <a:latin typeface="Calibri"/>
              <a:ea typeface="Calibri" panose="020F0502020204030204" pitchFamily="34"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E4413365-B665-024B-83EE-E1E13A2B2839}" type="slidenum">
              <a:rPr lang="en-US" smtClean="0"/>
              <a:t>15</a:t>
            </a:fld>
            <a:endParaRPr lang="en-US"/>
          </a:p>
        </p:txBody>
      </p:sp>
    </p:spTree>
    <p:extLst>
      <p:ext uri="{BB962C8B-B14F-4D97-AF65-F5344CB8AC3E}">
        <p14:creationId xmlns:p14="http://schemas.microsoft.com/office/powerpoint/2010/main" val="150221118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Schlieren is a technique that uses how light bends around density changes in a fluid to visualize the flow over an object in wind tunnel experiments, so this is a way to more directly compare visually/qualitatively to the wind tunnel results.</a:t>
            </a:r>
          </a:p>
          <a:p>
            <a:r>
              <a:rPr lang="en-US"/>
              <a:t>Through this density-based flow visualization technique, you are able to track and visualize the changes in pressure, temperature, and shockwaves in the air flowing over the surface of a model</a:t>
            </a:r>
          </a:p>
        </p:txBody>
      </p:sp>
      <p:sp>
        <p:nvSpPr>
          <p:cNvPr id="4" name="Slide Number Placeholder 3"/>
          <p:cNvSpPr>
            <a:spLocks noGrp="1"/>
          </p:cNvSpPr>
          <p:nvPr>
            <p:ph type="sldNum" sz="quarter" idx="5"/>
          </p:nvPr>
        </p:nvSpPr>
        <p:spPr/>
        <p:txBody>
          <a:bodyPr/>
          <a:lstStyle/>
          <a:p>
            <a:fld id="{E4413365-B665-024B-83EE-E1E13A2B2839}" type="slidenum">
              <a:rPr lang="en-US" smtClean="0"/>
              <a:t>16</a:t>
            </a:fld>
            <a:endParaRPr lang="en-US"/>
          </a:p>
        </p:txBody>
      </p:sp>
    </p:spTree>
    <p:extLst>
      <p:ext uri="{BB962C8B-B14F-4D97-AF65-F5344CB8AC3E}">
        <p14:creationId xmlns:p14="http://schemas.microsoft.com/office/powerpoint/2010/main" val="239946150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Times New Roman" panose="02020603050405020304" pitchFamily="18" charset="0"/>
                <a:ea typeface="Calibri" panose="020F0502020204030204" pitchFamily="34" charset="0"/>
                <a:cs typeface="Times New Roman" panose="02020603050405020304" pitchFamily="18" charset="0"/>
              </a:rPr>
              <a:t>I’d like to start with a brief introduction about what we will be addressing in this presentation.</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E4413365-B665-024B-83EE-E1E13A2B2839}" type="slidenum">
              <a:rPr lang="en-US" smtClean="0"/>
              <a:t>17</a:t>
            </a:fld>
            <a:endParaRPr lang="en-US"/>
          </a:p>
        </p:txBody>
      </p:sp>
    </p:spTree>
    <p:extLst>
      <p:ext uri="{BB962C8B-B14F-4D97-AF65-F5344CB8AC3E}">
        <p14:creationId xmlns:p14="http://schemas.microsoft.com/office/powerpoint/2010/main" val="116060831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E4413365-B665-024B-83EE-E1E13A2B2839}" type="slidenum">
              <a:rPr lang="en-US" smtClean="0"/>
              <a:t>18</a:t>
            </a:fld>
            <a:endParaRPr lang="en-US"/>
          </a:p>
        </p:txBody>
      </p:sp>
    </p:spTree>
    <p:extLst>
      <p:ext uri="{BB962C8B-B14F-4D97-AF65-F5344CB8AC3E}">
        <p14:creationId xmlns:p14="http://schemas.microsoft.com/office/powerpoint/2010/main" val="315449436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a:effectLst/>
                <a:latin typeface="Times New Roman"/>
                <a:ea typeface="Calibri" panose="020F0502020204030204" pitchFamily="34" charset="0"/>
                <a:cs typeface="Times New Roman"/>
              </a:rPr>
              <a:t>Welcome to the talk on our numerical investigation of the nonlinear transition stages for a sharp cone at Mach 10.</a:t>
            </a:r>
            <a:r>
              <a:rPr lang="en-US" sz="1800">
                <a:latin typeface="Times New Roman"/>
                <a:ea typeface="Calibri" panose="020F0502020204030204" pitchFamily="34" charset="0"/>
                <a:cs typeface="Times New Roman"/>
              </a:rPr>
              <a:t> </a:t>
            </a:r>
            <a:r>
              <a:rPr lang="en-US" sz="1800">
                <a:effectLst/>
                <a:latin typeface="Times New Roman"/>
                <a:ea typeface="Calibri" panose="020F0502020204030204" pitchFamily="34" charset="0"/>
                <a:cs typeface="Times New Roman"/>
              </a:rPr>
              <a:t> Before I begin, I would like to acknowledge the support from the ONR</a:t>
            </a:r>
            <a:r>
              <a:rPr lang="en-US" sz="1800">
                <a:latin typeface="Times New Roman"/>
                <a:ea typeface="Calibri" panose="020F0502020204030204" pitchFamily="34" charset="0"/>
                <a:cs typeface="Times New Roman"/>
              </a:rPr>
              <a:t> with Dr. Eric Marneau serving as the program manager, </a:t>
            </a:r>
            <a:r>
              <a:rPr lang="en-US" sz="1800">
                <a:effectLst/>
                <a:latin typeface="Times New Roman"/>
                <a:ea typeface="Calibri" panose="020F0502020204030204" pitchFamily="34" charset="0"/>
                <a:cs typeface="Times New Roman"/>
              </a:rPr>
              <a:t>and the compute time provided by the DoD and the UAHPC.</a:t>
            </a:r>
            <a:endParaRPr lang="en-US">
              <a:latin typeface="Times New Roman"/>
              <a:cs typeface="Times New Roman"/>
            </a:endParaRPr>
          </a:p>
        </p:txBody>
      </p:sp>
      <p:sp>
        <p:nvSpPr>
          <p:cNvPr id="4" name="Slide Number Placeholder 3"/>
          <p:cNvSpPr>
            <a:spLocks noGrp="1"/>
          </p:cNvSpPr>
          <p:nvPr>
            <p:ph type="sldNum" sz="quarter" idx="5"/>
          </p:nvPr>
        </p:nvSpPr>
        <p:spPr/>
        <p:txBody>
          <a:bodyPr/>
          <a:lstStyle/>
          <a:p>
            <a:fld id="{E4413365-B665-024B-83EE-E1E13A2B2839}" type="slidenum">
              <a:rPr lang="en-US" smtClean="0"/>
              <a:t>19</a:t>
            </a:fld>
            <a:endParaRPr lang="en-US"/>
          </a:p>
        </p:txBody>
      </p:sp>
    </p:spTree>
    <p:extLst>
      <p:ext uri="{BB962C8B-B14F-4D97-AF65-F5344CB8AC3E}">
        <p14:creationId xmlns:p14="http://schemas.microsoft.com/office/powerpoint/2010/main" val="7260575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Times New Roman" panose="02020603050405020304" pitchFamily="18" charset="0"/>
                <a:ea typeface="Calibri" panose="020F0502020204030204" pitchFamily="34" charset="0"/>
                <a:cs typeface="Times New Roman" panose="02020603050405020304" pitchFamily="18" charset="0"/>
              </a:rPr>
              <a:t>I’d like to start with a brief introduction about what we will be addressing in this presentation.</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E4413365-B665-024B-83EE-E1E13A2B2839}" type="slidenum">
              <a:rPr lang="en-US" smtClean="0"/>
              <a:t>2</a:t>
            </a:fld>
            <a:endParaRPr lang="en-US"/>
          </a:p>
        </p:txBody>
      </p:sp>
    </p:spTree>
    <p:extLst>
      <p:ext uri="{BB962C8B-B14F-4D97-AF65-F5344CB8AC3E}">
        <p14:creationId xmlns:p14="http://schemas.microsoft.com/office/powerpoint/2010/main" val="40710832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What is a </a:t>
            </a:r>
            <a:r>
              <a:rPr lang="en-US" err="1"/>
              <a:t>mach</a:t>
            </a:r>
            <a:r>
              <a:rPr lang="en-US"/>
              <a:t> number – it is a ratio between the local flow velocity and the local speed of sound</a:t>
            </a:r>
          </a:p>
          <a:p>
            <a:r>
              <a:rPr lang="en-US"/>
              <a:t>Divisions of a </a:t>
            </a:r>
            <a:r>
              <a:rPr lang="en-US" err="1"/>
              <a:t>mach</a:t>
            </a:r>
            <a:r>
              <a:rPr lang="en-US"/>
              <a:t> number – the general division of hypersonic speeds is at Mach 5</a:t>
            </a:r>
          </a:p>
          <a:p>
            <a:r>
              <a:rPr lang="en-US"/>
              <a:t>When an aircraft reaches </a:t>
            </a:r>
            <a:r>
              <a:rPr lang="en-US" err="1"/>
              <a:t>mach</a:t>
            </a:r>
            <a:r>
              <a:rPr lang="en-US"/>
              <a:t> 1 or the speed of sound is referred to as breaking the sound barrier.</a:t>
            </a:r>
          </a:p>
          <a:p>
            <a:r>
              <a:rPr lang="en-US"/>
              <a:t>Across the shockwave produced when you break the sound barrier, the flow properties all change a lot</a:t>
            </a:r>
          </a:p>
        </p:txBody>
      </p:sp>
      <p:sp>
        <p:nvSpPr>
          <p:cNvPr id="4" name="Slide Number Placeholder 3"/>
          <p:cNvSpPr>
            <a:spLocks noGrp="1"/>
          </p:cNvSpPr>
          <p:nvPr>
            <p:ph type="sldNum" sz="quarter" idx="5"/>
          </p:nvPr>
        </p:nvSpPr>
        <p:spPr/>
        <p:txBody>
          <a:bodyPr/>
          <a:lstStyle/>
          <a:p>
            <a:fld id="{E4413365-B665-024B-83EE-E1E13A2B2839}" type="slidenum">
              <a:rPr lang="en-US" smtClean="0"/>
              <a:t>3</a:t>
            </a:fld>
            <a:endParaRPr lang="en-US"/>
          </a:p>
        </p:txBody>
      </p:sp>
    </p:spTree>
    <p:extLst>
      <p:ext uri="{BB962C8B-B14F-4D97-AF65-F5344CB8AC3E}">
        <p14:creationId xmlns:p14="http://schemas.microsoft.com/office/powerpoint/2010/main" val="24329365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bwMode="auto">
          <a:noFill/>
          <a:ln>
            <a:solidFill>
              <a:srgbClr val="000000"/>
            </a:solidFill>
            <a:miter lim="800000"/>
            <a:headEnd/>
            <a:tailEnd/>
          </a:ln>
        </p:spPr>
      </p:sp>
      <p:sp>
        <p:nvSpPr>
          <p:cNvPr id="57347" name="Notes Placeholder 2"/>
          <p:cNvSpPr>
            <a:spLocks noGrp="1"/>
          </p:cNvSpPr>
          <p:nvPr>
            <p:ph type="body" idx="1"/>
          </p:nvPr>
        </p:nvSpPr>
        <p:spPr bwMode="auto">
          <a:noFill/>
        </p:spPr>
        <p:txBody>
          <a:bodyPr/>
          <a:lstStyle/>
          <a:p>
            <a:r>
              <a:rPr lang="en-US"/>
              <a:t>fully developed pipe flow</a:t>
            </a:r>
          </a:p>
          <a:p>
            <a:endParaRPr lang="en-US"/>
          </a:p>
          <a:p>
            <a:endParaRPr lang="en-US"/>
          </a:p>
        </p:txBody>
      </p:sp>
      <p:sp>
        <p:nvSpPr>
          <p:cNvPr id="57348" name="Slide Number Placeholder 3"/>
          <p:cNvSpPr>
            <a:spLocks noGrp="1"/>
          </p:cNvSpPr>
          <p:nvPr>
            <p:ph type="sldNum" sz="quarter" idx="5"/>
          </p:nvPr>
        </p:nvSpPr>
        <p:spPr bwMode="auto">
          <a:noFill/>
          <a:ln>
            <a:miter lim="800000"/>
            <a:headEnd/>
            <a:tailEnd/>
          </a:ln>
        </p:spPr>
        <p:txBody>
          <a:bodyPr/>
          <a:lstStyle/>
          <a:p>
            <a:fld id="{BD4A0271-2D2A-124C-BD05-7B3815961B3D}" type="slidenum">
              <a:rPr lang="en-US"/>
              <a:pPr/>
              <a:t>4</a:t>
            </a:fld>
            <a:endParaRPr lang="en-US"/>
          </a:p>
        </p:txBody>
      </p:sp>
    </p:spTree>
    <p:extLst>
      <p:ext uri="{BB962C8B-B14F-4D97-AF65-F5344CB8AC3E}">
        <p14:creationId xmlns:p14="http://schemas.microsoft.com/office/powerpoint/2010/main" val="32823577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bwMode="auto">
          <a:noFill/>
          <a:ln>
            <a:solidFill>
              <a:srgbClr val="000000"/>
            </a:solidFill>
            <a:miter lim="800000"/>
            <a:headEnd/>
            <a:tailEnd/>
          </a:ln>
        </p:spPr>
      </p:sp>
      <p:sp>
        <p:nvSpPr>
          <p:cNvPr id="57347" name="Notes Placeholder 2"/>
          <p:cNvSpPr>
            <a:spLocks noGrp="1"/>
          </p:cNvSpPr>
          <p:nvPr>
            <p:ph type="body" idx="1"/>
          </p:nvPr>
        </p:nvSpPr>
        <p:spPr bwMode="auto">
          <a:noFill/>
        </p:spPr>
        <p:txBody>
          <a:bodyPr/>
          <a:lstStyle/>
          <a:p>
            <a:r>
              <a:rPr lang="en-US"/>
              <a:t>See what the stages of laminar to turbulent transition are on the schematic</a:t>
            </a:r>
          </a:p>
          <a:p>
            <a:r>
              <a:rPr lang="en-US"/>
              <a:t>Then explain that the path that we followed to get our results follows this leg of the diagram (click to highlight the path)</a:t>
            </a:r>
          </a:p>
        </p:txBody>
      </p:sp>
      <p:sp>
        <p:nvSpPr>
          <p:cNvPr id="57348" name="Slide Number Placeholder 3"/>
          <p:cNvSpPr>
            <a:spLocks noGrp="1"/>
          </p:cNvSpPr>
          <p:nvPr>
            <p:ph type="sldNum" sz="quarter" idx="5"/>
          </p:nvPr>
        </p:nvSpPr>
        <p:spPr bwMode="auto">
          <a:noFill/>
          <a:ln>
            <a:miter lim="800000"/>
            <a:headEnd/>
            <a:tailEnd/>
          </a:ln>
        </p:spPr>
        <p:txBody>
          <a:bodyPr/>
          <a:lstStyle/>
          <a:p>
            <a:fld id="{BD4A0271-2D2A-124C-BD05-7B3815961B3D}" type="slidenum">
              <a:rPr lang="en-US"/>
              <a:pPr/>
              <a:t>5</a:t>
            </a:fld>
            <a:endParaRPr lang="en-US"/>
          </a:p>
        </p:txBody>
      </p:sp>
    </p:spTree>
    <p:extLst>
      <p:ext uri="{BB962C8B-B14F-4D97-AF65-F5344CB8AC3E}">
        <p14:creationId xmlns:p14="http://schemas.microsoft.com/office/powerpoint/2010/main" val="18295405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signal of an </a:t>
            </a:r>
            <a:r>
              <a:rPr lang="en-US" err="1"/>
              <a:t>accelerometar</a:t>
            </a:r>
            <a:r>
              <a:rPr lang="en-US"/>
              <a:t> embedded in the surface</a:t>
            </a:r>
          </a:p>
          <a:p>
            <a:r>
              <a:rPr lang="en-US"/>
              <a:t>Transition = huge impact on design and thermal protection performance </a:t>
            </a:r>
          </a:p>
          <a:p>
            <a:r>
              <a:rPr lang="en-US" err="1"/>
              <a:t>Graoh</a:t>
            </a:r>
            <a:r>
              <a:rPr lang="en-US"/>
              <a:t> from re-entry flight of heat </a:t>
            </a:r>
            <a:r>
              <a:rPr lang="en-US" err="1"/>
              <a:t>transfter</a:t>
            </a:r>
            <a:r>
              <a:rPr lang="en-US"/>
              <a:t> over </a:t>
            </a:r>
            <a:r>
              <a:rPr lang="en-US" err="1"/>
              <a:t>downstram</a:t>
            </a:r>
            <a:r>
              <a:rPr lang="en-US"/>
              <a:t> distance (z)</a:t>
            </a:r>
          </a:p>
          <a:p>
            <a:endParaRPr lang="en-US"/>
          </a:p>
        </p:txBody>
      </p:sp>
      <p:sp>
        <p:nvSpPr>
          <p:cNvPr id="4" name="Slide Number Placeholder 3"/>
          <p:cNvSpPr>
            <a:spLocks noGrp="1"/>
          </p:cNvSpPr>
          <p:nvPr>
            <p:ph type="sldNum" sz="quarter" idx="10"/>
          </p:nvPr>
        </p:nvSpPr>
        <p:spPr/>
        <p:txBody>
          <a:bodyPr/>
          <a:lstStyle/>
          <a:p>
            <a:pPr>
              <a:defRPr/>
            </a:pPr>
            <a:fld id="{68F06931-FE5B-074D-BD47-587D3D675A15}" type="slidenum">
              <a:rPr lang="en-US" smtClean="0"/>
              <a:pPr>
                <a:defRPr/>
              </a:pPr>
              <a:t>6</a:t>
            </a:fld>
            <a:endParaRPr lang="en-US"/>
          </a:p>
        </p:txBody>
      </p:sp>
    </p:spTree>
    <p:extLst>
      <p:ext uri="{BB962C8B-B14F-4D97-AF65-F5344CB8AC3E}">
        <p14:creationId xmlns:p14="http://schemas.microsoft.com/office/powerpoint/2010/main" val="22318643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a:effectLst/>
                <a:latin typeface="Times New Roman" panose="02020603050405020304" pitchFamily="18" charset="0"/>
                <a:ea typeface="Calibri" panose="020F0502020204030204" pitchFamily="34" charset="0"/>
                <a:cs typeface="Times New Roman" panose="02020603050405020304" pitchFamily="18" charset="0"/>
              </a:rPr>
              <a:t>what nonlinear mechanisms dominate the boundary-layer transition process for Mach 10</a:t>
            </a:r>
          </a:p>
          <a:p>
            <a:pPr marL="0" marR="0" lvl="0" indent="0" algn="l" defTabSz="914400" rtl="0" eaLnBrk="1" fontAlgn="auto" latinLnBrk="0" hangingPunct="1">
              <a:lnSpc>
                <a:spcPct val="107000"/>
              </a:lnSpc>
              <a:spcBef>
                <a:spcPts val="0"/>
              </a:spcBef>
              <a:spcAft>
                <a:spcPts val="800"/>
              </a:spcAft>
              <a:buClrTx/>
              <a:buSzTx/>
              <a:buFontTx/>
              <a:buNone/>
              <a:tabLst/>
              <a:defRPr/>
            </a:pPr>
            <a:r>
              <a:rPr lang="en-US" sz="1800">
                <a:effectLst/>
                <a:latin typeface="Times New Roman" panose="02020603050405020304" pitchFamily="18" charset="0"/>
                <a:ea typeface="Calibri" panose="020F0502020204030204" pitchFamily="34" charset="0"/>
                <a:cs typeface="Times New Roman" panose="02020603050405020304" pitchFamily="18" charset="0"/>
              </a:rPr>
              <a:t>not all relevant parameters of flight conditions can be matched in ground-based wind tunnel experiments. </a:t>
            </a:r>
          </a:p>
        </p:txBody>
      </p:sp>
      <p:sp>
        <p:nvSpPr>
          <p:cNvPr id="4" name="Slide Number Placeholder 3"/>
          <p:cNvSpPr>
            <a:spLocks noGrp="1"/>
          </p:cNvSpPr>
          <p:nvPr>
            <p:ph type="sldNum" sz="quarter" idx="5"/>
          </p:nvPr>
        </p:nvSpPr>
        <p:spPr/>
        <p:txBody>
          <a:bodyPr/>
          <a:lstStyle/>
          <a:p>
            <a:fld id="{E4413365-B665-024B-83EE-E1E13A2B2839}" type="slidenum">
              <a:rPr lang="en-US" smtClean="0"/>
              <a:t>7</a:t>
            </a:fld>
            <a:endParaRPr lang="en-US"/>
          </a:p>
        </p:txBody>
      </p:sp>
    </p:spTree>
    <p:extLst>
      <p:ext uri="{BB962C8B-B14F-4D97-AF65-F5344CB8AC3E}">
        <p14:creationId xmlns:p14="http://schemas.microsoft.com/office/powerpoint/2010/main" val="8442885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Focusing on h2k conditions because those ones are already finished</a:t>
            </a:r>
          </a:p>
        </p:txBody>
      </p:sp>
      <p:sp>
        <p:nvSpPr>
          <p:cNvPr id="4" name="Slide Number Placeholder 3"/>
          <p:cNvSpPr>
            <a:spLocks noGrp="1"/>
          </p:cNvSpPr>
          <p:nvPr>
            <p:ph type="sldNum" sz="quarter" idx="5"/>
          </p:nvPr>
        </p:nvSpPr>
        <p:spPr/>
        <p:txBody>
          <a:bodyPr/>
          <a:lstStyle/>
          <a:p>
            <a:fld id="{E4413365-B665-024B-83EE-E1E13A2B2839}" type="slidenum">
              <a:rPr lang="en-US" smtClean="0"/>
              <a:t>8</a:t>
            </a:fld>
            <a:endParaRPr lang="en-US"/>
          </a:p>
        </p:txBody>
      </p:sp>
    </p:spTree>
    <p:extLst>
      <p:ext uri="{BB962C8B-B14F-4D97-AF65-F5344CB8AC3E}">
        <p14:creationId xmlns:p14="http://schemas.microsoft.com/office/powerpoint/2010/main" val="39656211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Times New Roman" panose="02020603050405020304" pitchFamily="18" charset="0"/>
                <a:ea typeface="Calibri" panose="020F0502020204030204" pitchFamily="34" charset="0"/>
                <a:cs typeface="Times New Roman" panose="02020603050405020304" pitchFamily="18" charset="0"/>
              </a:rPr>
              <a:t>I’d like to start with a brief introduction about what we will be addressing in this presentation.</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E4413365-B665-024B-83EE-E1E13A2B2839}" type="slidenum">
              <a:rPr lang="en-US" smtClean="0"/>
              <a:t>9</a:t>
            </a:fld>
            <a:endParaRPr lang="en-US"/>
          </a:p>
        </p:txBody>
      </p:sp>
    </p:spTree>
    <p:extLst>
      <p:ext uri="{BB962C8B-B14F-4D97-AF65-F5344CB8AC3E}">
        <p14:creationId xmlns:p14="http://schemas.microsoft.com/office/powerpoint/2010/main" val="351821074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2.wdp"/><Relationship Id="rId4" Type="http://schemas.openxmlformats.org/officeDocument/2006/relationships/image" Target="../media/image6.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2.wdp"/><Relationship Id="rId4" Type="http://schemas.openxmlformats.org/officeDocument/2006/relationships/image" Target="../media/image6.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5" Type="http://schemas.microsoft.com/office/2007/relationships/hdphoto" Target="../media/hdphoto1.wdp"/><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5" Type="http://schemas.microsoft.com/office/2007/relationships/hdphoto" Target="../media/hdphoto2.wdp"/><Relationship Id="rId4" Type="http://schemas.openxmlformats.org/officeDocument/2006/relationships/image" Target="../media/image6.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5" Type="http://schemas.microsoft.com/office/2007/relationships/hdphoto" Target="../media/hdphoto2.wdp"/><Relationship Id="rId4" Type="http://schemas.openxmlformats.org/officeDocument/2006/relationships/image" Target="../media/image6.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pic>
        <p:nvPicPr>
          <p:cNvPr id="3" name="Picture 2" descr="A picture containing drawing&#10;&#10;Description automatically generated">
            <a:extLst>
              <a:ext uri="{FF2B5EF4-FFF2-40B4-BE49-F238E27FC236}">
                <a16:creationId xmlns:a16="http://schemas.microsoft.com/office/drawing/2014/main" id="{09CBF82D-213D-5346-B8F8-077633EF2892}"/>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71002"/>
          <a:stretch/>
        </p:blipFill>
        <p:spPr>
          <a:xfrm>
            <a:off x="8458200" y="45720"/>
            <a:ext cx="640080" cy="548640"/>
          </a:xfrm>
          <a:prstGeom prst="rect">
            <a:avLst/>
          </a:prstGeom>
        </p:spPr>
      </p:pic>
      <p:cxnSp>
        <p:nvCxnSpPr>
          <p:cNvPr id="4" name="Straight Connector 3">
            <a:extLst>
              <a:ext uri="{FF2B5EF4-FFF2-40B4-BE49-F238E27FC236}">
                <a16:creationId xmlns:a16="http://schemas.microsoft.com/office/drawing/2014/main" id="{B5829971-8319-1145-AE99-2271475AC3F5}"/>
              </a:ext>
            </a:extLst>
          </p:cNvPr>
          <p:cNvCxnSpPr/>
          <p:nvPr userDrawn="1"/>
        </p:nvCxnSpPr>
        <p:spPr>
          <a:xfrm>
            <a:off x="0" y="612648"/>
            <a:ext cx="4572000" cy="0"/>
          </a:xfrm>
          <a:prstGeom prst="line">
            <a:avLst/>
          </a:prstGeom>
          <a:ln w="28575">
            <a:solidFill>
              <a:srgbClr val="CC0033"/>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3FE094EE-21BB-CC4E-8802-DDCE3B476E8B}"/>
              </a:ext>
            </a:extLst>
          </p:cNvPr>
          <p:cNvCxnSpPr/>
          <p:nvPr userDrawn="1"/>
        </p:nvCxnSpPr>
        <p:spPr>
          <a:xfrm>
            <a:off x="0" y="630936"/>
            <a:ext cx="6400800" cy="0"/>
          </a:xfrm>
          <a:prstGeom prst="line">
            <a:avLst/>
          </a:prstGeom>
          <a:ln w="28575">
            <a:solidFill>
              <a:srgbClr val="003366"/>
            </a:solidFill>
          </a:ln>
        </p:spPr>
        <p:style>
          <a:lnRef idx="1">
            <a:schemeClr val="accent1"/>
          </a:lnRef>
          <a:fillRef idx="0">
            <a:schemeClr val="accent1"/>
          </a:fillRef>
          <a:effectRef idx="0">
            <a:schemeClr val="accent1"/>
          </a:effectRef>
          <a:fontRef idx="minor">
            <a:schemeClr val="tx1"/>
          </a:fontRef>
        </p:style>
      </p:cxnSp>
      <p:pic>
        <p:nvPicPr>
          <p:cNvPr id="7" name="Picture 6" descr="A picture containing knife&#10;&#10;Description automatically generated">
            <a:extLst>
              <a:ext uri="{FF2B5EF4-FFF2-40B4-BE49-F238E27FC236}">
                <a16:creationId xmlns:a16="http://schemas.microsoft.com/office/drawing/2014/main" id="{B4560EA3-35E0-104D-87C8-C9FED634050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5720" y="45720"/>
            <a:ext cx="3891516" cy="548640"/>
          </a:xfrm>
          <a:prstGeom prst="rect">
            <a:avLst/>
          </a:prstGeom>
        </p:spPr>
      </p:pic>
      <p:pic>
        <p:nvPicPr>
          <p:cNvPr id="8" name="Picture 7" descr="A close up of a device&#10;&#10;Description automatically generated">
            <a:extLst>
              <a:ext uri="{FF2B5EF4-FFF2-40B4-BE49-F238E27FC236}">
                <a16:creationId xmlns:a16="http://schemas.microsoft.com/office/drawing/2014/main" id="{70E3D085-BEA4-E544-8059-4FFEE23B5890}"/>
              </a:ext>
            </a:extLst>
          </p:cNvPr>
          <p:cNvPicPr>
            <a:picLocks noChangeAspect="1"/>
          </p:cNvPicPr>
          <p:nvPr userDrawn="1"/>
        </p:nvPicPr>
        <p:blipFill>
          <a:blip r:embed="rId4" cstate="print">
            <a:extLst>
              <a:ext uri="{BEBA8EAE-BF5A-486C-A8C5-ECC9F3942E4B}">
                <a14:imgProps xmlns:a14="http://schemas.microsoft.com/office/drawing/2010/main">
                  <a14:imgLayer r:embed="rId5">
                    <a14:imgEffect>
                      <a14:backgroundRemoval t="7014" b="94065" l="1350" r="98100">
                        <a14:foregroundMark x1="1100" y1="64748" x2="9800" y2="65288"/>
                        <a14:foregroundMark x1="9800" y1="65288" x2="21350" y2="64209"/>
                        <a14:foregroundMark x1="21350" y1="64209" x2="26100" y2="64748"/>
                        <a14:foregroundMark x1="26100" y1="64748" x2="22050" y2="56295"/>
                        <a14:foregroundMark x1="22050" y1="56295" x2="1400" y2="64748"/>
                        <a14:foregroundMark x1="90000" y1="21763" x2="90000" y2="21763"/>
                        <a14:foregroundMark x1="95550" y1="56295" x2="95550" y2="56295"/>
                        <a14:foregroundMark x1="92350" y1="92266" x2="92350" y2="92266"/>
                        <a14:foregroundMark x1="92500" y1="94065" x2="66350" y2="76619"/>
                        <a14:foregroundMark x1="66350" y1="76619" x2="66350" y2="76619"/>
                        <a14:foregroundMark x1="91450" y1="9353" x2="91450" y2="9353"/>
                        <a14:foregroundMark x1="97000" y1="67626" x2="97000" y2="67626"/>
                        <a14:foregroundMark x1="90550" y1="8453" x2="94800" y2="10971"/>
                        <a14:foregroundMark x1="94800" y1="10971" x2="98300" y2="41187"/>
                        <a14:foregroundMark x1="98300" y1="41187" x2="98100" y2="72122"/>
                        <a14:foregroundMark x1="98100" y1="72122" x2="96450" y2="85432"/>
                        <a14:foregroundMark x1="96450" y1="85432" x2="92800" y2="92266"/>
                        <a14:foregroundMark x1="92800" y1="92266" x2="92500" y2="92266"/>
                        <a14:foregroundMark x1="90650" y1="8453" x2="90400" y2="7014"/>
                        <a14:foregroundMark x1="90650" y1="9892" x2="94350" y2="9892"/>
                      </a14:backgroundRemoval>
                    </a14:imgEffect>
                  </a14:imgLayer>
                </a14:imgProps>
              </a:ext>
              <a:ext uri="{28A0092B-C50C-407E-A947-70E740481C1C}">
                <a14:useLocalDpi xmlns:a14="http://schemas.microsoft.com/office/drawing/2010/main" val="0"/>
              </a:ext>
            </a:extLst>
          </a:blip>
          <a:stretch>
            <a:fillRect/>
          </a:stretch>
        </p:blipFill>
        <p:spPr>
          <a:xfrm>
            <a:off x="2590800" y="-25831"/>
            <a:ext cx="2137985" cy="594360"/>
          </a:xfrm>
          <a:prstGeom prst="rect">
            <a:avLst/>
          </a:prstGeom>
        </p:spPr>
      </p:pic>
      <p:sp>
        <p:nvSpPr>
          <p:cNvPr id="5" name="Slide Number Placeholder 4">
            <a:extLst>
              <a:ext uri="{FF2B5EF4-FFF2-40B4-BE49-F238E27FC236}">
                <a16:creationId xmlns:a16="http://schemas.microsoft.com/office/drawing/2014/main" id="{89016554-6D04-647F-2CD9-3FBFAACBF86E}"/>
              </a:ext>
            </a:extLst>
          </p:cNvPr>
          <p:cNvSpPr>
            <a:spLocks noGrp="1"/>
          </p:cNvSpPr>
          <p:nvPr>
            <p:ph type="sldNum" sz="quarter" idx="10"/>
          </p:nvPr>
        </p:nvSpPr>
        <p:spPr/>
        <p:txBody>
          <a:bodyPr/>
          <a:lstStyle/>
          <a:p>
            <a:fld id="{6DA62F59-C121-7241-B765-5F0402AFED54}" type="slidenum">
              <a:rPr lang="en-US" smtClean="0"/>
              <a:t>‹#›</a:t>
            </a:fld>
            <a:endParaRPr lang="en-US"/>
          </a:p>
        </p:txBody>
      </p:sp>
    </p:spTree>
    <p:extLst>
      <p:ext uri="{BB962C8B-B14F-4D97-AF65-F5344CB8AC3E}">
        <p14:creationId xmlns:p14="http://schemas.microsoft.com/office/powerpoint/2010/main" val="24470910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regular">
    <p:spTree>
      <p:nvGrpSpPr>
        <p:cNvPr id="1" name=""/>
        <p:cNvGrpSpPr/>
        <p:nvPr/>
      </p:nvGrpSpPr>
      <p:grpSpPr>
        <a:xfrm>
          <a:off x="0" y="0"/>
          <a:ext cx="0" cy="0"/>
          <a:chOff x="0" y="0"/>
          <a:chExt cx="0" cy="0"/>
        </a:xfrm>
      </p:grpSpPr>
      <p:pic>
        <p:nvPicPr>
          <p:cNvPr id="3" name="Picture 2" descr="A picture containing drawing&#10;&#10;Description automatically generated">
            <a:extLst>
              <a:ext uri="{FF2B5EF4-FFF2-40B4-BE49-F238E27FC236}">
                <a16:creationId xmlns:a16="http://schemas.microsoft.com/office/drawing/2014/main" id="{A8B5D482-5E91-EA46-80FB-F25BFD5B6F40}"/>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71002"/>
          <a:stretch/>
        </p:blipFill>
        <p:spPr>
          <a:xfrm>
            <a:off x="8723376" y="45720"/>
            <a:ext cx="373380" cy="320040"/>
          </a:xfrm>
          <a:prstGeom prst="rect">
            <a:avLst/>
          </a:prstGeom>
        </p:spPr>
      </p:pic>
      <p:pic>
        <p:nvPicPr>
          <p:cNvPr id="4" name="Picture 3" descr="A picture containing knife&#10;&#10;Description automatically generated">
            <a:extLst>
              <a:ext uri="{FF2B5EF4-FFF2-40B4-BE49-F238E27FC236}">
                <a16:creationId xmlns:a16="http://schemas.microsoft.com/office/drawing/2014/main" id="{9119F936-C751-9840-A18A-21388D9215A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5720" y="45720"/>
            <a:ext cx="2270051" cy="320040"/>
          </a:xfrm>
          <a:prstGeom prst="rect">
            <a:avLst/>
          </a:prstGeom>
        </p:spPr>
      </p:pic>
      <p:cxnSp>
        <p:nvCxnSpPr>
          <p:cNvPr id="5" name="Straight Connector 4">
            <a:extLst>
              <a:ext uri="{FF2B5EF4-FFF2-40B4-BE49-F238E27FC236}">
                <a16:creationId xmlns:a16="http://schemas.microsoft.com/office/drawing/2014/main" id="{DB37EDD6-2B0A-2C4A-BE47-938E39DDC241}"/>
              </a:ext>
            </a:extLst>
          </p:cNvPr>
          <p:cNvCxnSpPr/>
          <p:nvPr userDrawn="1"/>
        </p:nvCxnSpPr>
        <p:spPr>
          <a:xfrm>
            <a:off x="0" y="384048"/>
            <a:ext cx="4572000" cy="0"/>
          </a:xfrm>
          <a:prstGeom prst="line">
            <a:avLst/>
          </a:prstGeom>
          <a:ln w="28575">
            <a:solidFill>
              <a:srgbClr val="CC0033"/>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854C8853-DF14-644F-B9CC-FF72A549099A}"/>
              </a:ext>
            </a:extLst>
          </p:cNvPr>
          <p:cNvCxnSpPr/>
          <p:nvPr userDrawn="1"/>
        </p:nvCxnSpPr>
        <p:spPr>
          <a:xfrm>
            <a:off x="0" y="402336"/>
            <a:ext cx="6400800" cy="0"/>
          </a:xfrm>
          <a:prstGeom prst="line">
            <a:avLst/>
          </a:prstGeom>
          <a:ln w="28575">
            <a:solidFill>
              <a:srgbClr val="003366"/>
            </a:solidFill>
          </a:ln>
        </p:spPr>
        <p:style>
          <a:lnRef idx="1">
            <a:schemeClr val="accent1"/>
          </a:lnRef>
          <a:fillRef idx="0">
            <a:schemeClr val="accent1"/>
          </a:fillRef>
          <a:effectRef idx="0">
            <a:schemeClr val="accent1"/>
          </a:effectRef>
          <a:fontRef idx="minor">
            <a:schemeClr val="tx1"/>
          </a:fontRef>
        </p:style>
      </p:cxnSp>
      <p:pic>
        <p:nvPicPr>
          <p:cNvPr id="7" name="Picture 6" descr="A close up of a device&#10;&#10;Description automatically generated">
            <a:extLst>
              <a:ext uri="{FF2B5EF4-FFF2-40B4-BE49-F238E27FC236}">
                <a16:creationId xmlns:a16="http://schemas.microsoft.com/office/drawing/2014/main" id="{F08EB69E-019D-C948-A717-060A8CA0DBF1}"/>
              </a:ext>
            </a:extLst>
          </p:cNvPr>
          <p:cNvPicPr>
            <a:picLocks noChangeAspect="1"/>
          </p:cNvPicPr>
          <p:nvPr userDrawn="1"/>
        </p:nvPicPr>
        <p:blipFill>
          <a:blip r:embed="rId4" cstate="print">
            <a:extLst>
              <a:ext uri="{BEBA8EAE-BF5A-486C-A8C5-ECC9F3942E4B}">
                <a14:imgProps xmlns:a14="http://schemas.microsoft.com/office/drawing/2010/main">
                  <a14:imgLayer r:embed="rId5">
                    <a14:imgEffect>
                      <a14:backgroundRemoval t="7014" b="94065" l="1350" r="98100">
                        <a14:foregroundMark x1="1100" y1="64748" x2="9800" y2="65288"/>
                        <a14:foregroundMark x1="9800" y1="65288" x2="21350" y2="64209"/>
                        <a14:foregroundMark x1="21350" y1="64209" x2="26100" y2="64748"/>
                        <a14:foregroundMark x1="26100" y1="64748" x2="22050" y2="56295"/>
                        <a14:foregroundMark x1="22050" y1="56295" x2="1400" y2="64748"/>
                        <a14:foregroundMark x1="90000" y1="21763" x2="90000" y2="21763"/>
                        <a14:foregroundMark x1="95550" y1="56295" x2="95550" y2="56295"/>
                        <a14:foregroundMark x1="92350" y1="92266" x2="92350" y2="92266"/>
                        <a14:foregroundMark x1="92500" y1="94065" x2="66350" y2="76619"/>
                        <a14:foregroundMark x1="66350" y1="76619" x2="66350" y2="76619"/>
                        <a14:foregroundMark x1="91450" y1="9353" x2="91450" y2="9353"/>
                        <a14:foregroundMark x1="97000" y1="67626" x2="97000" y2="67626"/>
                        <a14:foregroundMark x1="90550" y1="8453" x2="94800" y2="10971"/>
                        <a14:foregroundMark x1="94800" y1="10971" x2="98300" y2="41187"/>
                        <a14:foregroundMark x1="98300" y1="41187" x2="98100" y2="72122"/>
                        <a14:foregroundMark x1="98100" y1="72122" x2="96450" y2="85432"/>
                        <a14:foregroundMark x1="96450" y1="85432" x2="92800" y2="92266"/>
                        <a14:foregroundMark x1="92800" y1="92266" x2="92500" y2="92266"/>
                        <a14:foregroundMark x1="90650" y1="8453" x2="90400" y2="7014"/>
                        <a14:foregroundMark x1="90650" y1="9892" x2="94350" y2="9892"/>
                      </a14:backgroundRemoval>
                    </a14:imgEffect>
                  </a14:imgLayer>
                </a14:imgProps>
              </a:ext>
              <a:ext uri="{28A0092B-C50C-407E-A947-70E740481C1C}">
                <a14:useLocalDpi xmlns:a14="http://schemas.microsoft.com/office/drawing/2010/main" val="0"/>
              </a:ext>
            </a:extLst>
          </a:blip>
          <a:stretch>
            <a:fillRect/>
          </a:stretch>
        </p:blipFill>
        <p:spPr>
          <a:xfrm>
            <a:off x="1503717" y="0"/>
            <a:ext cx="1315683" cy="365760"/>
          </a:xfrm>
          <a:prstGeom prst="rect">
            <a:avLst/>
          </a:prstGeom>
        </p:spPr>
      </p:pic>
      <p:sp>
        <p:nvSpPr>
          <p:cNvPr id="8" name="Slide Number Placeholder 7">
            <a:extLst>
              <a:ext uri="{FF2B5EF4-FFF2-40B4-BE49-F238E27FC236}">
                <a16:creationId xmlns:a16="http://schemas.microsoft.com/office/drawing/2014/main" id="{D1EFE199-BD38-9616-BC6C-2C13C00322E5}"/>
              </a:ext>
            </a:extLst>
          </p:cNvPr>
          <p:cNvSpPr>
            <a:spLocks noGrp="1"/>
          </p:cNvSpPr>
          <p:nvPr>
            <p:ph type="sldNum" sz="quarter" idx="10"/>
          </p:nvPr>
        </p:nvSpPr>
        <p:spPr/>
        <p:txBody>
          <a:bodyPr/>
          <a:lstStyle/>
          <a:p>
            <a:fld id="{6DA62F59-C121-7241-B765-5F0402AFED54}" type="slidenum">
              <a:rPr lang="en-US" smtClean="0"/>
              <a:t>‹#›</a:t>
            </a:fld>
            <a:endParaRPr lang="en-US"/>
          </a:p>
        </p:txBody>
      </p:sp>
    </p:spTree>
    <p:extLst>
      <p:ext uri="{BB962C8B-B14F-4D97-AF65-F5344CB8AC3E}">
        <p14:creationId xmlns:p14="http://schemas.microsoft.com/office/powerpoint/2010/main" val="33642880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pic>
        <p:nvPicPr>
          <p:cNvPr id="3" name="Picture 2" descr="A picture containing drawing&#10;&#10;Description automatically generated">
            <a:extLst>
              <a:ext uri="{FF2B5EF4-FFF2-40B4-BE49-F238E27FC236}">
                <a16:creationId xmlns:a16="http://schemas.microsoft.com/office/drawing/2014/main" id="{F7525629-8927-D949-B83F-B1F5D949DA7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71002"/>
          <a:stretch/>
        </p:blipFill>
        <p:spPr>
          <a:xfrm>
            <a:off x="8723376" y="45720"/>
            <a:ext cx="373380" cy="320040"/>
          </a:xfrm>
          <a:prstGeom prst="rect">
            <a:avLst/>
          </a:prstGeom>
        </p:spPr>
      </p:pic>
      <p:pic>
        <p:nvPicPr>
          <p:cNvPr id="4" name="Picture 3" descr="A picture containing knife&#10;&#10;Description automatically generated">
            <a:extLst>
              <a:ext uri="{FF2B5EF4-FFF2-40B4-BE49-F238E27FC236}">
                <a16:creationId xmlns:a16="http://schemas.microsoft.com/office/drawing/2014/main" id="{22908C04-679A-7740-AE7B-0BB5CCB6011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5720" y="45720"/>
            <a:ext cx="2270051" cy="320040"/>
          </a:xfrm>
          <a:prstGeom prst="rect">
            <a:avLst/>
          </a:prstGeom>
        </p:spPr>
      </p:pic>
      <p:cxnSp>
        <p:nvCxnSpPr>
          <p:cNvPr id="5" name="Straight Connector 4">
            <a:extLst>
              <a:ext uri="{FF2B5EF4-FFF2-40B4-BE49-F238E27FC236}">
                <a16:creationId xmlns:a16="http://schemas.microsoft.com/office/drawing/2014/main" id="{64A599B7-47F7-3B4C-BF17-0EC24411D51A}"/>
              </a:ext>
            </a:extLst>
          </p:cNvPr>
          <p:cNvCxnSpPr/>
          <p:nvPr userDrawn="1"/>
        </p:nvCxnSpPr>
        <p:spPr>
          <a:xfrm>
            <a:off x="0" y="384048"/>
            <a:ext cx="4572000" cy="0"/>
          </a:xfrm>
          <a:prstGeom prst="line">
            <a:avLst/>
          </a:prstGeom>
          <a:ln w="28575">
            <a:solidFill>
              <a:srgbClr val="CC0033"/>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FF5BBA62-E977-624A-9AFA-A07EC737B784}"/>
              </a:ext>
            </a:extLst>
          </p:cNvPr>
          <p:cNvCxnSpPr/>
          <p:nvPr userDrawn="1"/>
        </p:nvCxnSpPr>
        <p:spPr>
          <a:xfrm>
            <a:off x="0" y="402336"/>
            <a:ext cx="6400800" cy="0"/>
          </a:xfrm>
          <a:prstGeom prst="line">
            <a:avLst/>
          </a:prstGeom>
          <a:ln w="28575">
            <a:solidFill>
              <a:srgbClr val="003366"/>
            </a:solidFill>
          </a:ln>
        </p:spPr>
        <p:style>
          <a:lnRef idx="1">
            <a:schemeClr val="accent1"/>
          </a:lnRef>
          <a:fillRef idx="0">
            <a:schemeClr val="accent1"/>
          </a:fillRef>
          <a:effectRef idx="0">
            <a:schemeClr val="accent1"/>
          </a:effectRef>
          <a:fontRef idx="minor">
            <a:schemeClr val="tx1"/>
          </a:fontRef>
        </p:style>
      </p:cxnSp>
      <p:pic>
        <p:nvPicPr>
          <p:cNvPr id="8" name="Picture 7" descr="A close up of a device&#10;&#10;Description automatically generated">
            <a:extLst>
              <a:ext uri="{FF2B5EF4-FFF2-40B4-BE49-F238E27FC236}">
                <a16:creationId xmlns:a16="http://schemas.microsoft.com/office/drawing/2014/main" id="{FA1173CF-667E-C64B-BCE3-BEED5637E7B5}"/>
              </a:ext>
            </a:extLst>
          </p:cNvPr>
          <p:cNvPicPr>
            <a:picLocks noChangeAspect="1"/>
          </p:cNvPicPr>
          <p:nvPr userDrawn="1"/>
        </p:nvPicPr>
        <p:blipFill>
          <a:blip r:embed="rId4" cstate="print">
            <a:extLst>
              <a:ext uri="{BEBA8EAE-BF5A-486C-A8C5-ECC9F3942E4B}">
                <a14:imgProps xmlns:a14="http://schemas.microsoft.com/office/drawing/2010/main">
                  <a14:imgLayer r:embed="rId5">
                    <a14:imgEffect>
                      <a14:backgroundRemoval t="7014" b="94065" l="1350" r="98100">
                        <a14:foregroundMark x1="1100" y1="64748" x2="9800" y2="65288"/>
                        <a14:foregroundMark x1="9800" y1="65288" x2="21350" y2="64209"/>
                        <a14:foregroundMark x1="21350" y1="64209" x2="26100" y2="64748"/>
                        <a14:foregroundMark x1="26100" y1="64748" x2="22050" y2="56295"/>
                        <a14:foregroundMark x1="22050" y1="56295" x2="1400" y2="64748"/>
                        <a14:foregroundMark x1="90000" y1="21763" x2="90000" y2="21763"/>
                        <a14:foregroundMark x1="95550" y1="56295" x2="95550" y2="56295"/>
                        <a14:foregroundMark x1="92350" y1="92266" x2="92350" y2="92266"/>
                        <a14:foregroundMark x1="92500" y1="94065" x2="66350" y2="76619"/>
                        <a14:foregroundMark x1="66350" y1="76619" x2="66350" y2="76619"/>
                        <a14:foregroundMark x1="91450" y1="9353" x2="91450" y2="9353"/>
                        <a14:foregroundMark x1="97000" y1="67626" x2="97000" y2="67626"/>
                        <a14:foregroundMark x1="90550" y1="8453" x2="94800" y2="10971"/>
                        <a14:foregroundMark x1="94800" y1="10971" x2="98300" y2="41187"/>
                        <a14:foregroundMark x1="98300" y1="41187" x2="98100" y2="72122"/>
                        <a14:foregroundMark x1="98100" y1="72122" x2="96450" y2="85432"/>
                        <a14:foregroundMark x1="96450" y1="85432" x2="92800" y2="92266"/>
                        <a14:foregroundMark x1="92800" y1="92266" x2="92500" y2="92266"/>
                        <a14:foregroundMark x1="90650" y1="8453" x2="90400" y2="7014"/>
                        <a14:foregroundMark x1="90650" y1="9892" x2="94350" y2="9892"/>
                      </a14:backgroundRemoval>
                    </a14:imgEffect>
                  </a14:imgLayer>
                </a14:imgProps>
              </a:ext>
              <a:ext uri="{28A0092B-C50C-407E-A947-70E740481C1C}">
                <a14:useLocalDpi xmlns:a14="http://schemas.microsoft.com/office/drawing/2010/main" val="0"/>
              </a:ext>
            </a:extLst>
          </a:blip>
          <a:stretch>
            <a:fillRect/>
          </a:stretch>
        </p:blipFill>
        <p:spPr>
          <a:xfrm>
            <a:off x="1503717" y="0"/>
            <a:ext cx="1315683" cy="365760"/>
          </a:xfrm>
          <a:prstGeom prst="rect">
            <a:avLst/>
          </a:prstGeom>
        </p:spPr>
      </p:pic>
    </p:spTree>
    <p:extLst>
      <p:ext uri="{BB962C8B-B14F-4D97-AF65-F5344CB8AC3E}">
        <p14:creationId xmlns:p14="http://schemas.microsoft.com/office/powerpoint/2010/main" val="26861125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pic>
        <p:nvPicPr>
          <p:cNvPr id="3" name="Picture 2" descr="A picture containing drawing&#10;&#10;Description automatically generated">
            <a:extLst>
              <a:ext uri="{FF2B5EF4-FFF2-40B4-BE49-F238E27FC236}">
                <a16:creationId xmlns:a16="http://schemas.microsoft.com/office/drawing/2014/main" id="{09CBF82D-213D-5346-B8F8-077633EF2892}"/>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71002"/>
          <a:stretch/>
        </p:blipFill>
        <p:spPr>
          <a:xfrm>
            <a:off x="8458200" y="45720"/>
            <a:ext cx="640080" cy="548640"/>
          </a:xfrm>
          <a:prstGeom prst="rect">
            <a:avLst/>
          </a:prstGeom>
        </p:spPr>
      </p:pic>
      <p:cxnSp>
        <p:nvCxnSpPr>
          <p:cNvPr id="4" name="Straight Connector 3">
            <a:extLst>
              <a:ext uri="{FF2B5EF4-FFF2-40B4-BE49-F238E27FC236}">
                <a16:creationId xmlns:a16="http://schemas.microsoft.com/office/drawing/2014/main" id="{B5829971-8319-1145-AE99-2271475AC3F5}"/>
              </a:ext>
            </a:extLst>
          </p:cNvPr>
          <p:cNvCxnSpPr/>
          <p:nvPr userDrawn="1"/>
        </p:nvCxnSpPr>
        <p:spPr>
          <a:xfrm>
            <a:off x="0" y="612648"/>
            <a:ext cx="4572000" cy="0"/>
          </a:xfrm>
          <a:prstGeom prst="line">
            <a:avLst/>
          </a:prstGeom>
          <a:ln w="28575">
            <a:solidFill>
              <a:srgbClr val="CC0033"/>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3FE094EE-21BB-CC4E-8802-DDCE3B476E8B}"/>
              </a:ext>
            </a:extLst>
          </p:cNvPr>
          <p:cNvCxnSpPr/>
          <p:nvPr userDrawn="1"/>
        </p:nvCxnSpPr>
        <p:spPr>
          <a:xfrm>
            <a:off x="0" y="630936"/>
            <a:ext cx="6400800" cy="0"/>
          </a:xfrm>
          <a:prstGeom prst="line">
            <a:avLst/>
          </a:prstGeom>
          <a:ln w="28575">
            <a:solidFill>
              <a:srgbClr val="003366"/>
            </a:solidFill>
          </a:ln>
        </p:spPr>
        <p:style>
          <a:lnRef idx="1">
            <a:schemeClr val="accent1"/>
          </a:lnRef>
          <a:fillRef idx="0">
            <a:schemeClr val="accent1"/>
          </a:fillRef>
          <a:effectRef idx="0">
            <a:schemeClr val="accent1"/>
          </a:effectRef>
          <a:fontRef idx="minor">
            <a:schemeClr val="tx1"/>
          </a:fontRef>
        </p:style>
      </p:cxnSp>
      <p:pic>
        <p:nvPicPr>
          <p:cNvPr id="7" name="Picture 6" descr="A picture containing knife&#10;&#10;Description automatically generated">
            <a:extLst>
              <a:ext uri="{FF2B5EF4-FFF2-40B4-BE49-F238E27FC236}">
                <a16:creationId xmlns:a16="http://schemas.microsoft.com/office/drawing/2014/main" id="{B4560EA3-35E0-104D-87C8-C9FED634050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5720" y="45720"/>
            <a:ext cx="3891516" cy="548640"/>
          </a:xfrm>
          <a:prstGeom prst="rect">
            <a:avLst/>
          </a:prstGeom>
        </p:spPr>
      </p:pic>
      <p:pic>
        <p:nvPicPr>
          <p:cNvPr id="8" name="Picture 7" descr="A close up of a device&#10;&#10;Description automatically generated">
            <a:extLst>
              <a:ext uri="{FF2B5EF4-FFF2-40B4-BE49-F238E27FC236}">
                <a16:creationId xmlns:a16="http://schemas.microsoft.com/office/drawing/2014/main" id="{70E3D085-BEA4-E544-8059-4FFEE23B5890}"/>
              </a:ext>
            </a:extLst>
          </p:cNvPr>
          <p:cNvPicPr>
            <a:picLocks noChangeAspect="1"/>
          </p:cNvPicPr>
          <p:nvPr userDrawn="1"/>
        </p:nvPicPr>
        <p:blipFill>
          <a:blip r:embed="rId4" cstate="print">
            <a:extLst>
              <a:ext uri="{BEBA8EAE-BF5A-486C-A8C5-ECC9F3942E4B}">
                <a14:imgProps xmlns:a14="http://schemas.microsoft.com/office/drawing/2010/main">
                  <a14:imgLayer r:embed="rId5">
                    <a14:imgEffect>
                      <a14:backgroundRemoval t="7014" b="94065" l="1350" r="98100">
                        <a14:foregroundMark x1="1100" y1="64748" x2="9800" y2="65288"/>
                        <a14:foregroundMark x1="9800" y1="65288" x2="21350" y2="64209"/>
                        <a14:foregroundMark x1="21350" y1="64209" x2="26100" y2="64748"/>
                        <a14:foregroundMark x1="26100" y1="64748" x2="22050" y2="56295"/>
                        <a14:foregroundMark x1="22050" y1="56295" x2="1400" y2="64748"/>
                        <a14:foregroundMark x1="90000" y1="21763" x2="90000" y2="21763"/>
                        <a14:foregroundMark x1="95550" y1="56295" x2="95550" y2="56295"/>
                        <a14:foregroundMark x1="92350" y1="92266" x2="92350" y2="92266"/>
                        <a14:foregroundMark x1="92500" y1="94065" x2="66350" y2="76619"/>
                        <a14:foregroundMark x1="66350" y1="76619" x2="66350" y2="76619"/>
                        <a14:foregroundMark x1="91450" y1="9353" x2="91450" y2="9353"/>
                        <a14:foregroundMark x1="97000" y1="67626" x2="97000" y2="67626"/>
                        <a14:foregroundMark x1="90550" y1="8453" x2="94800" y2="10971"/>
                        <a14:foregroundMark x1="94800" y1="10971" x2="98300" y2="41187"/>
                        <a14:foregroundMark x1="98300" y1="41187" x2="98100" y2="72122"/>
                        <a14:foregroundMark x1="98100" y1="72122" x2="96450" y2="85432"/>
                        <a14:foregroundMark x1="96450" y1="85432" x2="92800" y2="92266"/>
                        <a14:foregroundMark x1="92800" y1="92266" x2="92500" y2="92266"/>
                        <a14:foregroundMark x1="90650" y1="8453" x2="90400" y2="7014"/>
                        <a14:foregroundMark x1="90650" y1="9892" x2="94350" y2="9892"/>
                      </a14:backgroundRemoval>
                    </a14:imgEffect>
                  </a14:imgLayer>
                </a14:imgProps>
              </a:ext>
              <a:ext uri="{28A0092B-C50C-407E-A947-70E740481C1C}">
                <a14:useLocalDpi xmlns:a14="http://schemas.microsoft.com/office/drawing/2010/main" val="0"/>
              </a:ext>
            </a:extLst>
          </a:blip>
          <a:stretch>
            <a:fillRect/>
          </a:stretch>
        </p:blipFill>
        <p:spPr>
          <a:xfrm>
            <a:off x="2590800" y="-25831"/>
            <a:ext cx="2137985" cy="594360"/>
          </a:xfrm>
          <a:prstGeom prst="rect">
            <a:avLst/>
          </a:prstGeom>
        </p:spPr>
      </p:pic>
      <p:sp>
        <p:nvSpPr>
          <p:cNvPr id="9" name="Slide Number Placeholder 8">
            <a:extLst>
              <a:ext uri="{FF2B5EF4-FFF2-40B4-BE49-F238E27FC236}">
                <a16:creationId xmlns:a16="http://schemas.microsoft.com/office/drawing/2014/main" id="{E0F8447B-A8DD-DE09-B54B-486EF7E7FC89}"/>
              </a:ext>
            </a:extLst>
          </p:cNvPr>
          <p:cNvSpPr>
            <a:spLocks noGrp="1"/>
          </p:cNvSpPr>
          <p:nvPr>
            <p:ph type="sldNum" sz="quarter" idx="10"/>
          </p:nvPr>
        </p:nvSpPr>
        <p:spPr/>
        <p:txBody>
          <a:bodyPr/>
          <a:lstStyle/>
          <a:p>
            <a:fld id="{9E0256CE-78A5-704D-9E9E-782A0DB754F6}" type="slidenum">
              <a:rPr lang="en-US" smtClean="0"/>
              <a:t>‹#›</a:t>
            </a:fld>
            <a:endParaRPr lang="en-US"/>
          </a:p>
        </p:txBody>
      </p:sp>
    </p:spTree>
    <p:extLst>
      <p:ext uri="{BB962C8B-B14F-4D97-AF65-F5344CB8AC3E}">
        <p14:creationId xmlns:p14="http://schemas.microsoft.com/office/powerpoint/2010/main" val="24470910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regular">
    <p:spTree>
      <p:nvGrpSpPr>
        <p:cNvPr id="1" name=""/>
        <p:cNvGrpSpPr/>
        <p:nvPr/>
      </p:nvGrpSpPr>
      <p:grpSpPr>
        <a:xfrm>
          <a:off x="0" y="0"/>
          <a:ext cx="0" cy="0"/>
          <a:chOff x="0" y="0"/>
          <a:chExt cx="0" cy="0"/>
        </a:xfrm>
      </p:grpSpPr>
      <p:pic>
        <p:nvPicPr>
          <p:cNvPr id="3" name="Picture 2" descr="A picture containing drawing&#10;&#10;Description automatically generated">
            <a:extLst>
              <a:ext uri="{FF2B5EF4-FFF2-40B4-BE49-F238E27FC236}">
                <a16:creationId xmlns:a16="http://schemas.microsoft.com/office/drawing/2014/main" id="{A8B5D482-5E91-EA46-80FB-F25BFD5B6F40}"/>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71002"/>
          <a:stretch/>
        </p:blipFill>
        <p:spPr>
          <a:xfrm>
            <a:off x="8723376" y="45720"/>
            <a:ext cx="373380" cy="320040"/>
          </a:xfrm>
          <a:prstGeom prst="rect">
            <a:avLst/>
          </a:prstGeom>
        </p:spPr>
      </p:pic>
      <p:pic>
        <p:nvPicPr>
          <p:cNvPr id="4" name="Picture 3" descr="A picture containing knife&#10;&#10;Description automatically generated">
            <a:extLst>
              <a:ext uri="{FF2B5EF4-FFF2-40B4-BE49-F238E27FC236}">
                <a16:creationId xmlns:a16="http://schemas.microsoft.com/office/drawing/2014/main" id="{9119F936-C751-9840-A18A-21388D9215A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5720" y="45720"/>
            <a:ext cx="2270051" cy="320040"/>
          </a:xfrm>
          <a:prstGeom prst="rect">
            <a:avLst/>
          </a:prstGeom>
        </p:spPr>
      </p:pic>
      <p:cxnSp>
        <p:nvCxnSpPr>
          <p:cNvPr id="5" name="Straight Connector 4">
            <a:extLst>
              <a:ext uri="{FF2B5EF4-FFF2-40B4-BE49-F238E27FC236}">
                <a16:creationId xmlns:a16="http://schemas.microsoft.com/office/drawing/2014/main" id="{DB37EDD6-2B0A-2C4A-BE47-938E39DDC241}"/>
              </a:ext>
            </a:extLst>
          </p:cNvPr>
          <p:cNvCxnSpPr/>
          <p:nvPr userDrawn="1"/>
        </p:nvCxnSpPr>
        <p:spPr>
          <a:xfrm>
            <a:off x="0" y="384048"/>
            <a:ext cx="4572000" cy="0"/>
          </a:xfrm>
          <a:prstGeom prst="line">
            <a:avLst/>
          </a:prstGeom>
          <a:ln w="28575">
            <a:solidFill>
              <a:srgbClr val="CC0033"/>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854C8853-DF14-644F-B9CC-FF72A549099A}"/>
              </a:ext>
            </a:extLst>
          </p:cNvPr>
          <p:cNvCxnSpPr/>
          <p:nvPr userDrawn="1"/>
        </p:nvCxnSpPr>
        <p:spPr>
          <a:xfrm>
            <a:off x="0" y="402336"/>
            <a:ext cx="6400800" cy="0"/>
          </a:xfrm>
          <a:prstGeom prst="line">
            <a:avLst/>
          </a:prstGeom>
          <a:ln w="28575">
            <a:solidFill>
              <a:srgbClr val="003366"/>
            </a:solidFill>
          </a:ln>
        </p:spPr>
        <p:style>
          <a:lnRef idx="1">
            <a:schemeClr val="accent1"/>
          </a:lnRef>
          <a:fillRef idx="0">
            <a:schemeClr val="accent1"/>
          </a:fillRef>
          <a:effectRef idx="0">
            <a:schemeClr val="accent1"/>
          </a:effectRef>
          <a:fontRef idx="minor">
            <a:schemeClr val="tx1"/>
          </a:fontRef>
        </p:style>
      </p:cxnSp>
      <p:pic>
        <p:nvPicPr>
          <p:cNvPr id="7" name="Picture 6" descr="A close up of a device&#10;&#10;Description automatically generated">
            <a:extLst>
              <a:ext uri="{FF2B5EF4-FFF2-40B4-BE49-F238E27FC236}">
                <a16:creationId xmlns:a16="http://schemas.microsoft.com/office/drawing/2014/main" id="{F08EB69E-019D-C948-A717-060A8CA0DBF1}"/>
              </a:ext>
            </a:extLst>
          </p:cNvPr>
          <p:cNvPicPr>
            <a:picLocks noChangeAspect="1"/>
          </p:cNvPicPr>
          <p:nvPr userDrawn="1"/>
        </p:nvPicPr>
        <p:blipFill>
          <a:blip r:embed="rId4" cstate="print">
            <a:extLst>
              <a:ext uri="{BEBA8EAE-BF5A-486C-A8C5-ECC9F3942E4B}">
                <a14:imgProps xmlns:a14="http://schemas.microsoft.com/office/drawing/2010/main">
                  <a14:imgLayer r:embed="rId5">
                    <a14:imgEffect>
                      <a14:backgroundRemoval t="7014" b="94065" l="1350" r="98100">
                        <a14:foregroundMark x1="1100" y1="64748" x2="9800" y2="65288"/>
                        <a14:foregroundMark x1="9800" y1="65288" x2="21350" y2="64209"/>
                        <a14:foregroundMark x1="21350" y1="64209" x2="26100" y2="64748"/>
                        <a14:foregroundMark x1="26100" y1="64748" x2="22050" y2="56295"/>
                        <a14:foregroundMark x1="22050" y1="56295" x2="1400" y2="64748"/>
                        <a14:foregroundMark x1="90000" y1="21763" x2="90000" y2="21763"/>
                        <a14:foregroundMark x1="95550" y1="56295" x2="95550" y2="56295"/>
                        <a14:foregroundMark x1="92350" y1="92266" x2="92350" y2="92266"/>
                        <a14:foregroundMark x1="92500" y1="94065" x2="66350" y2="76619"/>
                        <a14:foregroundMark x1="66350" y1="76619" x2="66350" y2="76619"/>
                        <a14:foregroundMark x1="91450" y1="9353" x2="91450" y2="9353"/>
                        <a14:foregroundMark x1="97000" y1="67626" x2="97000" y2="67626"/>
                        <a14:foregroundMark x1="90550" y1="8453" x2="94800" y2="10971"/>
                        <a14:foregroundMark x1="94800" y1="10971" x2="98300" y2="41187"/>
                        <a14:foregroundMark x1="98300" y1="41187" x2="98100" y2="72122"/>
                        <a14:foregroundMark x1="98100" y1="72122" x2="96450" y2="85432"/>
                        <a14:foregroundMark x1="96450" y1="85432" x2="92800" y2="92266"/>
                        <a14:foregroundMark x1="92800" y1="92266" x2="92500" y2="92266"/>
                        <a14:foregroundMark x1="90650" y1="8453" x2="90400" y2="7014"/>
                        <a14:foregroundMark x1="90650" y1="9892" x2="94350" y2="9892"/>
                      </a14:backgroundRemoval>
                    </a14:imgEffect>
                  </a14:imgLayer>
                </a14:imgProps>
              </a:ext>
              <a:ext uri="{28A0092B-C50C-407E-A947-70E740481C1C}">
                <a14:useLocalDpi xmlns:a14="http://schemas.microsoft.com/office/drawing/2010/main" val="0"/>
              </a:ext>
            </a:extLst>
          </a:blip>
          <a:stretch>
            <a:fillRect/>
          </a:stretch>
        </p:blipFill>
        <p:spPr>
          <a:xfrm>
            <a:off x="1503717" y="0"/>
            <a:ext cx="1315683" cy="365760"/>
          </a:xfrm>
          <a:prstGeom prst="rect">
            <a:avLst/>
          </a:prstGeom>
        </p:spPr>
      </p:pic>
      <p:sp>
        <p:nvSpPr>
          <p:cNvPr id="8" name="Slide Number Placeholder 7">
            <a:extLst>
              <a:ext uri="{FF2B5EF4-FFF2-40B4-BE49-F238E27FC236}">
                <a16:creationId xmlns:a16="http://schemas.microsoft.com/office/drawing/2014/main" id="{B60E9E16-FF30-ABF8-E26F-EB07B5C426B8}"/>
              </a:ext>
            </a:extLst>
          </p:cNvPr>
          <p:cNvSpPr>
            <a:spLocks noGrp="1"/>
          </p:cNvSpPr>
          <p:nvPr>
            <p:ph type="sldNum" sz="quarter" idx="10"/>
          </p:nvPr>
        </p:nvSpPr>
        <p:spPr/>
        <p:txBody>
          <a:bodyPr/>
          <a:lstStyle/>
          <a:p>
            <a:fld id="{9E0256CE-78A5-704D-9E9E-782A0DB754F6}" type="slidenum">
              <a:rPr lang="en-US" smtClean="0"/>
              <a:t>‹#›</a:t>
            </a:fld>
            <a:endParaRPr lang="en-US"/>
          </a:p>
        </p:txBody>
      </p:sp>
    </p:spTree>
    <p:extLst>
      <p:ext uri="{BB962C8B-B14F-4D97-AF65-F5344CB8AC3E}">
        <p14:creationId xmlns:p14="http://schemas.microsoft.com/office/powerpoint/2010/main" val="33642880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pic>
        <p:nvPicPr>
          <p:cNvPr id="3" name="Picture 2" descr="A picture containing drawing&#10;&#10;Description automatically generated">
            <a:extLst>
              <a:ext uri="{FF2B5EF4-FFF2-40B4-BE49-F238E27FC236}">
                <a16:creationId xmlns:a16="http://schemas.microsoft.com/office/drawing/2014/main" id="{F7525629-8927-D949-B83F-B1F5D949DA7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71002"/>
          <a:stretch/>
        </p:blipFill>
        <p:spPr>
          <a:xfrm>
            <a:off x="8723376" y="45720"/>
            <a:ext cx="373380" cy="320040"/>
          </a:xfrm>
          <a:prstGeom prst="rect">
            <a:avLst/>
          </a:prstGeom>
        </p:spPr>
      </p:pic>
      <p:pic>
        <p:nvPicPr>
          <p:cNvPr id="4" name="Picture 3" descr="A picture containing knife&#10;&#10;Description automatically generated">
            <a:extLst>
              <a:ext uri="{FF2B5EF4-FFF2-40B4-BE49-F238E27FC236}">
                <a16:creationId xmlns:a16="http://schemas.microsoft.com/office/drawing/2014/main" id="{22908C04-679A-7740-AE7B-0BB5CCB6011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5720" y="45720"/>
            <a:ext cx="2270051" cy="320040"/>
          </a:xfrm>
          <a:prstGeom prst="rect">
            <a:avLst/>
          </a:prstGeom>
        </p:spPr>
      </p:pic>
      <p:cxnSp>
        <p:nvCxnSpPr>
          <p:cNvPr id="5" name="Straight Connector 4">
            <a:extLst>
              <a:ext uri="{FF2B5EF4-FFF2-40B4-BE49-F238E27FC236}">
                <a16:creationId xmlns:a16="http://schemas.microsoft.com/office/drawing/2014/main" id="{64A599B7-47F7-3B4C-BF17-0EC24411D51A}"/>
              </a:ext>
            </a:extLst>
          </p:cNvPr>
          <p:cNvCxnSpPr/>
          <p:nvPr userDrawn="1"/>
        </p:nvCxnSpPr>
        <p:spPr>
          <a:xfrm>
            <a:off x="0" y="384048"/>
            <a:ext cx="4572000" cy="0"/>
          </a:xfrm>
          <a:prstGeom prst="line">
            <a:avLst/>
          </a:prstGeom>
          <a:ln w="28575">
            <a:solidFill>
              <a:srgbClr val="CC0033"/>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FF5BBA62-E977-624A-9AFA-A07EC737B784}"/>
              </a:ext>
            </a:extLst>
          </p:cNvPr>
          <p:cNvCxnSpPr/>
          <p:nvPr userDrawn="1"/>
        </p:nvCxnSpPr>
        <p:spPr>
          <a:xfrm>
            <a:off x="0" y="402336"/>
            <a:ext cx="6400800" cy="0"/>
          </a:xfrm>
          <a:prstGeom prst="line">
            <a:avLst/>
          </a:prstGeom>
          <a:ln w="28575">
            <a:solidFill>
              <a:srgbClr val="003366"/>
            </a:solidFill>
          </a:ln>
        </p:spPr>
        <p:style>
          <a:lnRef idx="1">
            <a:schemeClr val="accent1"/>
          </a:lnRef>
          <a:fillRef idx="0">
            <a:schemeClr val="accent1"/>
          </a:fillRef>
          <a:effectRef idx="0">
            <a:schemeClr val="accent1"/>
          </a:effectRef>
          <a:fontRef idx="minor">
            <a:schemeClr val="tx1"/>
          </a:fontRef>
        </p:style>
      </p:cxnSp>
      <p:pic>
        <p:nvPicPr>
          <p:cNvPr id="8" name="Picture 7" descr="A close up of a device&#10;&#10;Description automatically generated">
            <a:extLst>
              <a:ext uri="{FF2B5EF4-FFF2-40B4-BE49-F238E27FC236}">
                <a16:creationId xmlns:a16="http://schemas.microsoft.com/office/drawing/2014/main" id="{FA1173CF-667E-C64B-BCE3-BEED5637E7B5}"/>
              </a:ext>
            </a:extLst>
          </p:cNvPr>
          <p:cNvPicPr>
            <a:picLocks noChangeAspect="1"/>
          </p:cNvPicPr>
          <p:nvPr userDrawn="1"/>
        </p:nvPicPr>
        <p:blipFill>
          <a:blip r:embed="rId4" cstate="print">
            <a:extLst>
              <a:ext uri="{BEBA8EAE-BF5A-486C-A8C5-ECC9F3942E4B}">
                <a14:imgProps xmlns:a14="http://schemas.microsoft.com/office/drawing/2010/main">
                  <a14:imgLayer r:embed="rId5">
                    <a14:imgEffect>
                      <a14:backgroundRemoval t="7014" b="94065" l="1350" r="98100">
                        <a14:foregroundMark x1="1100" y1="64748" x2="9800" y2="65288"/>
                        <a14:foregroundMark x1="9800" y1="65288" x2="21350" y2="64209"/>
                        <a14:foregroundMark x1="21350" y1="64209" x2="26100" y2="64748"/>
                        <a14:foregroundMark x1="26100" y1="64748" x2="22050" y2="56295"/>
                        <a14:foregroundMark x1="22050" y1="56295" x2="1400" y2="64748"/>
                        <a14:foregroundMark x1="90000" y1="21763" x2="90000" y2="21763"/>
                        <a14:foregroundMark x1="95550" y1="56295" x2="95550" y2="56295"/>
                        <a14:foregroundMark x1="92350" y1="92266" x2="92350" y2="92266"/>
                        <a14:foregroundMark x1="92500" y1="94065" x2="66350" y2="76619"/>
                        <a14:foregroundMark x1="66350" y1="76619" x2="66350" y2="76619"/>
                        <a14:foregroundMark x1="91450" y1="9353" x2="91450" y2="9353"/>
                        <a14:foregroundMark x1="97000" y1="67626" x2="97000" y2="67626"/>
                        <a14:foregroundMark x1="90550" y1="8453" x2="94800" y2="10971"/>
                        <a14:foregroundMark x1="94800" y1="10971" x2="98300" y2="41187"/>
                        <a14:foregroundMark x1="98300" y1="41187" x2="98100" y2="72122"/>
                        <a14:foregroundMark x1="98100" y1="72122" x2="96450" y2="85432"/>
                        <a14:foregroundMark x1="96450" y1="85432" x2="92800" y2="92266"/>
                        <a14:foregroundMark x1="92800" y1="92266" x2="92500" y2="92266"/>
                        <a14:foregroundMark x1="90650" y1="8453" x2="90400" y2="7014"/>
                        <a14:foregroundMark x1="90650" y1="9892" x2="94350" y2="9892"/>
                      </a14:backgroundRemoval>
                    </a14:imgEffect>
                  </a14:imgLayer>
                </a14:imgProps>
              </a:ext>
              <a:ext uri="{28A0092B-C50C-407E-A947-70E740481C1C}">
                <a14:useLocalDpi xmlns:a14="http://schemas.microsoft.com/office/drawing/2010/main" val="0"/>
              </a:ext>
            </a:extLst>
          </a:blip>
          <a:stretch>
            <a:fillRect/>
          </a:stretch>
        </p:blipFill>
        <p:spPr>
          <a:xfrm>
            <a:off x="1503717" y="0"/>
            <a:ext cx="1315683" cy="365760"/>
          </a:xfrm>
          <a:prstGeom prst="rect">
            <a:avLst/>
          </a:prstGeom>
        </p:spPr>
      </p:pic>
    </p:spTree>
    <p:extLst>
      <p:ext uri="{BB962C8B-B14F-4D97-AF65-F5344CB8AC3E}">
        <p14:creationId xmlns:p14="http://schemas.microsoft.com/office/powerpoint/2010/main" val="40550007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ua_slide">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06048B56-1A8A-034C-A92B-B26D5B6AA8F1}"/>
              </a:ext>
            </a:extLst>
          </p:cNvPr>
          <p:cNvSpPr>
            <a:spLocks noGrp="1"/>
          </p:cNvSpPr>
          <p:nvPr>
            <p:ph type="ftr" sz="quarter" idx="10"/>
          </p:nvPr>
        </p:nvSpPr>
        <p:spPr/>
        <p:txBody>
          <a:bodyPr/>
          <a:lstStyle/>
          <a:p>
            <a:r>
              <a:rPr lang="en-US"/>
              <a:t>Graduate Seminar NMSU</a:t>
            </a:r>
          </a:p>
        </p:txBody>
      </p:sp>
      <p:sp>
        <p:nvSpPr>
          <p:cNvPr id="6" name="Slide Number Placeholder 5">
            <a:extLst>
              <a:ext uri="{FF2B5EF4-FFF2-40B4-BE49-F238E27FC236}">
                <a16:creationId xmlns:a16="http://schemas.microsoft.com/office/drawing/2014/main" id="{336FA0B1-B103-1D4D-A6AE-BD9DA8B61466}"/>
              </a:ext>
            </a:extLst>
          </p:cNvPr>
          <p:cNvSpPr>
            <a:spLocks noGrp="1"/>
          </p:cNvSpPr>
          <p:nvPr>
            <p:ph type="sldNum" sz="quarter" idx="11"/>
          </p:nvPr>
        </p:nvSpPr>
        <p:spPr/>
        <p:txBody>
          <a:bodyPr/>
          <a:lstStyle/>
          <a:p>
            <a:fld id="{A565B4EF-896D-E842-A99C-9D727ED930BF}" type="slidenum">
              <a:rPr lang="en-US" smtClean="0"/>
              <a:t>‹#›</a:t>
            </a:fld>
            <a:endParaRPr lang="en-US"/>
          </a:p>
        </p:txBody>
      </p:sp>
    </p:spTree>
    <p:extLst>
      <p:ext uri="{BB962C8B-B14F-4D97-AF65-F5344CB8AC3E}">
        <p14:creationId xmlns:p14="http://schemas.microsoft.com/office/powerpoint/2010/main" val="110787800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slideLayout" Target="../slideLayouts/slideLayout5.xml"/><Relationship Id="rId1" Type="http://schemas.openxmlformats.org/officeDocument/2006/relationships/slideLayout" Target="../slideLayouts/slideLayout4.xml"/><Relationship Id="rId5" Type="http://schemas.openxmlformats.org/officeDocument/2006/relationships/theme" Target="../theme/theme2.xml"/><Relationship Id="rId4"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20CE0BB-C65B-11CB-AA19-2A2B455BC654}"/>
              </a:ext>
            </a:extLst>
          </p:cNvPr>
          <p:cNvSpPr>
            <a:spLocks noGrp="1"/>
          </p:cNvSpPr>
          <p:nvPr>
            <p:ph type="sldNum" sz="quarter" idx="4"/>
          </p:nvPr>
        </p:nvSpPr>
        <p:spPr>
          <a:xfrm>
            <a:off x="8778240" y="6675120"/>
            <a:ext cx="365760" cy="182880"/>
          </a:xfrm>
          <a:prstGeom prst="rect">
            <a:avLst/>
          </a:prstGeom>
        </p:spPr>
        <p:txBody>
          <a:bodyPr vert="horz" lIns="91440" tIns="45720" rIns="91440" bIns="45720" rtlCol="0" anchor="ctr"/>
          <a:lstStyle>
            <a:lvl1pPr algn="r">
              <a:defRPr sz="1200">
                <a:solidFill>
                  <a:schemeClr val="tx1">
                    <a:tint val="75000"/>
                  </a:schemeClr>
                </a:solidFill>
              </a:defRPr>
            </a:lvl1pPr>
          </a:lstStyle>
          <a:p>
            <a:fld id="{6DA62F59-C121-7241-B765-5F0402AFED54}" type="slidenum">
              <a:rPr lang="en-US" smtClean="0"/>
              <a:t>‹#›</a:t>
            </a:fld>
            <a:endParaRPr lang="en-US"/>
          </a:p>
        </p:txBody>
      </p:sp>
    </p:spTree>
    <p:extLst>
      <p:ext uri="{BB962C8B-B14F-4D97-AF65-F5344CB8AC3E}">
        <p14:creationId xmlns:p14="http://schemas.microsoft.com/office/powerpoint/2010/main" val="36009583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6" r:id="rId3"/>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288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75DEAA7-B1A2-D1F9-C0A6-F9EFA0897D4F}"/>
              </a:ext>
            </a:extLst>
          </p:cNvPr>
          <p:cNvSpPr>
            <a:spLocks noGrp="1"/>
          </p:cNvSpPr>
          <p:nvPr>
            <p:ph type="sldNum" sz="quarter" idx="4"/>
          </p:nvPr>
        </p:nvSpPr>
        <p:spPr>
          <a:xfrm>
            <a:off x="8778240" y="6675120"/>
            <a:ext cx="365760" cy="182880"/>
          </a:xfrm>
          <a:prstGeom prst="rect">
            <a:avLst/>
          </a:prstGeom>
        </p:spPr>
        <p:txBody>
          <a:bodyPr vert="horz" lIns="91440" tIns="45720" rIns="0" bIns="45720" rtlCol="0" anchor="ctr"/>
          <a:lstStyle>
            <a:lvl1pPr algn="r">
              <a:defRPr sz="1200">
                <a:solidFill>
                  <a:schemeClr val="tx1">
                    <a:tint val="75000"/>
                  </a:schemeClr>
                </a:solidFill>
              </a:defRPr>
            </a:lvl1pPr>
          </a:lstStyle>
          <a:p>
            <a:fld id="{9E0256CE-78A5-704D-9E9E-782A0DB754F6}" type="slidenum">
              <a:rPr lang="en-US" smtClean="0"/>
              <a:t>‹#›</a:t>
            </a:fld>
            <a:endParaRPr lang="en-US"/>
          </a:p>
        </p:txBody>
      </p:sp>
    </p:spTree>
    <p:extLst>
      <p:ext uri="{BB962C8B-B14F-4D97-AF65-F5344CB8AC3E}">
        <p14:creationId xmlns:p14="http://schemas.microsoft.com/office/powerpoint/2010/main" val="3600958326"/>
      </p:ext>
    </p:extLst>
  </p:cSld>
  <p:clrMap bg1="lt1" tx1="dk1" bg2="lt2" tx2="dk2" accent1="accent1" accent2="accent2" accent3="accent3" accent4="accent4" accent5="accent5" accent6="accent6" hlink="hlink" folHlink="folHlink"/>
  <p:sldLayoutIdLst>
    <p:sldLayoutId id="2147483654" r:id="rId1"/>
    <p:sldLayoutId id="2147483655" r:id="rId2"/>
    <p:sldLayoutId id="2147483651" r:id="rId3"/>
    <p:sldLayoutId id="2147483652" r:id="rId4"/>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notesSlide" Target="../notesSlides/notesSlide10.xml"/><Relationship Id="rId7" Type="http://schemas.openxmlformats.org/officeDocument/2006/relationships/image" Target="../media/image35.png"/><Relationship Id="rId2" Type="http://schemas.openxmlformats.org/officeDocument/2006/relationships/slideLayout" Target="../slideLayouts/slideLayout2.xml"/><Relationship Id="rId1" Type="http://schemas.openxmlformats.org/officeDocument/2006/relationships/tags" Target="../tags/tag6.xml"/><Relationship Id="rId6" Type="http://schemas.openxmlformats.org/officeDocument/2006/relationships/image" Target="../media/image33.png"/><Relationship Id="rId5" Type="http://schemas.openxmlformats.org/officeDocument/2006/relationships/image" Target="../media/image31.png"/><Relationship Id="rId4" Type="http://schemas.openxmlformats.org/officeDocument/2006/relationships/image" Target="../media/image34.png"/><Relationship Id="rId9" Type="http://schemas.openxmlformats.org/officeDocument/2006/relationships/image" Target="../media/image36.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tags" Target="../tags/tag7.xml"/><Relationship Id="rId6" Type="http://schemas.openxmlformats.org/officeDocument/2006/relationships/image" Target="../media/image39.png"/><Relationship Id="rId5" Type="http://schemas.openxmlformats.org/officeDocument/2006/relationships/image" Target="../media/image37.png"/><Relationship Id="rId4" Type="http://schemas.openxmlformats.org/officeDocument/2006/relationships/image" Target="../media/image40.png"/></Relationships>
</file>

<file path=ppt/slides/_rels/slide12.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video" Target="../media/media1.mp4"/><Relationship Id="rId7" Type="http://schemas.openxmlformats.org/officeDocument/2006/relationships/notesSlide" Target="../notesSlides/notesSlide12.xml"/><Relationship Id="rId2" Type="http://schemas.microsoft.com/office/2007/relationships/media" Target="../media/media1.mp4"/><Relationship Id="rId1" Type="http://schemas.openxmlformats.org/officeDocument/2006/relationships/tags" Target="../tags/tag8.xml"/><Relationship Id="rId6" Type="http://schemas.openxmlformats.org/officeDocument/2006/relationships/slideLayout" Target="../slideLayouts/slideLayout2.xml"/><Relationship Id="rId5" Type="http://schemas.openxmlformats.org/officeDocument/2006/relationships/video" Target="../media/media2.mp4"/><Relationship Id="rId4" Type="http://schemas.microsoft.com/office/2007/relationships/media" Target="../media/media2.mp4"/><Relationship Id="rId9" Type="http://schemas.openxmlformats.org/officeDocument/2006/relationships/image" Target="../media/image42.png"/></Relationships>
</file>

<file path=ppt/slides/_rels/slide13.xml.rels><?xml version="1.0" encoding="UTF-8" standalone="yes"?>
<Relationships xmlns="http://schemas.openxmlformats.org/package/2006/relationships"><Relationship Id="rId3" Type="http://schemas.openxmlformats.org/officeDocument/2006/relationships/video" Target="../media/media3.mp4"/><Relationship Id="rId2" Type="http://schemas.microsoft.com/office/2007/relationships/media" Target="../media/media3.mp4"/><Relationship Id="rId1" Type="http://schemas.openxmlformats.org/officeDocument/2006/relationships/tags" Target="../tags/tag9.xml"/><Relationship Id="rId6" Type="http://schemas.openxmlformats.org/officeDocument/2006/relationships/image" Target="../media/image43.png"/><Relationship Id="rId5" Type="http://schemas.openxmlformats.org/officeDocument/2006/relationships/notesSlide" Target="../notesSlides/notesSlide13.xml"/><Relationship Id="rId4"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tags" Target="../tags/tag10.xml"/><Relationship Id="rId5" Type="http://schemas.openxmlformats.org/officeDocument/2006/relationships/image" Target="../media/image45.png"/><Relationship Id="rId4" Type="http://schemas.openxmlformats.org/officeDocument/2006/relationships/image" Target="../media/image44.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tags" Target="../tags/tag11.xml"/><Relationship Id="rId4" Type="http://schemas.openxmlformats.org/officeDocument/2006/relationships/image" Target="../media/image46.png"/></Relationships>
</file>

<file path=ppt/slides/_rels/slide16.xml.rels><?xml version="1.0" encoding="UTF-8" standalone="yes"?>
<Relationships xmlns="http://schemas.openxmlformats.org/package/2006/relationships"><Relationship Id="rId3" Type="http://schemas.openxmlformats.org/officeDocument/2006/relationships/video" Target="../media/media4.mp4"/><Relationship Id="rId2" Type="http://schemas.microsoft.com/office/2007/relationships/media" Target="../media/media4.mp4"/><Relationship Id="rId1" Type="http://schemas.openxmlformats.org/officeDocument/2006/relationships/tags" Target="../tags/tag12.xml"/><Relationship Id="rId6" Type="http://schemas.openxmlformats.org/officeDocument/2006/relationships/image" Target="../media/image47.png"/><Relationship Id="rId5" Type="http://schemas.openxmlformats.org/officeDocument/2006/relationships/notesSlide" Target="../notesSlides/notesSlide16.xml"/><Relationship Id="rId4"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tags" Target="../tags/tag13.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tags" Target="../tags/tag14.xml"/><Relationship Id="rId5" Type="http://schemas.openxmlformats.org/officeDocument/2006/relationships/image" Target="../media/image49.png"/><Relationship Id="rId4" Type="http://schemas.openxmlformats.org/officeDocument/2006/relationships/image" Target="../media/image48.png"/></Relationships>
</file>

<file path=ppt/slides/_rels/slide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1.xml"/></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notesSlide" Target="../notesSlides/notesSlide3.xml"/><Relationship Id="rId7" Type="http://schemas.openxmlformats.org/officeDocument/2006/relationships/image" Target="../media/image9.png"/><Relationship Id="rId2" Type="http://schemas.openxmlformats.org/officeDocument/2006/relationships/slideLayout" Target="../slideLayouts/slideLayout5.xml"/><Relationship Id="rId1" Type="http://schemas.openxmlformats.org/officeDocument/2006/relationships/tags" Target="../tags/tag2.xml"/><Relationship Id="rId6" Type="http://schemas.openxmlformats.org/officeDocument/2006/relationships/image" Target="../media/image13.png"/><Relationship Id="rId11" Type="http://schemas.openxmlformats.org/officeDocument/2006/relationships/image" Target="../media/image16.png"/><Relationship Id="rId5" Type="http://schemas.openxmlformats.org/officeDocument/2006/relationships/image" Target="../media/image12.png"/><Relationship Id="rId10" Type="http://schemas.openxmlformats.org/officeDocument/2006/relationships/image" Target="../media/image15.png"/><Relationship Id="rId4" Type="http://schemas.openxmlformats.org/officeDocument/2006/relationships/image" Target="../media/image11.png"/><Relationship Id="rId9" Type="http://schemas.openxmlformats.org/officeDocument/2006/relationships/image" Target="../media/image14.png"/></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5.xml"/><Relationship Id="rId4" Type="http://schemas.openxmlformats.org/officeDocument/2006/relationships/image" Target="../media/image19.png"/></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6.xml"/><Relationship Id="rId5" Type="http://schemas.openxmlformats.org/officeDocument/2006/relationships/image" Target="../media/image25.jpeg"/><Relationship Id="rId4" Type="http://schemas.openxmlformats.org/officeDocument/2006/relationships/image" Target="../media/image24.jpeg"/></Relationships>
</file>

<file path=ppt/slides/_rels/slide7.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notesSlide" Target="../notesSlides/notesSlide7.xml"/><Relationship Id="rId7" Type="http://schemas.openxmlformats.org/officeDocument/2006/relationships/image" Target="../media/image29.png"/><Relationship Id="rId2" Type="http://schemas.openxmlformats.org/officeDocument/2006/relationships/slideLayout" Target="../slideLayouts/slideLayout2.xml"/><Relationship Id="rId1" Type="http://schemas.openxmlformats.org/officeDocument/2006/relationships/tags" Target="../tags/tag3.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3.xml"/><Relationship Id="rId1" Type="http://schemas.openxmlformats.org/officeDocument/2006/relationships/tags" Target="../tags/tag4.xml"/><Relationship Id="rId4" Type="http://schemas.openxmlformats.org/officeDocument/2006/relationships/image" Target="../media/image30.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tags" Target="../tags/tag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0" y="1737360"/>
            <a:ext cx="9144000" cy="2108860"/>
          </a:xfrm>
          <a:prstGeom prst="rect">
            <a:avLst/>
          </a:prstGeom>
        </p:spPr>
        <p:txBody>
          <a:bodyPr>
            <a:noAutofit/>
          </a:bodyPr>
          <a:lstStyle/>
          <a:p>
            <a:r>
              <a:rPr lang="en-US" sz="4000" b="1"/>
              <a:t>Numerical Investigation of Hypersonic Boundary-Layer Transition for an Ogive Geometry</a:t>
            </a:r>
            <a:endParaRPr lang="en-US" sz="4000"/>
          </a:p>
        </p:txBody>
      </p:sp>
      <p:sp>
        <p:nvSpPr>
          <p:cNvPr id="6" name="TextBox 5">
            <a:extLst>
              <a:ext uri="{FF2B5EF4-FFF2-40B4-BE49-F238E27FC236}">
                <a16:creationId xmlns:a16="http://schemas.microsoft.com/office/drawing/2014/main" id="{A9DCDF48-B0FB-0741-B45E-317421AB3104}"/>
              </a:ext>
            </a:extLst>
          </p:cNvPr>
          <p:cNvSpPr txBox="1"/>
          <p:nvPr/>
        </p:nvSpPr>
        <p:spPr>
          <a:xfrm>
            <a:off x="0" y="4038600"/>
            <a:ext cx="9144000" cy="731520"/>
          </a:xfrm>
          <a:prstGeom prst="rect">
            <a:avLst/>
          </a:prstGeom>
          <a:noFill/>
        </p:spPr>
        <p:txBody>
          <a:bodyPr wrap="square" rtlCol="0" anchor="ctr" anchorCtr="0">
            <a:noAutofit/>
          </a:bodyPr>
          <a:lstStyle/>
          <a:p>
            <a:pPr algn="ctr"/>
            <a:r>
              <a:rPr lang="en-US" sz="2000"/>
              <a:t>Samantha Stevens, Christoph Hader, Hermann F. Fasel</a:t>
            </a:r>
            <a:endParaRPr lang="en-US" sz="2000" u="sng"/>
          </a:p>
          <a:p>
            <a:pPr algn="ctr"/>
            <a:r>
              <a:rPr lang="en-US" sz="2000" i="1"/>
              <a:t>University of Arizona</a:t>
            </a:r>
          </a:p>
        </p:txBody>
      </p:sp>
      <p:sp>
        <p:nvSpPr>
          <p:cNvPr id="8" name="Google Shape;32;p1">
            <a:extLst>
              <a:ext uri="{FF2B5EF4-FFF2-40B4-BE49-F238E27FC236}">
                <a16:creationId xmlns:a16="http://schemas.microsoft.com/office/drawing/2014/main" id="{966750AB-CCD2-E847-A18C-3F1BFFB0E9B3}"/>
              </a:ext>
            </a:extLst>
          </p:cNvPr>
          <p:cNvSpPr txBox="1"/>
          <p:nvPr/>
        </p:nvSpPr>
        <p:spPr>
          <a:xfrm>
            <a:off x="0" y="5969358"/>
            <a:ext cx="9144000" cy="888642"/>
          </a:xfrm>
          <a:prstGeom prst="rect">
            <a:avLst/>
          </a:prstGeom>
          <a:noFill/>
          <a:ln>
            <a:noFill/>
          </a:ln>
        </p:spPr>
        <p:txBody>
          <a:bodyPr spcFirstLastPara="1" wrap="square" lIns="91425" tIns="45700" rIns="91425" bIns="45700" anchor="ctr" anchorCtr="0">
            <a:noAutofit/>
          </a:bodyPr>
          <a:lstStyle/>
          <a:p>
            <a:pPr>
              <a:buClr>
                <a:schemeClr val="dk1"/>
              </a:buClr>
              <a:buSzPts val="1600"/>
            </a:pPr>
            <a:r>
              <a:rPr lang="en-US" sz="1600" b="0" i="0" u="sng" strike="noStrike" cap="none">
                <a:solidFill>
                  <a:schemeClr val="dk1"/>
                </a:solidFill>
                <a:ea typeface="Times New Roman"/>
                <a:cs typeface="Times New Roman"/>
                <a:sym typeface="Times New Roman"/>
              </a:rPr>
              <a:t>Acknowledgements:</a:t>
            </a:r>
            <a:r>
              <a:rPr lang="en-US" sz="1600" u="sng">
                <a:solidFill>
                  <a:schemeClr val="dk1"/>
                </a:solidFill>
                <a:ea typeface="Times New Roman"/>
                <a:cs typeface="Times New Roman"/>
                <a:sym typeface="Times New Roman"/>
              </a:rPr>
              <a:t> </a:t>
            </a:r>
            <a:endParaRPr lang="en-US" sz="1600" b="0" i="0" u="none" strike="noStrike" cap="none">
              <a:solidFill>
                <a:srgbClr val="000000"/>
              </a:solidFill>
              <a:ea typeface="Arial"/>
              <a:cs typeface="Arial"/>
              <a:sym typeface="Arial"/>
            </a:endParaRPr>
          </a:p>
          <a:p>
            <a:pPr>
              <a:buClr>
                <a:schemeClr val="dk1"/>
              </a:buClr>
              <a:buSzPts val="1600"/>
            </a:pPr>
            <a:r>
              <a:rPr lang="en-US" sz="1600" b="0" i="0" u="none" strike="noStrike" cap="none">
                <a:solidFill>
                  <a:schemeClr val="dk1"/>
                </a:solidFill>
                <a:ea typeface="Times New Roman"/>
                <a:cs typeface="Times New Roman"/>
                <a:sym typeface="Times New Roman"/>
              </a:rPr>
              <a:t>Support:</a:t>
            </a:r>
            <a:r>
              <a:rPr lang="en-US" sz="1600">
                <a:solidFill>
                  <a:schemeClr val="dk1"/>
                </a:solidFill>
                <a:ea typeface="Times New Roman"/>
                <a:cs typeface="Times New Roman"/>
                <a:sym typeface="Times New Roman"/>
              </a:rPr>
              <a:t> </a:t>
            </a:r>
            <a:r>
              <a:rPr lang="en-US" sz="1600" b="0" i="0" u="none" strike="noStrike" cap="none">
                <a:solidFill>
                  <a:schemeClr val="dk1"/>
                </a:solidFill>
                <a:ea typeface="Arial"/>
                <a:cs typeface="Times New Roman"/>
                <a:sym typeface="Times New Roman"/>
              </a:rPr>
              <a:t>Arizona NASA Space Grant</a:t>
            </a:r>
            <a:endParaRPr lang="en-US" sz="1600" b="0" i="0" u="none" strike="noStrike" cap="none">
              <a:solidFill>
                <a:schemeClr val="dk1"/>
              </a:solidFill>
              <a:ea typeface="Arial"/>
              <a:cs typeface="Arial"/>
            </a:endParaRPr>
          </a:p>
          <a:p>
            <a:pPr>
              <a:buClr>
                <a:schemeClr val="dk1"/>
              </a:buClr>
              <a:buSzPts val="1600"/>
            </a:pPr>
            <a:r>
              <a:rPr lang="en-US" sz="1600" b="0" i="0" u="none" strike="noStrike" cap="none">
                <a:solidFill>
                  <a:schemeClr val="dk1"/>
                </a:solidFill>
                <a:ea typeface="Times New Roman"/>
                <a:cs typeface="Times New Roman"/>
                <a:sym typeface="Times New Roman"/>
              </a:rPr>
              <a:t>Compute time: DoD HPCMP, UA HPC</a:t>
            </a:r>
            <a:endParaRPr lang="en-US" sz="1600" b="0" i="0" u="none" strike="noStrike" cap="none">
              <a:solidFill>
                <a:schemeClr val="dk1"/>
              </a:solidFill>
              <a:ea typeface="Times New Roman"/>
              <a:cs typeface="Times New Roman"/>
            </a:endParaRPr>
          </a:p>
        </p:txBody>
      </p:sp>
      <p:pic>
        <p:nvPicPr>
          <p:cNvPr id="5" name="Picture 4">
            <a:extLst>
              <a:ext uri="{FF2B5EF4-FFF2-40B4-BE49-F238E27FC236}">
                <a16:creationId xmlns:a16="http://schemas.microsoft.com/office/drawing/2014/main" id="{1A29433B-BAA3-1CBB-374B-C5EA3BF296E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8285119" y="5405480"/>
            <a:ext cx="858881" cy="145252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a:extLst>
              <a:ext uri="{FF2B5EF4-FFF2-40B4-BE49-F238E27FC236}">
                <a16:creationId xmlns:a16="http://schemas.microsoft.com/office/drawing/2014/main" id="{DE5BC116-8C44-9646-81CC-8EA4131F7503}"/>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22347"/>
          <a:stretch/>
        </p:blipFill>
        <p:spPr bwMode="auto">
          <a:xfrm>
            <a:off x="7242471" y="5702926"/>
            <a:ext cx="1042648" cy="8576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33979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6" name="Title 1">
                <a:extLst>
                  <a:ext uri="{FF2B5EF4-FFF2-40B4-BE49-F238E27FC236}">
                    <a16:creationId xmlns:a16="http://schemas.microsoft.com/office/drawing/2014/main" id="{3FC6E655-3370-7E4C-9FBB-69142702C24D}"/>
                  </a:ext>
                </a:extLst>
              </p:cNvPr>
              <p:cNvSpPr txBox="1">
                <a:spLocks/>
              </p:cNvSpPr>
              <p:nvPr/>
            </p:nvSpPr>
            <p:spPr>
              <a:xfrm>
                <a:off x="0" y="457200"/>
                <a:ext cx="9144000" cy="457200"/>
              </a:xfrm>
              <a:prstGeom prst="rect">
                <a:avLst/>
              </a:prstGeom>
            </p:spPr>
            <p:txBody>
              <a:bodyPr anchor="ctr"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000" b="1">
                    <a:latin typeface="Calibri" panose="020F0502020204030204" pitchFamily="34" charset="0"/>
                    <a:cs typeface="Calibri" panose="020F0502020204030204" pitchFamily="34" charset="0"/>
                  </a:rPr>
                  <a:t>Linear Stability Theory: M = 5.3, Re</a:t>
                </a:r>
                <a:r>
                  <a:rPr lang="en-US" sz="3000" b="1" baseline="-25000">
                    <a:latin typeface="Calibri" panose="020F0502020204030204" pitchFamily="34" charset="0"/>
                    <a:cs typeface="Calibri" panose="020F0502020204030204" pitchFamily="34" charset="0"/>
                  </a:rPr>
                  <a:t>1</a:t>
                </a:r>
                <a:r>
                  <a:rPr lang="en-US" sz="3000" b="1">
                    <a:latin typeface="Calibri" panose="020F0502020204030204" pitchFamily="34" charset="0"/>
                    <a:cs typeface="Calibri" panose="020F0502020204030204" pitchFamily="34" charset="0"/>
                  </a:rPr>
                  <a:t> = 17.9</a:t>
                </a:r>
                <a14:m>
                  <m:oMath xmlns:m="http://schemas.openxmlformats.org/officeDocument/2006/math">
                    <m:r>
                      <a:rPr lang="en-US" sz="3000" b="1" i="0" smtClean="0">
                        <a:latin typeface="Cambria Math" panose="02040503050406030204" pitchFamily="18" charset="0"/>
                        <a:ea typeface="Cambria Math" panose="02040503050406030204" pitchFamily="18" charset="0"/>
                        <a:cs typeface="Calibri" panose="020F0502020204030204" pitchFamily="34" charset="0"/>
                      </a:rPr>
                      <m:t>×</m:t>
                    </m:r>
                  </m:oMath>
                </a14:m>
                <a:r>
                  <a:rPr lang="en-US" sz="3000" b="1">
                    <a:latin typeface="+mn-lt"/>
                    <a:cs typeface="Calibri" panose="020F0502020204030204" pitchFamily="34" charset="0"/>
                  </a:rPr>
                  <a:t>10</a:t>
                </a:r>
                <a:r>
                  <a:rPr lang="en-US" sz="3000" b="1" baseline="30000">
                    <a:latin typeface="+mn-lt"/>
                    <a:cs typeface="Calibri" panose="020F0502020204030204" pitchFamily="34" charset="0"/>
                  </a:rPr>
                  <a:t>6</a:t>
                </a:r>
                <a:r>
                  <a:rPr lang="en-US" sz="3000" b="1">
                    <a:latin typeface="+mn-lt"/>
                    <a:cs typeface="Calibri" panose="020F0502020204030204" pitchFamily="34" charset="0"/>
                  </a:rPr>
                  <a:t> 1/m</a:t>
                </a:r>
              </a:p>
            </p:txBody>
          </p:sp>
        </mc:Choice>
        <mc:Fallback xmlns="">
          <p:sp>
            <p:nvSpPr>
              <p:cNvPr id="26" name="Title 1">
                <a:extLst>
                  <a:ext uri="{FF2B5EF4-FFF2-40B4-BE49-F238E27FC236}">
                    <a16:creationId xmlns:a16="http://schemas.microsoft.com/office/drawing/2014/main" id="{3FC6E655-3370-7E4C-9FBB-69142702C24D}"/>
                  </a:ext>
                </a:extLst>
              </p:cNvPr>
              <p:cNvSpPr txBox="1">
                <a:spLocks noRot="1" noChangeAspect="1" noMove="1" noResize="1" noEditPoints="1" noAdjustHandles="1" noChangeArrowheads="1" noChangeShapeType="1" noTextEdit="1"/>
              </p:cNvSpPr>
              <p:nvPr/>
            </p:nvSpPr>
            <p:spPr>
              <a:xfrm>
                <a:off x="0" y="457200"/>
                <a:ext cx="9144000" cy="457200"/>
              </a:xfrm>
              <a:prstGeom prst="rect">
                <a:avLst/>
              </a:prstGeom>
              <a:blipFill>
                <a:blip r:embed="rId4"/>
                <a:stretch>
                  <a:fillRect t="-25333" b="-52000"/>
                </a:stretch>
              </a:blipFill>
            </p:spPr>
            <p:txBody>
              <a:bodyPr/>
              <a:lstStyle/>
              <a:p>
                <a:r>
                  <a:rPr lang="en-US">
                    <a:noFill/>
                  </a:rPr>
                  <a:t> </a:t>
                </a:r>
              </a:p>
            </p:txBody>
          </p:sp>
        </mc:Fallback>
      </mc:AlternateContent>
      <p:sp>
        <p:nvSpPr>
          <p:cNvPr id="2" name="Slide Number Placeholder 1">
            <a:extLst>
              <a:ext uri="{FF2B5EF4-FFF2-40B4-BE49-F238E27FC236}">
                <a16:creationId xmlns:a16="http://schemas.microsoft.com/office/drawing/2014/main" id="{55F55CE7-22AA-8B39-52B5-EA6207B29A2F}"/>
              </a:ext>
            </a:extLst>
          </p:cNvPr>
          <p:cNvSpPr>
            <a:spLocks noGrp="1"/>
          </p:cNvSpPr>
          <p:nvPr>
            <p:ph type="sldNum" sz="quarter" idx="10"/>
          </p:nvPr>
        </p:nvSpPr>
        <p:spPr/>
        <p:txBody>
          <a:bodyPr/>
          <a:lstStyle/>
          <a:p>
            <a:fld id="{6DA62F59-C121-7241-B765-5F0402AFED54}" type="slidenum">
              <a:rPr lang="en-US" smtClean="0"/>
              <a:t>10</a:t>
            </a:fld>
            <a:endParaRPr lang="en-US"/>
          </a:p>
        </p:txBody>
      </p:sp>
      <p:pic>
        <p:nvPicPr>
          <p:cNvPr id="2050" name="Picture 2">
            <a:extLst>
              <a:ext uri="{FF2B5EF4-FFF2-40B4-BE49-F238E27FC236}">
                <a16:creationId xmlns:a16="http://schemas.microsoft.com/office/drawing/2014/main" id="{D2AB488D-3793-EC1E-C3AC-ED945F639A7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p:blipFill>
        <p:spPr bwMode="auto">
          <a:xfrm>
            <a:off x="0" y="5103534"/>
            <a:ext cx="9144000" cy="1754466"/>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94CE4A09-63E9-E0D1-9E21-C29C57D3D12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p:blipFill>
        <p:spPr bwMode="auto">
          <a:xfrm>
            <a:off x="0" y="2926080"/>
            <a:ext cx="9144000" cy="1752380"/>
          </a:xfrm>
          <a:prstGeom prst="rect">
            <a:avLst/>
          </a:prstGeom>
          <a:noFill/>
          <a:extLst>
            <a:ext uri="{909E8E84-426E-40DD-AFC4-6F175D3DCCD1}">
              <a14:hiddenFill xmlns:a14="http://schemas.microsoft.com/office/drawing/2010/main">
                <a:solidFill>
                  <a:srgbClr val="FFFFFF"/>
                </a:solidFill>
              </a14:hiddenFill>
            </a:ext>
          </a:extLst>
        </p:spPr>
      </p:pic>
      <p:sp>
        <p:nvSpPr>
          <p:cNvPr id="4" name="Rounded Rectangle 3">
            <a:extLst>
              <a:ext uri="{FF2B5EF4-FFF2-40B4-BE49-F238E27FC236}">
                <a16:creationId xmlns:a16="http://schemas.microsoft.com/office/drawing/2014/main" id="{47CCA164-609E-CE0B-C2DF-65502F32E82B}"/>
              </a:ext>
            </a:extLst>
          </p:cNvPr>
          <p:cNvSpPr/>
          <p:nvPr/>
        </p:nvSpPr>
        <p:spPr>
          <a:xfrm>
            <a:off x="1157681" y="2478265"/>
            <a:ext cx="3162650" cy="293614"/>
          </a:xfrm>
          <a:prstGeom prst="roundRect">
            <a:avLst/>
          </a:prstGeom>
          <a:solidFill>
            <a:schemeClr val="bg1">
              <a:lumMod val="95000"/>
            </a:schemeClr>
          </a:solidFill>
          <a:ln>
            <a:solidFill>
              <a:srgbClr val="0021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rgbClr val="002147"/>
                </a:solidFill>
              </a:rPr>
              <a:t>2</a:t>
            </a:r>
            <a:r>
              <a:rPr lang="en-US" baseline="30000">
                <a:solidFill>
                  <a:srgbClr val="002147"/>
                </a:solidFill>
              </a:rPr>
              <a:t>nd</a:t>
            </a:r>
            <a:r>
              <a:rPr lang="en-US">
                <a:solidFill>
                  <a:srgbClr val="002147"/>
                </a:solidFill>
              </a:rPr>
              <a:t> mode (higher frequencies)</a:t>
            </a:r>
          </a:p>
        </p:txBody>
      </p:sp>
      <p:sp>
        <p:nvSpPr>
          <p:cNvPr id="5" name="Rounded Rectangle 4">
            <a:extLst>
              <a:ext uri="{FF2B5EF4-FFF2-40B4-BE49-F238E27FC236}">
                <a16:creationId xmlns:a16="http://schemas.microsoft.com/office/drawing/2014/main" id="{E7B85720-595F-3C8F-0323-FB319100C8B9}"/>
              </a:ext>
            </a:extLst>
          </p:cNvPr>
          <p:cNvSpPr/>
          <p:nvPr/>
        </p:nvSpPr>
        <p:spPr>
          <a:xfrm>
            <a:off x="915801" y="4539649"/>
            <a:ext cx="3194806" cy="293614"/>
          </a:xfrm>
          <a:prstGeom prst="roundRect">
            <a:avLst/>
          </a:prstGeom>
          <a:solidFill>
            <a:schemeClr val="bg1">
              <a:lumMod val="95000"/>
            </a:schemeClr>
          </a:solidFill>
          <a:ln>
            <a:solidFill>
              <a:srgbClr val="0021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rgbClr val="002147"/>
                </a:solidFill>
              </a:rPr>
              <a:t>1</a:t>
            </a:r>
            <a:r>
              <a:rPr lang="en-US" baseline="30000">
                <a:solidFill>
                  <a:srgbClr val="002147"/>
                </a:solidFill>
              </a:rPr>
              <a:t>st</a:t>
            </a:r>
            <a:r>
              <a:rPr lang="en-US">
                <a:solidFill>
                  <a:srgbClr val="002147"/>
                </a:solidFill>
              </a:rPr>
              <a:t> mode (lower frequencies)</a:t>
            </a:r>
          </a:p>
        </p:txBody>
      </p:sp>
      <p:cxnSp>
        <p:nvCxnSpPr>
          <p:cNvPr id="7" name="Straight Arrow Connector 6">
            <a:extLst>
              <a:ext uri="{FF2B5EF4-FFF2-40B4-BE49-F238E27FC236}">
                <a16:creationId xmlns:a16="http://schemas.microsoft.com/office/drawing/2014/main" id="{6EB432A6-04C6-DED7-6CA0-9D7F89314163}"/>
              </a:ext>
            </a:extLst>
          </p:cNvPr>
          <p:cNvCxnSpPr>
            <a:cxnSpLocks/>
            <a:stCxn id="4" idx="2"/>
          </p:cNvCxnSpPr>
          <p:nvPr/>
        </p:nvCxnSpPr>
        <p:spPr>
          <a:xfrm flipH="1">
            <a:off x="1320591" y="2771879"/>
            <a:ext cx="1418415" cy="768155"/>
          </a:xfrm>
          <a:prstGeom prst="straightConnector1">
            <a:avLst/>
          </a:prstGeom>
          <a:ln w="38100">
            <a:solidFill>
              <a:srgbClr val="002147"/>
            </a:solidFill>
            <a:tailEnd type="triangle" w="med" len="lg"/>
          </a:ln>
        </p:spPr>
        <p:style>
          <a:lnRef idx="1">
            <a:schemeClr val="accent1"/>
          </a:lnRef>
          <a:fillRef idx="0">
            <a:schemeClr val="accent1"/>
          </a:fillRef>
          <a:effectRef idx="0">
            <a:schemeClr val="accent1"/>
          </a:effectRef>
          <a:fontRef idx="minor">
            <a:schemeClr val="tx1"/>
          </a:fontRef>
        </p:style>
      </p:cxnSp>
      <p:pic>
        <p:nvPicPr>
          <p:cNvPr id="6" name="Picture 5" descr="Chart, line chart&#10;&#10;Description automatically generated">
            <a:extLst>
              <a:ext uri="{FF2B5EF4-FFF2-40B4-BE49-F238E27FC236}">
                <a16:creationId xmlns:a16="http://schemas.microsoft.com/office/drawing/2014/main" id="{914F0A88-37B4-95A5-0569-422B8024243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129870" y="1005840"/>
            <a:ext cx="2743200" cy="1688441"/>
          </a:xfrm>
          <a:prstGeom prst="rect">
            <a:avLst/>
          </a:prstGeom>
        </p:spPr>
      </p:pic>
      <p:sp>
        <p:nvSpPr>
          <p:cNvPr id="9" name="Oval 8">
            <a:extLst>
              <a:ext uri="{FF2B5EF4-FFF2-40B4-BE49-F238E27FC236}">
                <a16:creationId xmlns:a16="http://schemas.microsoft.com/office/drawing/2014/main" id="{F7BC3079-189F-7F86-D9B5-C43AEB5AD249}"/>
              </a:ext>
            </a:extLst>
          </p:cNvPr>
          <p:cNvSpPr>
            <a:spLocks noChangeAspect="1"/>
          </p:cNvSpPr>
          <p:nvPr/>
        </p:nvSpPr>
        <p:spPr>
          <a:xfrm>
            <a:off x="6593748" y="1441650"/>
            <a:ext cx="91440" cy="91440"/>
          </a:xfrm>
          <a:prstGeom prst="ellipse">
            <a:avLst/>
          </a:prstGeom>
          <a:solidFill>
            <a:srgbClr val="00A627"/>
          </a:solidFill>
          <a:ln>
            <a:solidFill>
              <a:srgbClr val="00A6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a:extLst>
              <a:ext uri="{FF2B5EF4-FFF2-40B4-BE49-F238E27FC236}">
                <a16:creationId xmlns:a16="http://schemas.microsoft.com/office/drawing/2014/main" id="{E74997D6-9340-741B-41B4-26501CF880E1}"/>
              </a:ext>
            </a:extLst>
          </p:cNvPr>
          <p:cNvCxnSpPr>
            <a:cxnSpLocks/>
          </p:cNvCxnSpPr>
          <p:nvPr/>
        </p:nvCxnSpPr>
        <p:spPr>
          <a:xfrm flipV="1">
            <a:off x="6639468" y="1117197"/>
            <a:ext cx="1783081" cy="377965"/>
          </a:xfrm>
          <a:prstGeom prst="line">
            <a:avLst/>
          </a:prstGeom>
          <a:ln w="28575">
            <a:solidFill>
              <a:srgbClr val="00A627"/>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6F467079-69AB-3A79-6BE2-8846F3FF3B4A}"/>
              </a:ext>
            </a:extLst>
          </p:cNvPr>
          <p:cNvCxnSpPr>
            <a:cxnSpLocks/>
          </p:cNvCxnSpPr>
          <p:nvPr/>
        </p:nvCxnSpPr>
        <p:spPr>
          <a:xfrm flipV="1">
            <a:off x="6634659" y="1441650"/>
            <a:ext cx="1787890" cy="45720"/>
          </a:xfrm>
          <a:prstGeom prst="line">
            <a:avLst/>
          </a:prstGeom>
          <a:ln w="28575">
            <a:solidFill>
              <a:srgbClr val="002147"/>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66431EFB-FB52-EA59-808F-9656435989B7}"/>
              </a:ext>
            </a:extLst>
          </p:cNvPr>
          <p:cNvCxnSpPr>
            <a:cxnSpLocks/>
          </p:cNvCxnSpPr>
          <p:nvPr/>
        </p:nvCxnSpPr>
        <p:spPr>
          <a:xfrm flipH="1">
            <a:off x="5486402" y="1497004"/>
            <a:ext cx="1147192" cy="216721"/>
          </a:xfrm>
          <a:prstGeom prst="line">
            <a:avLst/>
          </a:prstGeom>
          <a:ln w="28575">
            <a:solidFill>
              <a:srgbClr val="00A627"/>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68C99218-5F0C-CC38-BFF0-08B9631ED9F4}"/>
              </a:ext>
            </a:extLst>
          </p:cNvPr>
          <p:cNvCxnSpPr>
            <a:cxnSpLocks/>
          </p:cNvCxnSpPr>
          <p:nvPr/>
        </p:nvCxnSpPr>
        <p:spPr>
          <a:xfrm>
            <a:off x="8416608" y="1111134"/>
            <a:ext cx="0" cy="330516"/>
          </a:xfrm>
          <a:prstGeom prst="line">
            <a:avLst/>
          </a:prstGeom>
          <a:ln w="28575">
            <a:solidFill>
              <a:srgbClr val="AB0520"/>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1" name="TextBox 30">
                <a:extLst>
                  <a:ext uri="{FF2B5EF4-FFF2-40B4-BE49-F238E27FC236}">
                    <a16:creationId xmlns:a16="http://schemas.microsoft.com/office/drawing/2014/main" id="{DA06E0F6-2DC5-2992-FA50-7BB912FE572B}"/>
                  </a:ext>
                </a:extLst>
              </p:cNvPr>
              <p:cNvSpPr txBox="1"/>
              <p:nvPr/>
            </p:nvSpPr>
            <p:spPr>
              <a:xfrm>
                <a:off x="7913981" y="1415724"/>
                <a:ext cx="1186159" cy="619016"/>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𝛼</m:t>
                          </m:r>
                        </m:e>
                        <m:sub>
                          <m:r>
                            <a:rPr lang="en-US" b="0" i="1" smtClean="0">
                              <a:latin typeface="Cambria Math" panose="02040503050406030204" pitchFamily="18" charset="0"/>
                            </a:rPr>
                            <m:t>𝑖</m:t>
                          </m:r>
                        </m:sub>
                      </m:sSub>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𝑓</m:t>
                          </m:r>
                        </m:num>
                        <m:den>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𝑥</m:t>
                          </m:r>
                        </m:den>
                      </m:f>
                    </m:oMath>
                  </m:oMathPara>
                </a14:m>
                <a:endParaRPr lang="en-US"/>
              </a:p>
            </p:txBody>
          </p:sp>
        </mc:Choice>
        <mc:Fallback xmlns="">
          <p:sp>
            <p:nvSpPr>
              <p:cNvPr id="31" name="TextBox 30">
                <a:extLst>
                  <a:ext uri="{FF2B5EF4-FFF2-40B4-BE49-F238E27FC236}">
                    <a16:creationId xmlns:a16="http://schemas.microsoft.com/office/drawing/2014/main" id="{DA06E0F6-2DC5-2992-FA50-7BB912FE572B}"/>
                  </a:ext>
                </a:extLst>
              </p:cNvPr>
              <p:cNvSpPr txBox="1">
                <a:spLocks noRot="1" noChangeAspect="1" noMove="1" noResize="1" noEditPoints="1" noAdjustHandles="1" noChangeArrowheads="1" noChangeShapeType="1" noTextEdit="1"/>
              </p:cNvSpPr>
              <p:nvPr/>
            </p:nvSpPr>
            <p:spPr>
              <a:xfrm>
                <a:off x="7913981" y="1415724"/>
                <a:ext cx="1186159" cy="619016"/>
              </a:xfrm>
              <a:prstGeom prst="rect">
                <a:avLst/>
              </a:prstGeom>
              <a:blipFill>
                <a:blip r:embed="rId8"/>
                <a:stretch>
                  <a:fillRect/>
                </a:stretch>
              </a:blipFill>
            </p:spPr>
            <p:txBody>
              <a:bodyPr/>
              <a:lstStyle/>
              <a:p>
                <a:r>
                  <a:rPr lang="en-US">
                    <a:noFill/>
                  </a:rPr>
                  <a:t> </a:t>
                </a:r>
              </a:p>
            </p:txBody>
          </p:sp>
        </mc:Fallback>
      </mc:AlternateContent>
      <p:sp>
        <p:nvSpPr>
          <p:cNvPr id="32" name="TextBox 31">
            <a:extLst>
              <a:ext uri="{FF2B5EF4-FFF2-40B4-BE49-F238E27FC236}">
                <a16:creationId xmlns:a16="http://schemas.microsoft.com/office/drawing/2014/main" id="{9EB731BE-5AC6-973B-B6F6-568F1F39CD4D}"/>
              </a:ext>
            </a:extLst>
          </p:cNvPr>
          <p:cNvSpPr txBox="1"/>
          <p:nvPr/>
        </p:nvSpPr>
        <p:spPr>
          <a:xfrm>
            <a:off x="0" y="1005840"/>
            <a:ext cx="5123930" cy="923330"/>
          </a:xfrm>
          <a:prstGeom prst="rect">
            <a:avLst/>
          </a:prstGeom>
          <a:noFill/>
        </p:spPr>
        <p:txBody>
          <a:bodyPr wrap="square" rtlCol="0">
            <a:spAutoFit/>
          </a:bodyPr>
          <a:lstStyle/>
          <a:p>
            <a:pPr marL="285750" indent="-285750">
              <a:buFont typeface="Arial" panose="020B0604020202020204" pitchFamily="34" charset="0"/>
              <a:buChar char="•"/>
            </a:pPr>
            <a:r>
              <a:rPr lang="en-US"/>
              <a:t>growth rate = slope of amplitude development</a:t>
            </a:r>
          </a:p>
          <a:p>
            <a:pPr marL="285750" indent="-285750">
              <a:buFont typeface="Arial" panose="020B0604020202020204" pitchFamily="34" charset="0"/>
              <a:buChar char="•"/>
            </a:pPr>
            <a:endParaRPr lang="en-US"/>
          </a:p>
          <a:p>
            <a:pPr marL="285750" indent="-285750">
              <a:buFont typeface="Arial" panose="020B0604020202020204" pitchFamily="34" charset="0"/>
              <a:buChar char="•"/>
            </a:pPr>
            <a:r>
              <a:rPr lang="en-US"/>
              <a:t>N-factor: </a:t>
            </a:r>
          </a:p>
        </p:txBody>
      </p:sp>
      <p:cxnSp>
        <p:nvCxnSpPr>
          <p:cNvPr id="8" name="Straight Arrow Connector 7">
            <a:extLst>
              <a:ext uri="{FF2B5EF4-FFF2-40B4-BE49-F238E27FC236}">
                <a16:creationId xmlns:a16="http://schemas.microsoft.com/office/drawing/2014/main" id="{D7B1678E-8F44-BC36-E1FD-2AD5ABAFC95E}"/>
              </a:ext>
            </a:extLst>
          </p:cNvPr>
          <p:cNvCxnSpPr>
            <a:cxnSpLocks/>
            <a:stCxn id="5" idx="0"/>
          </p:cNvCxnSpPr>
          <p:nvPr/>
        </p:nvCxnSpPr>
        <p:spPr>
          <a:xfrm flipH="1" flipV="1">
            <a:off x="2129246" y="4153989"/>
            <a:ext cx="383958" cy="385660"/>
          </a:xfrm>
          <a:prstGeom prst="straightConnector1">
            <a:avLst/>
          </a:prstGeom>
          <a:ln w="38100">
            <a:solidFill>
              <a:srgbClr val="002147"/>
            </a:solidFill>
            <a:tailEnd type="triangle" w="med" len="lg"/>
          </a:ln>
        </p:spPr>
        <p:style>
          <a:lnRef idx="1">
            <a:schemeClr val="accent1"/>
          </a:lnRef>
          <a:fillRef idx="0">
            <a:schemeClr val="accent1"/>
          </a:fillRef>
          <a:effectRef idx="0">
            <a:schemeClr val="accent1"/>
          </a:effectRef>
          <a:fontRef idx="minor">
            <a:schemeClr val="tx1"/>
          </a:fontRef>
        </p:style>
      </p:cxnSp>
      <p:pic>
        <p:nvPicPr>
          <p:cNvPr id="3" name="Picture 2" descr="Diagram&#10;&#10;Description automatically generated">
            <a:extLst>
              <a:ext uri="{FF2B5EF4-FFF2-40B4-BE49-F238E27FC236}">
                <a16:creationId xmlns:a16="http://schemas.microsoft.com/office/drawing/2014/main" id="{163FCEAC-2704-1867-A504-C14F9FB75809}"/>
              </a:ext>
            </a:extLst>
          </p:cNvPr>
          <p:cNvPicPr>
            <a:picLocks noChangeAspect="1"/>
          </p:cNvPicPr>
          <p:nvPr/>
        </p:nvPicPr>
        <p:blipFill>
          <a:blip r:embed="rId9"/>
          <a:stretch>
            <a:fillRect/>
          </a:stretch>
        </p:blipFill>
        <p:spPr>
          <a:xfrm>
            <a:off x="1268339" y="1495162"/>
            <a:ext cx="2909177" cy="575210"/>
          </a:xfrm>
          <a:prstGeom prst="rect">
            <a:avLst/>
          </a:prstGeom>
        </p:spPr>
      </p:pic>
    </p:spTree>
    <p:custDataLst>
      <p:tags r:id="rId1"/>
    </p:custDataLst>
    <p:extLst>
      <p:ext uri="{BB962C8B-B14F-4D97-AF65-F5344CB8AC3E}">
        <p14:creationId xmlns:p14="http://schemas.microsoft.com/office/powerpoint/2010/main" val="13116480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6" name="Title 1">
                <a:extLst>
                  <a:ext uri="{FF2B5EF4-FFF2-40B4-BE49-F238E27FC236}">
                    <a16:creationId xmlns:a16="http://schemas.microsoft.com/office/drawing/2014/main" id="{3FC6E655-3370-7E4C-9FBB-69142702C24D}"/>
                  </a:ext>
                </a:extLst>
              </p:cNvPr>
              <p:cNvSpPr txBox="1">
                <a:spLocks/>
              </p:cNvSpPr>
              <p:nvPr/>
            </p:nvSpPr>
            <p:spPr>
              <a:xfrm>
                <a:off x="0" y="457200"/>
                <a:ext cx="9144000" cy="457200"/>
              </a:xfrm>
              <a:prstGeom prst="rect">
                <a:avLst/>
              </a:prstGeom>
            </p:spPr>
            <p:txBody>
              <a:bodyPr anchor="ctr"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000" b="1">
                    <a:latin typeface="Calibri" panose="020F0502020204030204" pitchFamily="34" charset="0"/>
                    <a:cs typeface="Calibri" panose="020F0502020204030204" pitchFamily="34" charset="0"/>
                  </a:rPr>
                  <a:t>Linear Stability Theory: M = 7.0, Re</a:t>
                </a:r>
                <a:r>
                  <a:rPr lang="en-US" sz="3000" b="1" baseline="-25000">
                    <a:latin typeface="Calibri" panose="020F0502020204030204" pitchFamily="34" charset="0"/>
                    <a:cs typeface="Calibri" panose="020F0502020204030204" pitchFamily="34" charset="0"/>
                  </a:rPr>
                  <a:t>1</a:t>
                </a:r>
                <a:r>
                  <a:rPr lang="en-US" sz="3000" b="1">
                    <a:latin typeface="Calibri" panose="020F0502020204030204" pitchFamily="34" charset="0"/>
                    <a:cs typeface="Calibri" panose="020F0502020204030204" pitchFamily="34" charset="0"/>
                  </a:rPr>
                  <a:t> = 13.1</a:t>
                </a:r>
                <a14:m>
                  <m:oMath xmlns:m="http://schemas.openxmlformats.org/officeDocument/2006/math">
                    <m:r>
                      <a:rPr lang="en-US" sz="3000" b="1" i="0" smtClean="0">
                        <a:latin typeface="Cambria Math" panose="02040503050406030204" pitchFamily="18" charset="0"/>
                        <a:ea typeface="Cambria Math" panose="02040503050406030204" pitchFamily="18" charset="0"/>
                        <a:cs typeface="Calibri" panose="020F0502020204030204" pitchFamily="34" charset="0"/>
                      </a:rPr>
                      <m:t>×</m:t>
                    </m:r>
                  </m:oMath>
                </a14:m>
                <a:r>
                  <a:rPr lang="en-US" sz="3000" b="1">
                    <a:latin typeface="Calibri" panose="020F0502020204030204" pitchFamily="34" charset="0"/>
                    <a:cs typeface="Calibri" panose="020F0502020204030204" pitchFamily="34" charset="0"/>
                  </a:rPr>
                  <a:t>10</a:t>
                </a:r>
                <a:r>
                  <a:rPr lang="en-US" sz="3000" b="1" baseline="30000">
                    <a:latin typeface="Calibri" panose="020F0502020204030204" pitchFamily="34" charset="0"/>
                    <a:cs typeface="Calibri" panose="020F0502020204030204" pitchFamily="34" charset="0"/>
                  </a:rPr>
                  <a:t>6</a:t>
                </a:r>
                <a:r>
                  <a:rPr lang="en-US" sz="3000" b="1">
                    <a:latin typeface="Calibri" panose="020F0502020204030204" pitchFamily="34" charset="0"/>
                    <a:cs typeface="Calibri" panose="020F0502020204030204" pitchFamily="34" charset="0"/>
                  </a:rPr>
                  <a:t> 1/m</a:t>
                </a:r>
              </a:p>
            </p:txBody>
          </p:sp>
        </mc:Choice>
        <mc:Fallback xmlns="">
          <p:sp>
            <p:nvSpPr>
              <p:cNvPr id="26" name="Title 1">
                <a:extLst>
                  <a:ext uri="{FF2B5EF4-FFF2-40B4-BE49-F238E27FC236}">
                    <a16:creationId xmlns:a16="http://schemas.microsoft.com/office/drawing/2014/main" id="{3FC6E655-3370-7E4C-9FBB-69142702C24D}"/>
                  </a:ext>
                </a:extLst>
              </p:cNvPr>
              <p:cNvSpPr txBox="1">
                <a:spLocks noRot="1" noChangeAspect="1" noMove="1" noResize="1" noEditPoints="1" noAdjustHandles="1" noChangeArrowheads="1" noChangeShapeType="1" noTextEdit="1"/>
              </p:cNvSpPr>
              <p:nvPr/>
            </p:nvSpPr>
            <p:spPr>
              <a:xfrm>
                <a:off x="0" y="457200"/>
                <a:ext cx="9144000" cy="457200"/>
              </a:xfrm>
              <a:prstGeom prst="rect">
                <a:avLst/>
              </a:prstGeom>
              <a:blipFill>
                <a:blip r:embed="rId4"/>
                <a:stretch>
                  <a:fillRect t="-25333" b="-52000"/>
                </a:stretch>
              </a:blipFill>
            </p:spPr>
            <p:txBody>
              <a:bodyPr/>
              <a:lstStyle/>
              <a:p>
                <a:r>
                  <a:rPr lang="en-US">
                    <a:noFill/>
                  </a:rPr>
                  <a:t> </a:t>
                </a:r>
              </a:p>
            </p:txBody>
          </p:sp>
        </mc:Fallback>
      </mc:AlternateContent>
      <p:sp>
        <p:nvSpPr>
          <p:cNvPr id="2" name="Slide Number Placeholder 1">
            <a:extLst>
              <a:ext uri="{FF2B5EF4-FFF2-40B4-BE49-F238E27FC236}">
                <a16:creationId xmlns:a16="http://schemas.microsoft.com/office/drawing/2014/main" id="{55F55CE7-22AA-8B39-52B5-EA6207B29A2F}"/>
              </a:ext>
            </a:extLst>
          </p:cNvPr>
          <p:cNvSpPr>
            <a:spLocks noGrp="1"/>
          </p:cNvSpPr>
          <p:nvPr>
            <p:ph type="sldNum" sz="quarter" idx="10"/>
          </p:nvPr>
        </p:nvSpPr>
        <p:spPr/>
        <p:txBody>
          <a:bodyPr/>
          <a:lstStyle/>
          <a:p>
            <a:fld id="{6DA62F59-C121-7241-B765-5F0402AFED54}" type="slidenum">
              <a:rPr lang="en-US" smtClean="0"/>
              <a:t>11</a:t>
            </a:fld>
            <a:endParaRPr lang="en-US"/>
          </a:p>
        </p:txBody>
      </p:sp>
      <p:pic>
        <p:nvPicPr>
          <p:cNvPr id="3074" name="Picture 2">
            <a:extLst>
              <a:ext uri="{FF2B5EF4-FFF2-40B4-BE49-F238E27FC236}">
                <a16:creationId xmlns:a16="http://schemas.microsoft.com/office/drawing/2014/main" id="{9D3A2A26-5D2A-CAD2-ADCF-1E3C2AF8FF0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p:blipFill>
        <p:spPr bwMode="auto">
          <a:xfrm>
            <a:off x="0" y="1371600"/>
            <a:ext cx="9144000" cy="1750691"/>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a:extLst>
              <a:ext uri="{FF2B5EF4-FFF2-40B4-BE49-F238E27FC236}">
                <a16:creationId xmlns:a16="http://schemas.microsoft.com/office/drawing/2014/main" id="{40B22D2B-727D-72F9-4053-51FD56AC635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p:blipFill>
        <p:spPr bwMode="auto">
          <a:xfrm>
            <a:off x="1" y="3291840"/>
            <a:ext cx="9144000" cy="175238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C2EF1D5C-A4AB-9018-814D-27A6BB159E91}"/>
              </a:ext>
            </a:extLst>
          </p:cNvPr>
          <p:cNvSpPr txBox="1"/>
          <p:nvPr/>
        </p:nvSpPr>
        <p:spPr>
          <a:xfrm>
            <a:off x="0" y="5150049"/>
            <a:ext cx="9144000" cy="1200329"/>
          </a:xfrm>
          <a:prstGeom prst="rect">
            <a:avLst/>
          </a:prstGeom>
          <a:noFill/>
        </p:spPr>
        <p:txBody>
          <a:bodyPr wrap="square" rtlCol="0">
            <a:spAutoFit/>
          </a:bodyPr>
          <a:lstStyle/>
          <a:p>
            <a:pPr marL="285750" indent="-285750">
              <a:buFont typeface="Arial" panose="020B0604020202020204" pitchFamily="34" charset="0"/>
              <a:buChar char="•"/>
            </a:pPr>
            <a:r>
              <a:rPr lang="en-US"/>
              <a:t>Frequency and wavenumber content of tunnel noise not known =&gt; is transition dominated by 1</a:t>
            </a:r>
            <a:r>
              <a:rPr lang="en-US" baseline="30000"/>
              <a:t>st</a:t>
            </a:r>
            <a:r>
              <a:rPr lang="en-US"/>
              <a:t> or 2</a:t>
            </a:r>
            <a:r>
              <a:rPr lang="en-US" baseline="30000"/>
              <a:t>nd</a:t>
            </a:r>
            <a:r>
              <a:rPr lang="en-US"/>
              <a:t> mode or possible 1</a:t>
            </a:r>
            <a:r>
              <a:rPr lang="en-US" baseline="30000"/>
              <a:t>st</a:t>
            </a:r>
            <a:r>
              <a:rPr lang="en-US"/>
              <a:t> mode 2nd mode interaction? </a:t>
            </a:r>
          </a:p>
          <a:p>
            <a:pPr marL="285750" indent="-285750">
              <a:buFont typeface="Arial" panose="020B0604020202020204" pitchFamily="34" charset="0"/>
              <a:buChar char="•"/>
            </a:pPr>
            <a:r>
              <a:rPr lang="en-US"/>
              <a:t>Transition dominated by 2</a:t>
            </a:r>
            <a:r>
              <a:rPr lang="en-US" baseline="30000"/>
              <a:t>nd</a:t>
            </a:r>
            <a:r>
              <a:rPr lang="en-US"/>
              <a:t> mode possible (see </a:t>
            </a:r>
            <a:r>
              <a:rPr lang="en-US" err="1"/>
              <a:t>Meersman</a:t>
            </a:r>
            <a:r>
              <a:rPr lang="en-US"/>
              <a:t>, Hader &amp; </a:t>
            </a:r>
            <a:r>
              <a:rPr lang="en-US" err="1"/>
              <a:t>Fasel</a:t>
            </a:r>
            <a:r>
              <a:rPr lang="en-US"/>
              <a:t>, 2022)</a:t>
            </a:r>
          </a:p>
          <a:p>
            <a:pPr marL="285750" indent="-285750">
              <a:buFont typeface="Arial" panose="020B0604020202020204" pitchFamily="34" charset="0"/>
              <a:buChar char="•"/>
            </a:pPr>
            <a:r>
              <a:rPr lang="en-US" b="1">
                <a:solidFill>
                  <a:srgbClr val="AB0520"/>
                </a:solidFill>
              </a:rPr>
              <a:t>Can (lower frequency) oblique 1</a:t>
            </a:r>
            <a:r>
              <a:rPr lang="en-US" b="1" baseline="30000">
                <a:solidFill>
                  <a:srgbClr val="AB0520"/>
                </a:solidFill>
              </a:rPr>
              <a:t>st</a:t>
            </a:r>
            <a:r>
              <a:rPr lang="en-US" b="1">
                <a:solidFill>
                  <a:srgbClr val="AB0520"/>
                </a:solidFill>
              </a:rPr>
              <a:t> mode waves also lead to transition?  </a:t>
            </a:r>
          </a:p>
        </p:txBody>
      </p:sp>
      <p:sp>
        <p:nvSpPr>
          <p:cNvPr id="6" name="TextBox 5">
            <a:extLst>
              <a:ext uri="{FF2B5EF4-FFF2-40B4-BE49-F238E27FC236}">
                <a16:creationId xmlns:a16="http://schemas.microsoft.com/office/drawing/2014/main" id="{5892CF81-5E8B-BF96-9722-2A31E2E9A7C3}"/>
              </a:ext>
            </a:extLst>
          </p:cNvPr>
          <p:cNvSpPr txBox="1"/>
          <p:nvPr/>
        </p:nvSpPr>
        <p:spPr>
          <a:xfrm>
            <a:off x="0" y="6482166"/>
            <a:ext cx="9126949" cy="400110"/>
          </a:xfrm>
          <a:prstGeom prst="rect">
            <a:avLst/>
          </a:prstGeom>
          <a:noFill/>
        </p:spPr>
        <p:txBody>
          <a:bodyPr wrap="square">
            <a:spAutoFit/>
          </a:bodyPr>
          <a:lstStyle/>
          <a:p>
            <a:r>
              <a:rPr lang="en-US" sz="1000" b="0" i="0" err="1">
                <a:solidFill>
                  <a:srgbClr val="222222"/>
                </a:solidFill>
                <a:effectLst/>
                <a:latin typeface="Arial" panose="020B0604020202020204" pitchFamily="34" charset="0"/>
              </a:rPr>
              <a:t>Meersman</a:t>
            </a:r>
            <a:r>
              <a:rPr lang="en-US" sz="1000" b="0" i="0">
                <a:solidFill>
                  <a:srgbClr val="222222"/>
                </a:solidFill>
                <a:effectLst/>
                <a:latin typeface="Arial" panose="020B0604020202020204" pitchFamily="34" charset="0"/>
              </a:rPr>
              <a:t>, J. A., Hader, C., &amp; </a:t>
            </a:r>
            <a:r>
              <a:rPr lang="en-US" sz="1000" b="0" i="0" err="1">
                <a:solidFill>
                  <a:srgbClr val="222222"/>
                </a:solidFill>
                <a:effectLst/>
                <a:latin typeface="Arial" panose="020B0604020202020204" pitchFamily="34" charset="0"/>
              </a:rPr>
              <a:t>Fasel</a:t>
            </a:r>
            <a:r>
              <a:rPr lang="en-US" sz="1000" b="0" i="0">
                <a:solidFill>
                  <a:srgbClr val="222222"/>
                </a:solidFill>
                <a:effectLst/>
                <a:latin typeface="Arial" panose="020B0604020202020204" pitchFamily="34" charset="0"/>
              </a:rPr>
              <a:t>, H. F. (2022). Numerical Investigation of Hypersonic Boundary-Layer Transition for an Ogive Cone. In </a:t>
            </a:r>
            <a:r>
              <a:rPr lang="en-US" sz="1000" b="0" i="1">
                <a:solidFill>
                  <a:srgbClr val="222222"/>
                </a:solidFill>
                <a:effectLst/>
                <a:latin typeface="Arial" panose="020B0604020202020204" pitchFamily="34" charset="0"/>
              </a:rPr>
              <a:t>AIAA SciTech 2022 Forum</a:t>
            </a:r>
            <a:r>
              <a:rPr lang="en-US" sz="1000" b="0" i="0">
                <a:solidFill>
                  <a:srgbClr val="222222"/>
                </a:solidFill>
                <a:effectLst/>
                <a:latin typeface="Arial" panose="020B0604020202020204" pitchFamily="34" charset="0"/>
              </a:rPr>
              <a:t> (AIAA 2022-0946).</a:t>
            </a:r>
            <a:endParaRPr lang="en-US" sz="1000"/>
          </a:p>
        </p:txBody>
      </p:sp>
    </p:spTree>
    <p:custDataLst>
      <p:tags r:id="rId1"/>
    </p:custDataLst>
    <p:extLst>
      <p:ext uri="{BB962C8B-B14F-4D97-AF65-F5344CB8AC3E}">
        <p14:creationId xmlns:p14="http://schemas.microsoft.com/office/powerpoint/2010/main" val="40004915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tle 1">
            <a:extLst>
              <a:ext uri="{FF2B5EF4-FFF2-40B4-BE49-F238E27FC236}">
                <a16:creationId xmlns:a16="http://schemas.microsoft.com/office/drawing/2014/main" id="{3FC6E655-3370-7E4C-9FBB-69142702C24D}"/>
              </a:ext>
            </a:extLst>
          </p:cNvPr>
          <p:cNvSpPr txBox="1">
            <a:spLocks/>
          </p:cNvSpPr>
          <p:nvPr/>
        </p:nvSpPr>
        <p:spPr>
          <a:xfrm>
            <a:off x="0" y="457200"/>
            <a:ext cx="9144000" cy="457200"/>
          </a:xfrm>
          <a:prstGeom prst="rect">
            <a:avLst/>
          </a:prstGeom>
        </p:spPr>
        <p:txBody>
          <a:bodyPr anchor="ctr"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000" b="1">
                <a:latin typeface="Calibri" panose="020F0502020204030204" pitchFamily="34" charset="0"/>
                <a:cs typeface="Calibri" panose="020F0502020204030204" pitchFamily="34" charset="0"/>
              </a:rPr>
              <a:t>Oblique Disturbance Waves: Nonlinear Development</a:t>
            </a:r>
          </a:p>
        </p:txBody>
      </p:sp>
      <p:sp>
        <p:nvSpPr>
          <p:cNvPr id="2" name="Slide Number Placeholder 1">
            <a:extLst>
              <a:ext uri="{FF2B5EF4-FFF2-40B4-BE49-F238E27FC236}">
                <a16:creationId xmlns:a16="http://schemas.microsoft.com/office/drawing/2014/main" id="{55F55CE7-22AA-8B39-52B5-EA6207B29A2F}"/>
              </a:ext>
            </a:extLst>
          </p:cNvPr>
          <p:cNvSpPr>
            <a:spLocks noGrp="1"/>
          </p:cNvSpPr>
          <p:nvPr>
            <p:ph type="sldNum" sz="quarter" idx="10"/>
          </p:nvPr>
        </p:nvSpPr>
        <p:spPr/>
        <p:txBody>
          <a:bodyPr/>
          <a:lstStyle/>
          <a:p>
            <a:fld id="{6DA62F59-C121-7241-B765-5F0402AFED54}" type="slidenum">
              <a:rPr lang="en-US" smtClean="0"/>
              <a:t>12</a:t>
            </a:fld>
            <a:endParaRPr lang="en-US"/>
          </a:p>
        </p:txBody>
      </p:sp>
      <p:sp>
        <p:nvSpPr>
          <p:cNvPr id="3" name="Text Placeholder 1">
            <a:extLst>
              <a:ext uri="{FF2B5EF4-FFF2-40B4-BE49-F238E27FC236}">
                <a16:creationId xmlns:a16="http://schemas.microsoft.com/office/drawing/2014/main" id="{8C1A8D79-BF4D-2E31-CC68-5CE844A208C5}"/>
              </a:ext>
            </a:extLst>
          </p:cNvPr>
          <p:cNvSpPr txBox="1">
            <a:spLocks/>
          </p:cNvSpPr>
          <p:nvPr/>
        </p:nvSpPr>
        <p:spPr>
          <a:xfrm>
            <a:off x="0" y="1005840"/>
            <a:ext cx="9144000" cy="575877"/>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1800"/>
              <a:t>Can disturbances identified with LST lead to nonlinear development?</a:t>
            </a:r>
          </a:p>
          <a:p>
            <a:r>
              <a:rPr lang="en-US" sz="1800"/>
              <a:t>Select frequency and wavenumber from Linear Stability Theory (LST) results</a:t>
            </a:r>
          </a:p>
        </p:txBody>
      </p:sp>
      <p:sp>
        <p:nvSpPr>
          <p:cNvPr id="4" name="Rounded Rectangle 3">
            <a:extLst>
              <a:ext uri="{FF2B5EF4-FFF2-40B4-BE49-F238E27FC236}">
                <a16:creationId xmlns:a16="http://schemas.microsoft.com/office/drawing/2014/main" id="{9B2512A4-125A-5BED-46D2-2DF99EB91537}"/>
              </a:ext>
            </a:extLst>
          </p:cNvPr>
          <p:cNvSpPr/>
          <p:nvPr/>
        </p:nvSpPr>
        <p:spPr>
          <a:xfrm>
            <a:off x="1828903" y="2017073"/>
            <a:ext cx="914400" cy="274320"/>
          </a:xfrm>
          <a:prstGeom prst="roundRect">
            <a:avLst/>
          </a:prstGeom>
          <a:solidFill>
            <a:schemeClr val="bg1"/>
          </a:solidFill>
          <a:ln>
            <a:solidFill>
              <a:srgbClr val="0C23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rgbClr val="0C234B"/>
                </a:solidFill>
              </a:rPr>
              <a:t>M = 5.3</a:t>
            </a:r>
          </a:p>
        </p:txBody>
      </p:sp>
      <p:sp>
        <p:nvSpPr>
          <p:cNvPr id="6" name="Rounded Rectangle 5">
            <a:extLst>
              <a:ext uri="{FF2B5EF4-FFF2-40B4-BE49-F238E27FC236}">
                <a16:creationId xmlns:a16="http://schemas.microsoft.com/office/drawing/2014/main" id="{60E23BDF-3AFE-A37A-4D56-D9DB38EF8A22}"/>
              </a:ext>
            </a:extLst>
          </p:cNvPr>
          <p:cNvSpPr/>
          <p:nvPr/>
        </p:nvSpPr>
        <p:spPr>
          <a:xfrm>
            <a:off x="6400697" y="2017073"/>
            <a:ext cx="914400" cy="274320"/>
          </a:xfrm>
          <a:prstGeom prst="roundRect">
            <a:avLst/>
          </a:prstGeom>
          <a:solidFill>
            <a:schemeClr val="bg1"/>
          </a:solidFill>
          <a:ln>
            <a:solidFill>
              <a:srgbClr val="AB0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rgbClr val="AB0520"/>
                </a:solidFill>
              </a:rPr>
              <a:t>M = 7.0</a:t>
            </a:r>
          </a:p>
        </p:txBody>
      </p:sp>
      <p:pic>
        <p:nvPicPr>
          <p:cNvPr id="9" name="a0_1e-2_dist_flow_c00_m_5_pt_3_re_17_pt_9.mp4">
            <a:hlinkClick r:id="" action="ppaction://media"/>
            <a:extLst>
              <a:ext uri="{FF2B5EF4-FFF2-40B4-BE49-F238E27FC236}">
                <a16:creationId xmlns:a16="http://schemas.microsoft.com/office/drawing/2014/main" id="{4FD30466-DAF6-2FE2-3FED-4411E8A626F9}"/>
              </a:ext>
            </a:extLst>
          </p:cNvPr>
          <p:cNvPicPr>
            <a:picLocks noChangeAspect="1"/>
          </p:cNvPicPr>
          <p:nvPr>
            <a:videoFile r:link="rId3"/>
            <p:extLst>
              <p:ext uri="{DAA4B4D4-6D71-4841-9C94-3DE7FCFB9230}">
                <p14:media xmlns:p14="http://schemas.microsoft.com/office/powerpoint/2010/main" r:embed="rId2"/>
              </p:ext>
            </p:extLst>
          </p:nvPr>
        </p:nvPicPr>
        <p:blipFill>
          <a:blip r:embed="rId8"/>
          <a:stretch>
            <a:fillRect/>
          </a:stretch>
        </p:blipFill>
        <p:spPr>
          <a:xfrm>
            <a:off x="0" y="2451864"/>
            <a:ext cx="4572206" cy="2816352"/>
          </a:xfrm>
          <a:prstGeom prst="rect">
            <a:avLst/>
          </a:prstGeom>
        </p:spPr>
      </p:pic>
      <p:pic>
        <p:nvPicPr>
          <p:cNvPr id="10" name="a0_1e-2_dist_flow_c00_m_7_pt_0_re_13_pt_1.mp4">
            <a:hlinkClick r:id="" action="ppaction://media"/>
            <a:extLst>
              <a:ext uri="{FF2B5EF4-FFF2-40B4-BE49-F238E27FC236}">
                <a16:creationId xmlns:a16="http://schemas.microsoft.com/office/drawing/2014/main" id="{DCBFF982-26C3-8BE7-73AF-72B38159C00B}"/>
              </a:ext>
            </a:extLst>
          </p:cNvPr>
          <p:cNvPicPr>
            <a:picLocks noChangeAspect="1"/>
          </p:cNvPicPr>
          <p:nvPr>
            <a:videoFile r:link="rId5"/>
            <p:extLst>
              <p:ext uri="{DAA4B4D4-6D71-4841-9C94-3DE7FCFB9230}">
                <p14:media xmlns:p14="http://schemas.microsoft.com/office/powerpoint/2010/main" r:embed="rId4"/>
              </p:ext>
            </p:extLst>
          </p:nvPr>
        </p:nvPicPr>
        <p:blipFill>
          <a:blip r:embed="rId9"/>
          <a:stretch>
            <a:fillRect/>
          </a:stretch>
        </p:blipFill>
        <p:spPr>
          <a:xfrm>
            <a:off x="4572000" y="2451865"/>
            <a:ext cx="4572000" cy="2816225"/>
          </a:xfrm>
          <a:prstGeom prst="rect">
            <a:avLst/>
          </a:prstGeom>
        </p:spPr>
      </p:pic>
      <p:cxnSp>
        <p:nvCxnSpPr>
          <p:cNvPr id="16" name="Straight Arrow Connector 15">
            <a:extLst>
              <a:ext uri="{FF2B5EF4-FFF2-40B4-BE49-F238E27FC236}">
                <a16:creationId xmlns:a16="http://schemas.microsoft.com/office/drawing/2014/main" id="{BD06AD57-52DF-2EA4-6979-90AD92E9456E}"/>
              </a:ext>
            </a:extLst>
          </p:cNvPr>
          <p:cNvCxnSpPr>
            <a:cxnSpLocks/>
          </p:cNvCxnSpPr>
          <p:nvPr/>
        </p:nvCxnSpPr>
        <p:spPr>
          <a:xfrm flipH="1" flipV="1">
            <a:off x="3706152" y="4588184"/>
            <a:ext cx="865848" cy="1132287"/>
          </a:xfrm>
          <a:prstGeom prst="straightConnector1">
            <a:avLst/>
          </a:prstGeom>
          <a:ln w="38100">
            <a:solidFill>
              <a:srgbClr val="002147"/>
            </a:solidFill>
            <a:tailEnd type="triangle"/>
          </a:ln>
        </p:spPr>
        <p:style>
          <a:lnRef idx="1">
            <a:schemeClr val="accent1"/>
          </a:lnRef>
          <a:fillRef idx="0">
            <a:schemeClr val="accent1"/>
          </a:fillRef>
          <a:effectRef idx="0">
            <a:schemeClr val="accent1"/>
          </a:effectRef>
          <a:fontRef idx="minor">
            <a:schemeClr val="tx1"/>
          </a:fontRef>
        </p:style>
      </p:cxnSp>
      <p:sp>
        <p:nvSpPr>
          <p:cNvPr id="18" name="Rounded Rectangle 17">
            <a:extLst>
              <a:ext uri="{FF2B5EF4-FFF2-40B4-BE49-F238E27FC236}">
                <a16:creationId xmlns:a16="http://schemas.microsoft.com/office/drawing/2014/main" id="{52EA0332-DECD-E694-770F-7E4F2CE8B48C}"/>
              </a:ext>
            </a:extLst>
          </p:cNvPr>
          <p:cNvSpPr/>
          <p:nvPr/>
        </p:nvSpPr>
        <p:spPr>
          <a:xfrm>
            <a:off x="3908350" y="5724550"/>
            <a:ext cx="2492347" cy="274321"/>
          </a:xfrm>
          <a:prstGeom prst="roundRect">
            <a:avLst/>
          </a:prstGeom>
          <a:solidFill>
            <a:schemeClr val="bg1">
              <a:lumMod val="75000"/>
            </a:schemeClr>
          </a:solidFill>
          <a:ln>
            <a:solidFill>
              <a:srgbClr val="0021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rgbClr val="002147"/>
                </a:solidFill>
              </a:rPr>
              <a:t>Nonlinear Development</a:t>
            </a:r>
          </a:p>
        </p:txBody>
      </p:sp>
      <p:cxnSp>
        <p:nvCxnSpPr>
          <p:cNvPr id="19" name="Straight Arrow Connector 18">
            <a:extLst>
              <a:ext uri="{FF2B5EF4-FFF2-40B4-BE49-F238E27FC236}">
                <a16:creationId xmlns:a16="http://schemas.microsoft.com/office/drawing/2014/main" id="{279D6B3D-29D7-B8B8-8C04-092063D19829}"/>
              </a:ext>
            </a:extLst>
          </p:cNvPr>
          <p:cNvCxnSpPr>
            <a:cxnSpLocks/>
          </p:cNvCxnSpPr>
          <p:nvPr/>
        </p:nvCxnSpPr>
        <p:spPr>
          <a:xfrm flipV="1">
            <a:off x="5793897" y="4345423"/>
            <a:ext cx="1626499" cy="1375048"/>
          </a:xfrm>
          <a:prstGeom prst="straightConnector1">
            <a:avLst/>
          </a:prstGeom>
          <a:ln w="38100">
            <a:solidFill>
              <a:srgbClr val="002147"/>
            </a:solidFill>
            <a:tailEnd type="triangle"/>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44F414CA-1D8E-AAF3-763D-39F7D31760AA}"/>
              </a:ext>
            </a:extLst>
          </p:cNvPr>
          <p:cNvSpPr txBox="1"/>
          <p:nvPr/>
        </p:nvSpPr>
        <p:spPr>
          <a:xfrm>
            <a:off x="1234515" y="6488668"/>
            <a:ext cx="6674969" cy="369332"/>
          </a:xfrm>
          <a:prstGeom prst="rect">
            <a:avLst/>
          </a:prstGeom>
          <a:noFill/>
        </p:spPr>
        <p:txBody>
          <a:bodyPr wrap="none" rtlCol="0">
            <a:spAutoFit/>
          </a:bodyPr>
          <a:lstStyle/>
          <a:p>
            <a:r>
              <a:rPr lang="en-US"/>
              <a:t>Transition due to 1</a:t>
            </a:r>
            <a:r>
              <a:rPr lang="en-US" baseline="30000"/>
              <a:t>st</a:t>
            </a:r>
            <a:r>
              <a:rPr lang="en-US"/>
              <a:t> mode possible =&gt; run higher-resolved simulation</a:t>
            </a:r>
          </a:p>
        </p:txBody>
      </p:sp>
    </p:spTree>
    <p:custDataLst>
      <p:tags r:id="rId1"/>
    </p:custDataLst>
    <p:extLst>
      <p:ext uri="{BB962C8B-B14F-4D97-AF65-F5344CB8AC3E}">
        <p14:creationId xmlns:p14="http://schemas.microsoft.com/office/powerpoint/2010/main" val="3212863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300" fill="hold"/>
                                        <p:tgtEl>
                                          <p:spTgt spid="10"/>
                                        </p:tgtEl>
                                      </p:cBhvr>
                                    </p:cmd>
                                  </p:childTnLst>
                                </p:cTn>
                              </p:par>
                              <p:par>
                                <p:cTn id="7" presetID="1" presetClass="mediacall" presetSubtype="0" fill="hold" nodeType="withEffect">
                                  <p:stCondLst>
                                    <p:cond delay="0"/>
                                  </p:stCondLst>
                                  <p:childTnLst>
                                    <p:cmd type="call" cmd="playFrom(0.0)">
                                      <p:cBhvr>
                                        <p:cTn id="8" dur="3300" fill="hold"/>
                                        <p:tgtEl>
                                          <p:spTgt spid="9"/>
                                        </p:tgtEl>
                                      </p:cBhvr>
                                    </p:cmd>
                                  </p:childTnLst>
                                </p:cTn>
                              </p:par>
                            </p:childTnLst>
                          </p:cTn>
                        </p:par>
                        <p:par>
                          <p:cTn id="9" fill="hold">
                            <p:stCondLst>
                              <p:cond delay="3300"/>
                            </p:stCondLst>
                            <p:childTnLst>
                              <p:par>
                                <p:cTn id="10" presetID="1" presetClass="entr" presetSubtype="0" fill="hold" grpId="0" nodeType="afterEffect">
                                  <p:stCondLst>
                                    <p:cond delay="0"/>
                                  </p:stCondLst>
                                  <p:childTnLst>
                                    <p:set>
                                      <p:cBhvr>
                                        <p:cTn id="11" dur="1" fill="hold">
                                          <p:stCondLst>
                                            <p:cond delay="0"/>
                                          </p:stCondLst>
                                        </p:cTn>
                                        <p:tgtEl>
                                          <p:spTgt spid="18"/>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16"/>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19"/>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8" fill="hold" display="0">
                  <p:stCondLst>
                    <p:cond delay="indefinite"/>
                  </p:stCondLst>
                </p:cTn>
                <p:tgtEl>
                  <p:spTgt spid="10"/>
                </p:tgtEl>
              </p:cMediaNode>
            </p:video>
            <p:seq concurrent="1" nextAc="seek">
              <p:cTn id="19" restart="whenNotActive" fill="hold" evtFilter="cancelBubble" nodeType="interactiveSeq">
                <p:stCondLst>
                  <p:cond evt="onClick" delay="0">
                    <p:tgtEl>
                      <p:spTgt spid="10"/>
                    </p:tgtEl>
                  </p:cond>
                </p:stCondLst>
                <p:endSync evt="end" delay="0">
                  <p:rtn val="all"/>
                </p:endSync>
                <p:childTnLst>
                  <p:par>
                    <p:cTn id="20" fill="hold">
                      <p:stCondLst>
                        <p:cond delay="0"/>
                      </p:stCondLst>
                      <p:childTnLst>
                        <p:par>
                          <p:cTn id="21" fill="hold">
                            <p:stCondLst>
                              <p:cond delay="0"/>
                            </p:stCondLst>
                            <p:childTnLst>
                              <p:par>
                                <p:cTn id="22" presetID="2" presetClass="mediacall" presetSubtype="0" fill="hold" nodeType="withEffect">
                                  <p:stCondLst>
                                    <p:cond delay="0"/>
                                  </p:stCondLst>
                                  <p:childTnLst>
                                    <p:cmd type="call" cmd="togglePause">
                                      <p:cBhvr>
                                        <p:cTn id="23" dur="1" fill="hold"/>
                                        <p:tgtEl>
                                          <p:spTgt spid="10"/>
                                        </p:tgtEl>
                                      </p:cBhvr>
                                    </p:cmd>
                                  </p:childTnLst>
                                </p:cTn>
                              </p:par>
                            </p:childTnLst>
                          </p:cTn>
                        </p:par>
                      </p:childTnLst>
                    </p:cTn>
                  </p:par>
                </p:childTnLst>
              </p:cTn>
              <p:nextCondLst>
                <p:cond evt="onClick" delay="0">
                  <p:tgtEl>
                    <p:spTgt spid="10"/>
                  </p:tgtEl>
                </p:cond>
              </p:nextCondLst>
            </p:seq>
            <p:seq concurrent="1" nextAc="seek">
              <p:cTn id="24" restart="whenNotActive" fill="hold" evtFilter="cancelBubble" nodeType="interactiveSeq">
                <p:stCondLst>
                  <p:cond evt="onClick" delay="0">
                    <p:tgtEl>
                      <p:spTgt spid="9"/>
                    </p:tgtEl>
                  </p:cond>
                </p:stCondLst>
                <p:endSync evt="end" delay="0">
                  <p:rtn val="all"/>
                </p:endSync>
                <p:childTnLst>
                  <p:par>
                    <p:cTn id="25" fill="hold">
                      <p:stCondLst>
                        <p:cond delay="0"/>
                      </p:stCondLst>
                      <p:childTnLst>
                        <p:par>
                          <p:cTn id="26" fill="hold">
                            <p:stCondLst>
                              <p:cond delay="0"/>
                            </p:stCondLst>
                            <p:childTnLst>
                              <p:par>
                                <p:cTn id="27" presetID="2" presetClass="mediacall" presetSubtype="0" fill="hold" nodeType="clickEffect">
                                  <p:stCondLst>
                                    <p:cond delay="0"/>
                                  </p:stCondLst>
                                  <p:childTnLst>
                                    <p:cmd type="call" cmd="togglePause">
                                      <p:cBhvr>
                                        <p:cTn id="28" dur="1" fill="hold"/>
                                        <p:tgtEl>
                                          <p:spTgt spid="9"/>
                                        </p:tgtEl>
                                      </p:cBhvr>
                                    </p:cmd>
                                  </p:childTnLst>
                                </p:cTn>
                              </p:par>
                            </p:childTnLst>
                          </p:cTn>
                        </p:par>
                      </p:childTnLst>
                    </p:cTn>
                  </p:par>
                </p:childTnLst>
              </p:cTn>
              <p:nextCondLst>
                <p:cond evt="onClick" delay="0">
                  <p:tgtEl>
                    <p:spTgt spid="9"/>
                  </p:tgtEl>
                </p:cond>
              </p:nextCondLst>
            </p:seq>
            <p:video>
              <p:cMediaNode vol="80000">
                <p:cTn id="29" fill="hold" display="0">
                  <p:stCondLst>
                    <p:cond delay="indefinite"/>
                  </p:stCondLst>
                </p:cTn>
                <p:tgtEl>
                  <p:spTgt spid="9"/>
                </p:tgtEl>
              </p:cMediaNode>
            </p:video>
          </p:childTnLst>
        </p:cTn>
      </p:par>
    </p:tnLst>
    <p:bldLst>
      <p:bldP spid="18" grpId="0" animBg="1"/>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tle 1">
            <a:extLst>
              <a:ext uri="{FF2B5EF4-FFF2-40B4-BE49-F238E27FC236}">
                <a16:creationId xmlns:a16="http://schemas.microsoft.com/office/drawing/2014/main" id="{3FC6E655-3370-7E4C-9FBB-69142702C24D}"/>
              </a:ext>
            </a:extLst>
          </p:cNvPr>
          <p:cNvSpPr txBox="1">
            <a:spLocks/>
          </p:cNvSpPr>
          <p:nvPr/>
        </p:nvSpPr>
        <p:spPr>
          <a:xfrm>
            <a:off x="0" y="457200"/>
            <a:ext cx="9144000" cy="457200"/>
          </a:xfrm>
          <a:prstGeom prst="rect">
            <a:avLst/>
          </a:prstGeom>
        </p:spPr>
        <p:txBody>
          <a:bodyPr anchor="ctr"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000" b="1">
                <a:latin typeface="Calibri" panose="020F0502020204030204" pitchFamily="34" charset="0"/>
                <a:cs typeface="Calibri" panose="020F0502020204030204" pitchFamily="34" charset="0"/>
              </a:rPr>
              <a:t>Oblique Breakdown Simulation</a:t>
            </a:r>
          </a:p>
        </p:txBody>
      </p:sp>
      <p:sp>
        <p:nvSpPr>
          <p:cNvPr id="2" name="Slide Number Placeholder 1">
            <a:extLst>
              <a:ext uri="{FF2B5EF4-FFF2-40B4-BE49-F238E27FC236}">
                <a16:creationId xmlns:a16="http://schemas.microsoft.com/office/drawing/2014/main" id="{55F55CE7-22AA-8B39-52B5-EA6207B29A2F}"/>
              </a:ext>
            </a:extLst>
          </p:cNvPr>
          <p:cNvSpPr>
            <a:spLocks noGrp="1"/>
          </p:cNvSpPr>
          <p:nvPr>
            <p:ph type="sldNum" sz="quarter" idx="10"/>
          </p:nvPr>
        </p:nvSpPr>
        <p:spPr/>
        <p:txBody>
          <a:bodyPr/>
          <a:lstStyle/>
          <a:p>
            <a:fld id="{6DA62F59-C121-7241-B765-5F0402AFED54}" type="slidenum">
              <a:rPr lang="en-US" smtClean="0"/>
              <a:t>13</a:t>
            </a:fld>
            <a:endParaRPr lang="en-US"/>
          </a:p>
        </p:txBody>
      </p:sp>
      <p:pic>
        <p:nvPicPr>
          <p:cNvPr id="8" name="pres_contours.mp4">
            <a:hlinkClick r:id="" action="ppaction://media"/>
            <a:extLst>
              <a:ext uri="{FF2B5EF4-FFF2-40B4-BE49-F238E27FC236}">
                <a16:creationId xmlns:a16="http://schemas.microsoft.com/office/drawing/2014/main" id="{BD1F0580-2AF5-F88F-BE49-D38B45298C33}"/>
              </a:ext>
            </a:extLst>
          </p:cNvPr>
          <p:cNvPicPr>
            <a:picLocks noChangeAspect="1"/>
          </p:cNvPicPr>
          <p:nvPr>
            <a:videoFile r:link="rId3"/>
            <p:extLst>
              <p:ext uri="{DAA4B4D4-6D71-4841-9C94-3DE7FCFB9230}">
                <p14:media xmlns:p14="http://schemas.microsoft.com/office/powerpoint/2010/main" r:embed="rId2"/>
              </p:ext>
            </p:extLst>
          </p:nvPr>
        </p:nvPicPr>
        <p:blipFill>
          <a:blip r:embed="rId6"/>
          <a:stretch>
            <a:fillRect/>
          </a:stretch>
        </p:blipFill>
        <p:spPr>
          <a:xfrm>
            <a:off x="1355163" y="919224"/>
            <a:ext cx="6433674" cy="5938776"/>
          </a:xfrm>
          <a:prstGeom prst="rect">
            <a:avLst/>
          </a:prstGeom>
        </p:spPr>
      </p:pic>
    </p:spTree>
    <p:custDataLst>
      <p:tags r:id="rId1"/>
    </p:custDataLst>
    <p:extLst>
      <p:ext uri="{BB962C8B-B14F-4D97-AF65-F5344CB8AC3E}">
        <p14:creationId xmlns:p14="http://schemas.microsoft.com/office/powerpoint/2010/main" val="1103687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90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writing implement, stationary, pencil&#10;&#10;Description automatically generated">
            <a:extLst>
              <a:ext uri="{FF2B5EF4-FFF2-40B4-BE49-F238E27FC236}">
                <a16:creationId xmlns:a16="http://schemas.microsoft.com/office/drawing/2014/main" id="{806EC7EA-BA71-12F9-8E56-3180D45338A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072476"/>
            <a:ext cx="5786438" cy="3561552"/>
          </a:xfrm>
          <a:prstGeom prst="rect">
            <a:avLst/>
          </a:prstGeom>
        </p:spPr>
      </p:pic>
      <p:sp>
        <p:nvSpPr>
          <p:cNvPr id="26" name="Title 1">
            <a:extLst>
              <a:ext uri="{FF2B5EF4-FFF2-40B4-BE49-F238E27FC236}">
                <a16:creationId xmlns:a16="http://schemas.microsoft.com/office/drawing/2014/main" id="{3FC6E655-3370-7E4C-9FBB-69142702C24D}"/>
              </a:ext>
            </a:extLst>
          </p:cNvPr>
          <p:cNvSpPr txBox="1">
            <a:spLocks/>
          </p:cNvSpPr>
          <p:nvPr/>
        </p:nvSpPr>
        <p:spPr>
          <a:xfrm>
            <a:off x="0" y="457200"/>
            <a:ext cx="9144000" cy="457200"/>
          </a:xfrm>
          <a:prstGeom prst="rect">
            <a:avLst/>
          </a:prstGeom>
        </p:spPr>
        <p:txBody>
          <a:bodyPr anchor="ctr"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000" b="1">
                <a:latin typeface="Calibri" panose="020F0502020204030204" pitchFamily="34" charset="0"/>
                <a:cs typeface="Calibri" panose="020F0502020204030204" pitchFamily="34" charset="0"/>
              </a:rPr>
              <a:t>Oblique Breakdown Simulation</a:t>
            </a:r>
          </a:p>
        </p:txBody>
      </p:sp>
      <p:sp>
        <p:nvSpPr>
          <p:cNvPr id="2" name="Slide Number Placeholder 1">
            <a:extLst>
              <a:ext uri="{FF2B5EF4-FFF2-40B4-BE49-F238E27FC236}">
                <a16:creationId xmlns:a16="http://schemas.microsoft.com/office/drawing/2014/main" id="{55F55CE7-22AA-8B39-52B5-EA6207B29A2F}"/>
              </a:ext>
            </a:extLst>
          </p:cNvPr>
          <p:cNvSpPr>
            <a:spLocks noGrp="1"/>
          </p:cNvSpPr>
          <p:nvPr>
            <p:ph type="sldNum" sz="quarter" idx="10"/>
          </p:nvPr>
        </p:nvSpPr>
        <p:spPr/>
        <p:txBody>
          <a:bodyPr/>
          <a:lstStyle/>
          <a:p>
            <a:fld id="{6DA62F59-C121-7241-B765-5F0402AFED54}" type="slidenum">
              <a:rPr lang="en-US" smtClean="0"/>
              <a:t>14</a:t>
            </a:fld>
            <a:endParaRPr lang="en-US"/>
          </a:p>
        </p:txBody>
      </p:sp>
      <p:pic>
        <p:nvPicPr>
          <p:cNvPr id="7" name="Picture 6" descr="Chart, line chart&#10;&#10;Description automatically generated">
            <a:extLst>
              <a:ext uri="{FF2B5EF4-FFF2-40B4-BE49-F238E27FC236}">
                <a16:creationId xmlns:a16="http://schemas.microsoft.com/office/drawing/2014/main" id="{E6B0A1DD-47A1-6041-5EEE-30842B84AC4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960513" y="3667564"/>
            <a:ext cx="5183487" cy="3190436"/>
          </a:xfrm>
          <a:prstGeom prst="rect">
            <a:avLst/>
          </a:prstGeom>
        </p:spPr>
      </p:pic>
      <p:sp>
        <p:nvSpPr>
          <p:cNvPr id="3" name="Rounded Rectangle 2">
            <a:extLst>
              <a:ext uri="{FF2B5EF4-FFF2-40B4-BE49-F238E27FC236}">
                <a16:creationId xmlns:a16="http://schemas.microsoft.com/office/drawing/2014/main" id="{8713E54F-893B-D464-8056-8A785A9B1C10}"/>
              </a:ext>
            </a:extLst>
          </p:cNvPr>
          <p:cNvSpPr/>
          <p:nvPr/>
        </p:nvSpPr>
        <p:spPr>
          <a:xfrm>
            <a:off x="2495856" y="5879618"/>
            <a:ext cx="1747879" cy="267318"/>
          </a:xfrm>
          <a:prstGeom prst="roundRect">
            <a:avLst/>
          </a:prstGeom>
          <a:solidFill>
            <a:schemeClr val="accent3">
              <a:lumMod val="20000"/>
              <a:lumOff val="8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Transition Onset</a:t>
            </a:r>
          </a:p>
        </p:txBody>
      </p:sp>
      <p:sp>
        <p:nvSpPr>
          <p:cNvPr id="6" name="Rounded Rectangle 5">
            <a:extLst>
              <a:ext uri="{FF2B5EF4-FFF2-40B4-BE49-F238E27FC236}">
                <a16:creationId xmlns:a16="http://schemas.microsoft.com/office/drawing/2014/main" id="{44B7554F-C3CB-D687-B9BE-CDDB199A899E}"/>
              </a:ext>
            </a:extLst>
          </p:cNvPr>
          <p:cNvSpPr/>
          <p:nvPr/>
        </p:nvSpPr>
        <p:spPr>
          <a:xfrm>
            <a:off x="6967242" y="4621014"/>
            <a:ext cx="1377805" cy="267318"/>
          </a:xfrm>
          <a:prstGeom prst="roundRect">
            <a:avLst/>
          </a:prstGeom>
          <a:solidFill>
            <a:schemeClr val="accent2">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Turbulence?</a:t>
            </a:r>
          </a:p>
        </p:txBody>
      </p:sp>
      <p:cxnSp>
        <p:nvCxnSpPr>
          <p:cNvPr id="9" name="Straight Arrow Connector 8">
            <a:extLst>
              <a:ext uri="{FF2B5EF4-FFF2-40B4-BE49-F238E27FC236}">
                <a16:creationId xmlns:a16="http://schemas.microsoft.com/office/drawing/2014/main" id="{5B8ACBF0-A360-A660-A828-8C32DDC1001A}"/>
              </a:ext>
            </a:extLst>
          </p:cNvPr>
          <p:cNvCxnSpPr>
            <a:cxnSpLocks/>
          </p:cNvCxnSpPr>
          <p:nvPr/>
        </p:nvCxnSpPr>
        <p:spPr>
          <a:xfrm>
            <a:off x="4243735" y="6013277"/>
            <a:ext cx="2893440" cy="0"/>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988BB624-AC40-C80A-982C-ED2123C953BF}"/>
              </a:ext>
            </a:extLst>
          </p:cNvPr>
          <p:cNvCxnSpPr>
            <a:cxnSpLocks/>
          </p:cNvCxnSpPr>
          <p:nvPr/>
        </p:nvCxnSpPr>
        <p:spPr>
          <a:xfrm>
            <a:off x="7525593" y="4888332"/>
            <a:ext cx="347957" cy="444319"/>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1022450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AF24900-1427-E855-B39A-A64B184309E6}"/>
              </a:ext>
            </a:extLst>
          </p:cNvPr>
          <p:cNvSpPr txBox="1"/>
          <p:nvPr/>
        </p:nvSpPr>
        <p:spPr>
          <a:xfrm>
            <a:off x="0" y="1005840"/>
            <a:ext cx="9144000" cy="646331"/>
          </a:xfrm>
          <a:prstGeom prst="rect">
            <a:avLst/>
          </a:prstGeom>
          <a:noFill/>
        </p:spPr>
        <p:txBody>
          <a:bodyPr wrap="square" rtlCol="0">
            <a:spAutoFit/>
          </a:bodyPr>
          <a:lstStyle/>
          <a:p>
            <a:pPr marL="285750" indent="-285750">
              <a:buFont typeface="Arial" panose="020B0604020202020204" pitchFamily="34" charset="0"/>
              <a:buChar char="•"/>
            </a:pPr>
            <a:r>
              <a:rPr lang="en-US"/>
              <a:t>Q-vortex identification criterion to visualize development of small-scale structures indicative of boundary-layer transition</a:t>
            </a:r>
          </a:p>
        </p:txBody>
      </p:sp>
      <p:sp>
        <p:nvSpPr>
          <p:cNvPr id="26" name="Title 1">
            <a:extLst>
              <a:ext uri="{FF2B5EF4-FFF2-40B4-BE49-F238E27FC236}">
                <a16:creationId xmlns:a16="http://schemas.microsoft.com/office/drawing/2014/main" id="{3FC6E655-3370-7E4C-9FBB-69142702C24D}"/>
              </a:ext>
            </a:extLst>
          </p:cNvPr>
          <p:cNvSpPr txBox="1">
            <a:spLocks/>
          </p:cNvSpPr>
          <p:nvPr/>
        </p:nvSpPr>
        <p:spPr>
          <a:xfrm>
            <a:off x="0" y="457200"/>
            <a:ext cx="9144000" cy="457200"/>
          </a:xfrm>
          <a:prstGeom prst="rect">
            <a:avLst/>
          </a:prstGeom>
        </p:spPr>
        <p:txBody>
          <a:bodyPr anchor="ctr"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000" b="1">
                <a:latin typeface="Calibri" panose="020F0502020204030204" pitchFamily="34" charset="0"/>
                <a:cs typeface="Calibri" panose="020F0502020204030204" pitchFamily="34" charset="0"/>
              </a:rPr>
              <a:t>Oblique Breakdown Simulation</a:t>
            </a:r>
          </a:p>
        </p:txBody>
      </p:sp>
      <p:sp>
        <p:nvSpPr>
          <p:cNvPr id="2" name="Slide Number Placeholder 1">
            <a:extLst>
              <a:ext uri="{FF2B5EF4-FFF2-40B4-BE49-F238E27FC236}">
                <a16:creationId xmlns:a16="http://schemas.microsoft.com/office/drawing/2014/main" id="{55F55CE7-22AA-8B39-52B5-EA6207B29A2F}"/>
              </a:ext>
            </a:extLst>
          </p:cNvPr>
          <p:cNvSpPr>
            <a:spLocks noGrp="1"/>
          </p:cNvSpPr>
          <p:nvPr>
            <p:ph type="sldNum" sz="quarter" idx="10"/>
          </p:nvPr>
        </p:nvSpPr>
        <p:spPr/>
        <p:txBody>
          <a:bodyPr/>
          <a:lstStyle/>
          <a:p>
            <a:fld id="{6DA62F59-C121-7241-B765-5F0402AFED54}" type="slidenum">
              <a:rPr lang="en-US" smtClean="0"/>
              <a:t>15</a:t>
            </a:fld>
            <a:endParaRPr lang="en-US"/>
          </a:p>
        </p:txBody>
      </p:sp>
      <p:pic>
        <p:nvPicPr>
          <p:cNvPr id="6" name="Picture 5" descr="A picture containing text&#10;&#10;Description automatically generated">
            <a:extLst>
              <a:ext uri="{FF2B5EF4-FFF2-40B4-BE49-F238E27FC236}">
                <a16:creationId xmlns:a16="http://schemas.microsoft.com/office/drawing/2014/main" id="{7F402B25-68F4-83A9-5247-4070829D857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7203" y="1652171"/>
            <a:ext cx="8471036" cy="5213921"/>
          </a:xfrm>
          <a:prstGeom prst="rect">
            <a:avLst/>
          </a:prstGeom>
        </p:spPr>
      </p:pic>
      <p:sp>
        <p:nvSpPr>
          <p:cNvPr id="4" name="TextBox 3">
            <a:extLst>
              <a:ext uri="{FF2B5EF4-FFF2-40B4-BE49-F238E27FC236}">
                <a16:creationId xmlns:a16="http://schemas.microsoft.com/office/drawing/2014/main" id="{F60424D9-88CC-7638-D689-ECE8DD88B49C}"/>
              </a:ext>
            </a:extLst>
          </p:cNvPr>
          <p:cNvSpPr txBox="1"/>
          <p:nvPr/>
        </p:nvSpPr>
        <p:spPr>
          <a:xfrm>
            <a:off x="4642467" y="1652171"/>
            <a:ext cx="4135772" cy="307777"/>
          </a:xfrm>
          <a:prstGeom prst="rect">
            <a:avLst/>
          </a:prstGeom>
          <a:noFill/>
        </p:spPr>
        <p:txBody>
          <a:bodyPr wrap="square" rtlCol="0">
            <a:spAutoFit/>
          </a:bodyPr>
          <a:lstStyle/>
          <a:p>
            <a:r>
              <a:rPr lang="en-US" sz="1400">
                <a:solidFill>
                  <a:schemeClr val="bg1"/>
                </a:solidFill>
              </a:rPr>
              <a:t>Q = 10000 iso-surfaces colored by streamwise vorticity</a:t>
            </a:r>
          </a:p>
        </p:txBody>
      </p:sp>
    </p:spTree>
    <p:custDataLst>
      <p:tags r:id="rId1"/>
    </p:custDataLst>
    <p:extLst>
      <p:ext uri="{BB962C8B-B14F-4D97-AF65-F5344CB8AC3E}">
        <p14:creationId xmlns:p14="http://schemas.microsoft.com/office/powerpoint/2010/main" val="21420008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tle 1">
            <a:extLst>
              <a:ext uri="{FF2B5EF4-FFF2-40B4-BE49-F238E27FC236}">
                <a16:creationId xmlns:a16="http://schemas.microsoft.com/office/drawing/2014/main" id="{3FC6E655-3370-7E4C-9FBB-69142702C24D}"/>
              </a:ext>
            </a:extLst>
          </p:cNvPr>
          <p:cNvSpPr txBox="1">
            <a:spLocks/>
          </p:cNvSpPr>
          <p:nvPr/>
        </p:nvSpPr>
        <p:spPr>
          <a:xfrm>
            <a:off x="0" y="457200"/>
            <a:ext cx="9144000" cy="457200"/>
          </a:xfrm>
          <a:prstGeom prst="rect">
            <a:avLst/>
          </a:prstGeom>
        </p:spPr>
        <p:txBody>
          <a:bodyPr anchor="ctr"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000" b="1">
                <a:latin typeface="Calibri" panose="020F0502020204030204" pitchFamily="34" charset="0"/>
                <a:cs typeface="Calibri" panose="020F0502020204030204" pitchFamily="34" charset="0"/>
              </a:rPr>
              <a:t>Oblique Breakdown Simulation</a:t>
            </a:r>
          </a:p>
        </p:txBody>
      </p:sp>
      <p:sp>
        <p:nvSpPr>
          <p:cNvPr id="2" name="Slide Number Placeholder 1">
            <a:extLst>
              <a:ext uri="{FF2B5EF4-FFF2-40B4-BE49-F238E27FC236}">
                <a16:creationId xmlns:a16="http://schemas.microsoft.com/office/drawing/2014/main" id="{55F55CE7-22AA-8B39-52B5-EA6207B29A2F}"/>
              </a:ext>
            </a:extLst>
          </p:cNvPr>
          <p:cNvSpPr>
            <a:spLocks noGrp="1"/>
          </p:cNvSpPr>
          <p:nvPr>
            <p:ph type="sldNum" sz="quarter" idx="10"/>
          </p:nvPr>
        </p:nvSpPr>
        <p:spPr/>
        <p:txBody>
          <a:bodyPr/>
          <a:lstStyle/>
          <a:p>
            <a:fld id="{6DA62F59-C121-7241-B765-5F0402AFED54}" type="slidenum">
              <a:rPr lang="en-US" smtClean="0"/>
              <a:t>16</a:t>
            </a:fld>
            <a:endParaRPr lang="en-US"/>
          </a:p>
        </p:txBody>
      </p:sp>
      <p:pic>
        <p:nvPicPr>
          <p:cNvPr id="8" name="pseudo_schlieren">
            <a:hlinkClick r:id="" action="ppaction://media"/>
            <a:extLst>
              <a:ext uri="{FF2B5EF4-FFF2-40B4-BE49-F238E27FC236}">
                <a16:creationId xmlns:a16="http://schemas.microsoft.com/office/drawing/2014/main" id="{612D4D3F-CE7C-AE6F-3155-938A09BD1480}"/>
              </a:ext>
            </a:extLst>
          </p:cNvPr>
          <p:cNvPicPr>
            <a:picLocks noChangeAspect="1"/>
          </p:cNvPicPr>
          <p:nvPr>
            <a:videoFile r:link="rId3"/>
            <p:extLst>
              <p:ext uri="{DAA4B4D4-6D71-4841-9C94-3DE7FCFB9230}">
                <p14:media xmlns:p14="http://schemas.microsoft.com/office/powerpoint/2010/main" r:embed="rId2"/>
              </p:ext>
            </p:extLst>
          </p:nvPr>
        </p:nvPicPr>
        <p:blipFill>
          <a:blip r:embed="rId6"/>
          <a:stretch>
            <a:fillRect/>
          </a:stretch>
        </p:blipFill>
        <p:spPr>
          <a:xfrm>
            <a:off x="0" y="1655763"/>
            <a:ext cx="9144000" cy="5202237"/>
          </a:xfrm>
          <a:prstGeom prst="rect">
            <a:avLst/>
          </a:prstGeom>
        </p:spPr>
      </p:pic>
      <p:sp>
        <p:nvSpPr>
          <p:cNvPr id="3" name="TextBox 2">
            <a:extLst>
              <a:ext uri="{FF2B5EF4-FFF2-40B4-BE49-F238E27FC236}">
                <a16:creationId xmlns:a16="http://schemas.microsoft.com/office/drawing/2014/main" id="{338427D3-38E1-B2CC-DA31-B9229DDF36CC}"/>
              </a:ext>
            </a:extLst>
          </p:cNvPr>
          <p:cNvSpPr txBox="1"/>
          <p:nvPr/>
        </p:nvSpPr>
        <p:spPr>
          <a:xfrm>
            <a:off x="0" y="1100415"/>
            <a:ext cx="8924559" cy="369332"/>
          </a:xfrm>
          <a:prstGeom prst="rect">
            <a:avLst/>
          </a:prstGeom>
          <a:noFill/>
        </p:spPr>
        <p:txBody>
          <a:bodyPr wrap="none" rtlCol="0">
            <a:spAutoFit/>
          </a:bodyPr>
          <a:lstStyle/>
          <a:p>
            <a:pPr marL="285750" indent="-285750">
              <a:buFont typeface="Arial" panose="020B0604020202020204" pitchFamily="34" charset="0"/>
              <a:buChar char="•"/>
            </a:pPr>
            <a:r>
              <a:rPr lang="en-US"/>
              <a:t>Simulated “Schlieren” to emulate visualization technique used in wind tunnel experiments</a:t>
            </a:r>
          </a:p>
        </p:txBody>
      </p:sp>
    </p:spTree>
    <p:custDataLst>
      <p:tags r:id="rId1"/>
    </p:custDataLst>
    <p:extLst>
      <p:ext uri="{BB962C8B-B14F-4D97-AF65-F5344CB8AC3E}">
        <p14:creationId xmlns:p14="http://schemas.microsoft.com/office/powerpoint/2010/main" val="1868202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184"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itle 1">
            <a:extLst>
              <a:ext uri="{FF2B5EF4-FFF2-40B4-BE49-F238E27FC236}">
                <a16:creationId xmlns:a16="http://schemas.microsoft.com/office/drawing/2014/main" id="{12FBCFC3-A4B6-4449-9AFD-D181A4BDE79D}"/>
              </a:ext>
            </a:extLst>
          </p:cNvPr>
          <p:cNvSpPr>
            <a:spLocks noGrp="1"/>
          </p:cNvSpPr>
          <p:nvPr>
            <p:ph type="title" idx="4294967295"/>
          </p:nvPr>
        </p:nvSpPr>
        <p:spPr>
          <a:xfrm>
            <a:off x="0" y="457200"/>
            <a:ext cx="9144000" cy="457200"/>
          </a:xfrm>
          <a:prstGeom prst="rect">
            <a:avLst/>
          </a:prstGeom>
        </p:spPr>
        <p:txBody>
          <a:bodyPr anchor="ctr" anchorCtr="0">
            <a:noAutofit/>
          </a:bodyPr>
          <a:lstStyle/>
          <a:p>
            <a:pPr algn="ctr"/>
            <a:r>
              <a:rPr lang="en-US" sz="4000" b="1">
                <a:solidFill>
                  <a:schemeClr val="tx1"/>
                </a:solidFill>
                <a:latin typeface="Calibri" panose="020F0502020204030204" pitchFamily="34" charset="0"/>
                <a:cs typeface="Calibri" panose="020F0502020204030204" pitchFamily="34" charset="0"/>
              </a:rPr>
              <a:t>Outline</a:t>
            </a:r>
          </a:p>
        </p:txBody>
      </p:sp>
      <p:sp>
        <p:nvSpPr>
          <p:cNvPr id="3" name="TextBox 2">
            <a:extLst>
              <a:ext uri="{FF2B5EF4-FFF2-40B4-BE49-F238E27FC236}">
                <a16:creationId xmlns:a16="http://schemas.microsoft.com/office/drawing/2014/main" id="{D71E5735-A725-0C44-9B96-B1C2F0485D8F}"/>
              </a:ext>
            </a:extLst>
          </p:cNvPr>
          <p:cNvSpPr txBox="1"/>
          <p:nvPr/>
        </p:nvSpPr>
        <p:spPr>
          <a:xfrm>
            <a:off x="0" y="1508760"/>
            <a:ext cx="9144000" cy="4572000"/>
          </a:xfrm>
          <a:prstGeom prst="rect">
            <a:avLst/>
          </a:prstGeom>
          <a:noFill/>
        </p:spPr>
        <p:txBody>
          <a:bodyPr wrap="square" lIns="91440" tIns="45720" rIns="91440" bIns="45720" rtlCol="0" anchor="ctr" anchorCtr="0">
            <a:noAutofit/>
          </a:bodyPr>
          <a:lstStyle/>
          <a:p>
            <a:pPr algn="ctr"/>
            <a:r>
              <a:rPr lang="en-US" sz="4000">
                <a:solidFill>
                  <a:schemeClr val="bg1">
                    <a:lumMod val="75000"/>
                  </a:schemeClr>
                </a:solidFill>
              </a:rPr>
              <a:t>Background</a:t>
            </a:r>
          </a:p>
          <a:p>
            <a:pPr algn="ctr"/>
            <a:endParaRPr lang="en-US" sz="4000"/>
          </a:p>
          <a:p>
            <a:pPr algn="ctr"/>
            <a:r>
              <a:rPr lang="en-US" sz="4000">
                <a:solidFill>
                  <a:schemeClr val="bg1">
                    <a:lumMod val="75000"/>
                  </a:schemeClr>
                </a:solidFill>
              </a:rPr>
              <a:t>Results</a:t>
            </a:r>
            <a:endParaRPr lang="en-US" sz="4000">
              <a:solidFill>
                <a:schemeClr val="bg1">
                  <a:lumMod val="75000"/>
                </a:schemeClr>
              </a:solidFill>
              <a:cs typeface="Calibri"/>
            </a:endParaRPr>
          </a:p>
          <a:p>
            <a:pPr algn="ctr"/>
            <a:endParaRPr lang="en-US" sz="4000"/>
          </a:p>
          <a:p>
            <a:pPr algn="ctr"/>
            <a:r>
              <a:rPr lang="en-US" sz="4000" b="1"/>
              <a:t>Summary &amp; Outlook</a:t>
            </a:r>
            <a:endParaRPr lang="en-US" sz="4000" b="1">
              <a:cs typeface="Calibri"/>
            </a:endParaRPr>
          </a:p>
        </p:txBody>
      </p:sp>
      <p:sp>
        <p:nvSpPr>
          <p:cNvPr id="4" name="Slide Number Placeholder 3">
            <a:extLst>
              <a:ext uri="{FF2B5EF4-FFF2-40B4-BE49-F238E27FC236}">
                <a16:creationId xmlns:a16="http://schemas.microsoft.com/office/drawing/2014/main" id="{6AFAA120-9613-96BA-F7AF-4EF2041F5D97}"/>
              </a:ext>
            </a:extLst>
          </p:cNvPr>
          <p:cNvSpPr>
            <a:spLocks noGrp="1"/>
          </p:cNvSpPr>
          <p:nvPr>
            <p:ph type="sldNum" sz="quarter" idx="10"/>
          </p:nvPr>
        </p:nvSpPr>
        <p:spPr/>
        <p:txBody>
          <a:bodyPr/>
          <a:lstStyle/>
          <a:p>
            <a:fld id="{6DA62F59-C121-7241-B765-5F0402AFED54}" type="slidenum">
              <a:rPr lang="en-US" smtClean="0"/>
              <a:t>17</a:t>
            </a:fld>
            <a:endParaRPr lang="en-US"/>
          </a:p>
        </p:txBody>
      </p:sp>
    </p:spTree>
    <p:custDataLst>
      <p:tags r:id="rId1"/>
    </p:custDataLst>
    <p:extLst>
      <p:ext uri="{BB962C8B-B14F-4D97-AF65-F5344CB8AC3E}">
        <p14:creationId xmlns:p14="http://schemas.microsoft.com/office/powerpoint/2010/main" val="291719080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1">
            <a:extLst>
              <a:ext uri="{FF2B5EF4-FFF2-40B4-BE49-F238E27FC236}">
                <a16:creationId xmlns:a16="http://schemas.microsoft.com/office/drawing/2014/main" id="{59F7B266-4F31-1343-A606-C11BC861E758}"/>
              </a:ext>
            </a:extLst>
          </p:cNvPr>
          <p:cNvSpPr txBox="1">
            <a:spLocks/>
          </p:cNvSpPr>
          <p:nvPr/>
        </p:nvSpPr>
        <p:spPr>
          <a:xfrm>
            <a:off x="0" y="914400"/>
            <a:ext cx="9144000" cy="1434648"/>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1800" b="1" u="sng"/>
              <a:t>Summary:</a:t>
            </a:r>
          </a:p>
          <a:p>
            <a:r>
              <a:rPr lang="en-US" sz="1800"/>
              <a:t>Found dominant primary (linear) instabilities for wind tunnel conditions (M = 5.3, M = 7)</a:t>
            </a:r>
          </a:p>
          <a:p>
            <a:r>
              <a:rPr lang="en-US" sz="1800"/>
              <a:t>Found that so-called “first mode oblique breakdown” is nonlinear mechanism that can lead to rapid (over short distance) laminar-turbulent boundary-layer transition</a:t>
            </a:r>
          </a:p>
        </p:txBody>
      </p:sp>
      <p:sp>
        <p:nvSpPr>
          <p:cNvPr id="13" name="Title 1">
            <a:extLst>
              <a:ext uri="{FF2B5EF4-FFF2-40B4-BE49-F238E27FC236}">
                <a16:creationId xmlns:a16="http://schemas.microsoft.com/office/drawing/2014/main" id="{2A8EA68B-E14B-9949-B3BC-3B96BE4EE4EB}"/>
              </a:ext>
            </a:extLst>
          </p:cNvPr>
          <p:cNvSpPr txBox="1">
            <a:spLocks/>
          </p:cNvSpPr>
          <p:nvPr/>
        </p:nvSpPr>
        <p:spPr>
          <a:xfrm>
            <a:off x="0" y="457200"/>
            <a:ext cx="9144000" cy="457200"/>
          </a:xfrm>
          <a:prstGeom prst="rect">
            <a:avLst/>
          </a:prstGeom>
        </p:spPr>
        <p:txBody>
          <a:bodyPr anchor="ctr"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000" b="1">
                <a:latin typeface="Calibri" panose="020F0502020204030204" pitchFamily="34" charset="0"/>
                <a:cs typeface="Calibri" panose="020F0502020204030204" pitchFamily="34" charset="0"/>
              </a:rPr>
              <a:t>Summary &amp; Outlook</a:t>
            </a:r>
          </a:p>
        </p:txBody>
      </p:sp>
      <p:sp>
        <p:nvSpPr>
          <p:cNvPr id="2" name="Slide Number Placeholder 1">
            <a:extLst>
              <a:ext uri="{FF2B5EF4-FFF2-40B4-BE49-F238E27FC236}">
                <a16:creationId xmlns:a16="http://schemas.microsoft.com/office/drawing/2014/main" id="{3E3EACEC-37D4-C814-80B7-952CE9047DE6}"/>
              </a:ext>
            </a:extLst>
          </p:cNvPr>
          <p:cNvSpPr>
            <a:spLocks noGrp="1"/>
          </p:cNvSpPr>
          <p:nvPr>
            <p:ph type="sldNum" sz="quarter" idx="10"/>
          </p:nvPr>
        </p:nvSpPr>
        <p:spPr/>
        <p:txBody>
          <a:bodyPr/>
          <a:lstStyle/>
          <a:p>
            <a:fld id="{6DA62F59-C121-7241-B765-5F0402AFED54}" type="slidenum">
              <a:rPr lang="en-US" smtClean="0"/>
              <a:t>18</a:t>
            </a:fld>
            <a:endParaRPr lang="en-US"/>
          </a:p>
        </p:txBody>
      </p:sp>
      <p:pic>
        <p:nvPicPr>
          <p:cNvPr id="3" name="Picture 2" descr="A picture containing writing implement, stationary, pencil&#10;&#10;Description automatically generated">
            <a:extLst>
              <a:ext uri="{FF2B5EF4-FFF2-40B4-BE49-F238E27FC236}">
                <a16:creationId xmlns:a16="http://schemas.microsoft.com/office/drawing/2014/main" id="{50A7ED56-3707-7D11-7D66-9D05FAE6349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1420"/>
          <a:stretch/>
        </p:blipFill>
        <p:spPr>
          <a:xfrm>
            <a:off x="899401" y="2933804"/>
            <a:ext cx="2738151" cy="1661404"/>
          </a:xfrm>
          <a:prstGeom prst="rect">
            <a:avLst/>
          </a:prstGeom>
        </p:spPr>
      </p:pic>
      <p:sp>
        <p:nvSpPr>
          <p:cNvPr id="4" name="Text Placeholder 1">
            <a:extLst>
              <a:ext uri="{FF2B5EF4-FFF2-40B4-BE49-F238E27FC236}">
                <a16:creationId xmlns:a16="http://schemas.microsoft.com/office/drawing/2014/main" id="{FA52A30A-38EB-EDDC-AF05-8A030064CFAB}"/>
              </a:ext>
            </a:extLst>
          </p:cNvPr>
          <p:cNvSpPr txBox="1">
            <a:spLocks/>
          </p:cNvSpPr>
          <p:nvPr/>
        </p:nvSpPr>
        <p:spPr>
          <a:xfrm>
            <a:off x="0" y="4543685"/>
            <a:ext cx="9144000" cy="2200041"/>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1800" b="1" u="sng"/>
              <a:t>Outlook/open questions:</a:t>
            </a:r>
          </a:p>
          <a:p>
            <a:r>
              <a:rPr lang="en-US" sz="1800"/>
              <a:t>Possible 1</a:t>
            </a:r>
            <a:r>
              <a:rPr lang="en-US" sz="1800" baseline="30000"/>
              <a:t>st</a:t>
            </a:r>
            <a:r>
              <a:rPr lang="en-US" sz="1800"/>
              <a:t>/2</a:t>
            </a:r>
            <a:r>
              <a:rPr lang="en-US" sz="1800" baseline="30000"/>
              <a:t>nd </a:t>
            </a:r>
            <a:r>
              <a:rPr lang="en-US" sz="1800"/>
              <a:t>mode interactions leading to transition?</a:t>
            </a:r>
          </a:p>
          <a:p>
            <a:r>
              <a:rPr lang="en-US" sz="1800"/>
              <a:t>Dominant nonlinear mechanism in a “noisy” tunnel environment (modeled by broadband random forcing)?</a:t>
            </a:r>
          </a:p>
          <a:p>
            <a:r>
              <a:rPr lang="en-US" sz="1800"/>
              <a:t>Which nonlinear breakdown mechanisms are possible for M = 5.3 (1</a:t>
            </a:r>
            <a:r>
              <a:rPr lang="en-US" sz="1800" baseline="30000"/>
              <a:t>st</a:t>
            </a:r>
            <a:r>
              <a:rPr lang="en-US" sz="1800"/>
              <a:t> mode/2</a:t>
            </a:r>
            <a:r>
              <a:rPr lang="en-US" sz="1800" baseline="30000"/>
              <a:t>nd</a:t>
            </a:r>
            <a:r>
              <a:rPr lang="en-US" sz="1800"/>
              <a:t> mode dominated, possible 1</a:t>
            </a:r>
            <a:r>
              <a:rPr lang="en-US" sz="1800" baseline="30000"/>
              <a:t>st</a:t>
            </a:r>
            <a:r>
              <a:rPr lang="en-US" sz="1800"/>
              <a:t> mode/ 2</a:t>
            </a:r>
            <a:r>
              <a:rPr lang="en-US" sz="1800" baseline="30000"/>
              <a:t>nd</a:t>
            </a:r>
            <a:r>
              <a:rPr lang="en-US" sz="1800"/>
              <a:t> mode interaction)?</a:t>
            </a:r>
          </a:p>
          <a:p>
            <a:r>
              <a:rPr lang="en-US" sz="1800"/>
              <a:t>Are dominant nonlinear mechanisms changing for flight conditions?</a:t>
            </a:r>
          </a:p>
        </p:txBody>
      </p:sp>
      <p:pic>
        <p:nvPicPr>
          <p:cNvPr id="6" name="Picture 5" descr="A picture containing chart&#10;&#10;Description automatically generated">
            <a:extLst>
              <a:ext uri="{FF2B5EF4-FFF2-40B4-BE49-F238E27FC236}">
                <a16:creationId xmlns:a16="http://schemas.microsoft.com/office/drawing/2014/main" id="{AED4E819-FF15-5F00-F15D-1D20439B183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12655" y="2920740"/>
            <a:ext cx="3290689" cy="1554480"/>
          </a:xfrm>
          <a:prstGeom prst="rect">
            <a:avLst/>
          </a:prstGeom>
        </p:spPr>
      </p:pic>
      <p:sp>
        <p:nvSpPr>
          <p:cNvPr id="9" name="TextBox 8">
            <a:extLst>
              <a:ext uri="{FF2B5EF4-FFF2-40B4-BE49-F238E27FC236}">
                <a16:creationId xmlns:a16="http://schemas.microsoft.com/office/drawing/2014/main" id="{D745A415-1922-E94E-4C77-FBA3083510BE}"/>
              </a:ext>
            </a:extLst>
          </p:cNvPr>
          <p:cNvSpPr txBox="1"/>
          <p:nvPr/>
        </p:nvSpPr>
        <p:spPr>
          <a:xfrm>
            <a:off x="4800600" y="2286000"/>
            <a:ext cx="4114800" cy="640080"/>
          </a:xfrm>
          <a:prstGeom prst="roundRect">
            <a:avLst/>
          </a:prstGeom>
          <a:solidFill>
            <a:schemeClr val="accent2">
              <a:lumMod val="20000"/>
              <a:lumOff val="80000"/>
            </a:schemeClr>
          </a:solidFill>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a:t>“second-mode fundamental breakdown”</a:t>
            </a:r>
          </a:p>
          <a:p>
            <a:pPr algn="ctr"/>
            <a:r>
              <a:rPr lang="en-US"/>
              <a:t>(M = 7)</a:t>
            </a:r>
          </a:p>
        </p:txBody>
      </p:sp>
      <p:sp>
        <p:nvSpPr>
          <p:cNvPr id="10" name="TextBox 9">
            <a:extLst>
              <a:ext uri="{FF2B5EF4-FFF2-40B4-BE49-F238E27FC236}">
                <a16:creationId xmlns:a16="http://schemas.microsoft.com/office/drawing/2014/main" id="{E3428EFA-A437-A6CC-2038-3A731E5AA8D5}"/>
              </a:ext>
            </a:extLst>
          </p:cNvPr>
          <p:cNvSpPr txBox="1"/>
          <p:nvPr/>
        </p:nvSpPr>
        <p:spPr>
          <a:xfrm>
            <a:off x="6718518" y="4355388"/>
            <a:ext cx="2242602" cy="276999"/>
          </a:xfrm>
          <a:prstGeom prst="rect">
            <a:avLst/>
          </a:prstGeom>
          <a:noFill/>
        </p:spPr>
        <p:txBody>
          <a:bodyPr wrap="none" rtlCol="0">
            <a:spAutoFit/>
          </a:bodyPr>
          <a:lstStyle/>
          <a:p>
            <a:r>
              <a:rPr lang="en-US" sz="1200" err="1"/>
              <a:t>Meersman</a:t>
            </a:r>
            <a:r>
              <a:rPr lang="en-US" sz="1200"/>
              <a:t>, Hader &amp; </a:t>
            </a:r>
            <a:r>
              <a:rPr lang="en-US" sz="1200" err="1"/>
              <a:t>Fasel</a:t>
            </a:r>
            <a:r>
              <a:rPr lang="en-US" sz="1200"/>
              <a:t> (2022)</a:t>
            </a:r>
          </a:p>
        </p:txBody>
      </p:sp>
      <p:sp>
        <p:nvSpPr>
          <p:cNvPr id="5" name="Rounded Rectangle 4">
            <a:extLst>
              <a:ext uri="{FF2B5EF4-FFF2-40B4-BE49-F238E27FC236}">
                <a16:creationId xmlns:a16="http://schemas.microsoft.com/office/drawing/2014/main" id="{5B304BEE-051D-9963-33DE-56C2AF009563}"/>
              </a:ext>
            </a:extLst>
          </p:cNvPr>
          <p:cNvSpPr/>
          <p:nvPr/>
        </p:nvSpPr>
        <p:spPr>
          <a:xfrm>
            <a:off x="228600" y="2286000"/>
            <a:ext cx="4114800" cy="640080"/>
          </a:xfrm>
          <a:prstGeom prst="roundRect">
            <a:avLst/>
          </a:prstGeom>
          <a:solidFill>
            <a:schemeClr val="tx2">
              <a:lumMod val="20000"/>
              <a:lumOff val="80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“first-mode oblique breakdown”</a:t>
            </a:r>
          </a:p>
          <a:p>
            <a:pPr algn="ctr"/>
            <a:r>
              <a:rPr lang="en-US">
                <a:solidFill>
                  <a:schemeClr val="tx1"/>
                </a:solidFill>
              </a:rPr>
              <a:t>(M = 7)</a:t>
            </a:r>
          </a:p>
        </p:txBody>
      </p:sp>
    </p:spTree>
    <p:custDataLst>
      <p:tags r:id="rId1"/>
    </p:custDataLst>
    <p:extLst>
      <p:ext uri="{BB962C8B-B14F-4D97-AF65-F5344CB8AC3E}">
        <p14:creationId xmlns:p14="http://schemas.microsoft.com/office/powerpoint/2010/main" val="286154624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Google Shape;32;p1">
            <a:extLst>
              <a:ext uri="{FF2B5EF4-FFF2-40B4-BE49-F238E27FC236}">
                <a16:creationId xmlns:a16="http://schemas.microsoft.com/office/drawing/2014/main" id="{966750AB-CCD2-E847-A18C-3F1BFFB0E9B3}"/>
              </a:ext>
            </a:extLst>
          </p:cNvPr>
          <p:cNvSpPr txBox="1"/>
          <p:nvPr/>
        </p:nvSpPr>
        <p:spPr>
          <a:xfrm>
            <a:off x="0" y="5969358"/>
            <a:ext cx="9144000" cy="888642"/>
          </a:xfrm>
          <a:prstGeom prst="rect">
            <a:avLst/>
          </a:prstGeom>
          <a:noFill/>
          <a:ln>
            <a:noFill/>
          </a:ln>
        </p:spPr>
        <p:txBody>
          <a:bodyPr spcFirstLastPara="1" wrap="square" lIns="91425" tIns="45700" rIns="91425" bIns="45700" anchor="ctr" anchorCtr="0">
            <a:noAutofit/>
          </a:bodyPr>
          <a:lstStyle/>
          <a:p>
            <a:pPr>
              <a:buClr>
                <a:schemeClr val="dk1"/>
              </a:buClr>
              <a:buSzPts val="1600"/>
            </a:pPr>
            <a:r>
              <a:rPr lang="en-US" sz="1600" b="0" i="0" u="sng" strike="noStrike" cap="none">
                <a:solidFill>
                  <a:schemeClr val="dk1"/>
                </a:solidFill>
                <a:ea typeface="Times New Roman"/>
                <a:cs typeface="Times New Roman"/>
                <a:sym typeface="Times New Roman"/>
              </a:rPr>
              <a:t>Acknowledgements:</a:t>
            </a:r>
            <a:r>
              <a:rPr lang="en-US" sz="1600" u="sng">
                <a:solidFill>
                  <a:schemeClr val="dk1"/>
                </a:solidFill>
                <a:ea typeface="Times New Roman"/>
                <a:cs typeface="Times New Roman"/>
                <a:sym typeface="Times New Roman"/>
              </a:rPr>
              <a:t> </a:t>
            </a:r>
            <a:endParaRPr lang="en-US" sz="1600" b="0" i="0" u="none" strike="noStrike" cap="none">
              <a:solidFill>
                <a:srgbClr val="000000"/>
              </a:solidFill>
              <a:ea typeface="Arial"/>
              <a:cs typeface="Arial"/>
              <a:sym typeface="Arial"/>
            </a:endParaRPr>
          </a:p>
          <a:p>
            <a:pPr>
              <a:buClr>
                <a:schemeClr val="dk1"/>
              </a:buClr>
              <a:buSzPts val="1600"/>
            </a:pPr>
            <a:r>
              <a:rPr lang="en-US" sz="1600" b="0" i="0" u="none" strike="noStrike" cap="none">
                <a:solidFill>
                  <a:schemeClr val="dk1"/>
                </a:solidFill>
                <a:ea typeface="Times New Roman"/>
                <a:cs typeface="Times New Roman"/>
                <a:sym typeface="Times New Roman"/>
              </a:rPr>
              <a:t>Support:</a:t>
            </a:r>
            <a:r>
              <a:rPr lang="en-US" sz="1600">
                <a:solidFill>
                  <a:schemeClr val="dk1"/>
                </a:solidFill>
                <a:ea typeface="Times New Roman"/>
                <a:cs typeface="Times New Roman"/>
                <a:sym typeface="Times New Roman"/>
              </a:rPr>
              <a:t> </a:t>
            </a:r>
            <a:r>
              <a:rPr lang="en-US" sz="1600" b="0" i="0" u="none" strike="noStrike" cap="none">
                <a:solidFill>
                  <a:schemeClr val="dk1"/>
                </a:solidFill>
                <a:ea typeface="Arial"/>
                <a:cs typeface="Times New Roman"/>
                <a:sym typeface="Times New Roman"/>
              </a:rPr>
              <a:t>Arizona NASA Space Grant</a:t>
            </a:r>
            <a:endParaRPr lang="en-US" sz="1600" b="0" i="0" u="none" strike="noStrike" cap="none">
              <a:solidFill>
                <a:schemeClr val="dk1"/>
              </a:solidFill>
              <a:ea typeface="Arial"/>
              <a:cs typeface="Arial"/>
            </a:endParaRPr>
          </a:p>
          <a:p>
            <a:pPr>
              <a:buClr>
                <a:schemeClr val="dk1"/>
              </a:buClr>
              <a:buSzPts val="1600"/>
            </a:pPr>
            <a:r>
              <a:rPr lang="en-US" sz="1600" b="0" i="0" u="none" strike="noStrike" cap="none">
                <a:solidFill>
                  <a:schemeClr val="dk1"/>
                </a:solidFill>
                <a:ea typeface="Times New Roman"/>
                <a:cs typeface="Times New Roman"/>
                <a:sym typeface="Times New Roman"/>
              </a:rPr>
              <a:t>Compute time: DoD HPCMP, UA HPC</a:t>
            </a:r>
            <a:endParaRPr lang="en-US" sz="1600" b="0" i="0" u="none" strike="noStrike" cap="none">
              <a:solidFill>
                <a:schemeClr val="dk1"/>
              </a:solidFill>
              <a:ea typeface="Times New Roman"/>
              <a:cs typeface="Times New Roman"/>
            </a:endParaRPr>
          </a:p>
        </p:txBody>
      </p:sp>
      <p:pic>
        <p:nvPicPr>
          <p:cNvPr id="5" name="Picture 4">
            <a:extLst>
              <a:ext uri="{FF2B5EF4-FFF2-40B4-BE49-F238E27FC236}">
                <a16:creationId xmlns:a16="http://schemas.microsoft.com/office/drawing/2014/main" id="{1A29433B-BAA3-1CBB-374B-C5EA3BF296E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8285119" y="5405480"/>
            <a:ext cx="858881" cy="145252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a:extLst>
              <a:ext uri="{FF2B5EF4-FFF2-40B4-BE49-F238E27FC236}">
                <a16:creationId xmlns:a16="http://schemas.microsoft.com/office/drawing/2014/main" id="{DE5BC116-8C44-9646-81CC-8EA4131F7503}"/>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22347"/>
          <a:stretch/>
        </p:blipFill>
        <p:spPr bwMode="auto">
          <a:xfrm>
            <a:off x="7242471" y="5702926"/>
            <a:ext cx="1042648" cy="857628"/>
          </a:xfrm>
          <a:prstGeom prst="rect">
            <a:avLst/>
          </a:prstGeom>
          <a:noFill/>
          <a:extLst>
            <a:ext uri="{909E8E84-426E-40DD-AFC4-6F175D3DCCD1}">
              <a14:hiddenFill xmlns:a14="http://schemas.microsoft.com/office/drawing/2010/main">
                <a:solidFill>
                  <a:srgbClr val="FFFFFF"/>
                </a:solidFill>
              </a14:hiddenFill>
            </a:ext>
          </a:extLst>
        </p:spPr>
      </p:pic>
      <p:sp>
        <p:nvSpPr>
          <p:cNvPr id="3" name="Title 1">
            <a:extLst>
              <a:ext uri="{FF2B5EF4-FFF2-40B4-BE49-F238E27FC236}">
                <a16:creationId xmlns:a16="http://schemas.microsoft.com/office/drawing/2014/main" id="{50288E7B-7384-4572-7094-65A69BEE585B}"/>
              </a:ext>
            </a:extLst>
          </p:cNvPr>
          <p:cNvSpPr txBox="1">
            <a:spLocks/>
          </p:cNvSpPr>
          <p:nvPr/>
        </p:nvSpPr>
        <p:spPr>
          <a:xfrm>
            <a:off x="0" y="3200400"/>
            <a:ext cx="9144000" cy="457200"/>
          </a:xfrm>
          <a:prstGeom prst="rect">
            <a:avLst/>
          </a:prstGeom>
        </p:spPr>
        <p:txBody>
          <a:bodyPr anchor="ctr"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a:latin typeface="Calibri" panose="020F0502020204030204" pitchFamily="34" charset="0"/>
                <a:cs typeface="Calibri" panose="020F0502020204030204" pitchFamily="34" charset="0"/>
              </a:rPr>
              <a:t>Thank You</a:t>
            </a:r>
          </a:p>
        </p:txBody>
      </p:sp>
    </p:spTree>
    <p:extLst>
      <p:ext uri="{BB962C8B-B14F-4D97-AF65-F5344CB8AC3E}">
        <p14:creationId xmlns:p14="http://schemas.microsoft.com/office/powerpoint/2010/main" val="41478814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itle 1">
            <a:extLst>
              <a:ext uri="{FF2B5EF4-FFF2-40B4-BE49-F238E27FC236}">
                <a16:creationId xmlns:a16="http://schemas.microsoft.com/office/drawing/2014/main" id="{12FBCFC3-A4B6-4449-9AFD-D181A4BDE79D}"/>
              </a:ext>
            </a:extLst>
          </p:cNvPr>
          <p:cNvSpPr>
            <a:spLocks noGrp="1"/>
          </p:cNvSpPr>
          <p:nvPr>
            <p:ph type="title" idx="4294967295"/>
          </p:nvPr>
        </p:nvSpPr>
        <p:spPr>
          <a:xfrm>
            <a:off x="0" y="457200"/>
            <a:ext cx="9144000" cy="457200"/>
          </a:xfrm>
          <a:prstGeom prst="rect">
            <a:avLst/>
          </a:prstGeom>
        </p:spPr>
        <p:txBody>
          <a:bodyPr anchor="ctr" anchorCtr="0">
            <a:noAutofit/>
          </a:bodyPr>
          <a:lstStyle/>
          <a:p>
            <a:pPr algn="ctr"/>
            <a:r>
              <a:rPr lang="en-US" sz="4000" b="1">
                <a:solidFill>
                  <a:schemeClr val="tx1"/>
                </a:solidFill>
                <a:latin typeface="Calibri" panose="020F0502020204030204" pitchFamily="34" charset="0"/>
                <a:cs typeface="Calibri" panose="020F0502020204030204" pitchFamily="34" charset="0"/>
              </a:rPr>
              <a:t>Outline</a:t>
            </a:r>
          </a:p>
        </p:txBody>
      </p:sp>
      <p:sp>
        <p:nvSpPr>
          <p:cNvPr id="3" name="TextBox 2">
            <a:extLst>
              <a:ext uri="{FF2B5EF4-FFF2-40B4-BE49-F238E27FC236}">
                <a16:creationId xmlns:a16="http://schemas.microsoft.com/office/drawing/2014/main" id="{D71E5735-A725-0C44-9B96-B1C2F0485D8F}"/>
              </a:ext>
            </a:extLst>
          </p:cNvPr>
          <p:cNvSpPr txBox="1"/>
          <p:nvPr/>
        </p:nvSpPr>
        <p:spPr>
          <a:xfrm>
            <a:off x="0" y="1508760"/>
            <a:ext cx="9144000" cy="4572000"/>
          </a:xfrm>
          <a:prstGeom prst="rect">
            <a:avLst/>
          </a:prstGeom>
          <a:noFill/>
        </p:spPr>
        <p:txBody>
          <a:bodyPr wrap="square" lIns="91440" tIns="45720" rIns="91440" bIns="45720" rtlCol="0" anchor="ctr" anchorCtr="0">
            <a:noAutofit/>
          </a:bodyPr>
          <a:lstStyle/>
          <a:p>
            <a:pPr algn="ctr"/>
            <a:r>
              <a:rPr lang="en-US" sz="4000" b="1"/>
              <a:t>Background</a:t>
            </a:r>
          </a:p>
          <a:p>
            <a:pPr algn="ctr"/>
            <a:endParaRPr lang="en-US" sz="4000"/>
          </a:p>
          <a:p>
            <a:pPr algn="ctr"/>
            <a:r>
              <a:rPr lang="en-US" sz="4000">
                <a:solidFill>
                  <a:schemeClr val="bg1">
                    <a:lumMod val="75000"/>
                  </a:schemeClr>
                </a:solidFill>
              </a:rPr>
              <a:t>Results</a:t>
            </a:r>
            <a:endParaRPr lang="en-US" sz="4000">
              <a:solidFill>
                <a:schemeClr val="bg1">
                  <a:lumMod val="75000"/>
                </a:schemeClr>
              </a:solidFill>
              <a:cs typeface="Calibri"/>
            </a:endParaRPr>
          </a:p>
          <a:p>
            <a:pPr algn="ctr"/>
            <a:endParaRPr lang="en-US" sz="4000"/>
          </a:p>
          <a:p>
            <a:pPr algn="ctr"/>
            <a:r>
              <a:rPr lang="en-US" sz="4000">
                <a:solidFill>
                  <a:schemeClr val="bg1">
                    <a:lumMod val="75000"/>
                  </a:schemeClr>
                </a:solidFill>
              </a:rPr>
              <a:t>Summary</a:t>
            </a:r>
            <a:endParaRPr lang="en-US" sz="4000">
              <a:solidFill>
                <a:schemeClr val="bg1">
                  <a:lumMod val="75000"/>
                </a:schemeClr>
              </a:solidFill>
              <a:cs typeface="Calibri"/>
            </a:endParaRPr>
          </a:p>
        </p:txBody>
      </p:sp>
      <p:sp>
        <p:nvSpPr>
          <p:cNvPr id="4" name="Slide Number Placeholder 3">
            <a:extLst>
              <a:ext uri="{FF2B5EF4-FFF2-40B4-BE49-F238E27FC236}">
                <a16:creationId xmlns:a16="http://schemas.microsoft.com/office/drawing/2014/main" id="{6AFAA120-9613-96BA-F7AF-4EF2041F5D97}"/>
              </a:ext>
            </a:extLst>
          </p:cNvPr>
          <p:cNvSpPr>
            <a:spLocks noGrp="1"/>
          </p:cNvSpPr>
          <p:nvPr>
            <p:ph type="sldNum" sz="quarter" idx="10"/>
          </p:nvPr>
        </p:nvSpPr>
        <p:spPr/>
        <p:txBody>
          <a:bodyPr/>
          <a:lstStyle/>
          <a:p>
            <a:fld id="{6DA62F59-C121-7241-B765-5F0402AFED54}" type="slidenum">
              <a:rPr lang="en-US" smtClean="0"/>
              <a:t>2</a:t>
            </a:fld>
            <a:endParaRPr lang="en-US"/>
          </a:p>
        </p:txBody>
      </p:sp>
    </p:spTree>
    <p:custDataLst>
      <p:tags r:id="rId1"/>
    </p:custDataLst>
    <p:extLst>
      <p:ext uri="{BB962C8B-B14F-4D97-AF65-F5344CB8AC3E}">
        <p14:creationId xmlns:p14="http://schemas.microsoft.com/office/powerpoint/2010/main" val="31845372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9B3C1713-693B-62BE-F2BE-4B5B5A52FF46}"/>
              </a:ext>
            </a:extLst>
          </p:cNvPr>
          <p:cNvSpPr txBox="1"/>
          <p:nvPr/>
        </p:nvSpPr>
        <p:spPr>
          <a:xfrm>
            <a:off x="2744449" y="1449552"/>
            <a:ext cx="1828800" cy="640080"/>
          </a:xfrm>
          <a:prstGeom prst="rect">
            <a:avLst/>
          </a:prstGeom>
          <a:noFill/>
        </p:spPr>
        <p:txBody>
          <a:bodyPr wrap="square" rtlCol="0">
            <a:noAutofit/>
          </a:bodyPr>
          <a:lstStyle/>
          <a:p>
            <a:pPr algn="ctr"/>
            <a:r>
              <a:rPr lang="en-US" sz="2000"/>
              <a:t>M = 1</a:t>
            </a:r>
          </a:p>
          <a:p>
            <a:pPr algn="ctr"/>
            <a:r>
              <a:rPr lang="en-US" sz="2000"/>
              <a:t>“sound barrier”</a:t>
            </a:r>
          </a:p>
        </p:txBody>
      </p:sp>
      <p:sp>
        <p:nvSpPr>
          <p:cNvPr id="2" name="Title 1">
            <a:extLst>
              <a:ext uri="{FF2B5EF4-FFF2-40B4-BE49-F238E27FC236}">
                <a16:creationId xmlns:a16="http://schemas.microsoft.com/office/drawing/2014/main" id="{3EFAC51B-2A7A-E5E4-7691-92EBE27A8F5E}"/>
              </a:ext>
            </a:extLst>
          </p:cNvPr>
          <p:cNvSpPr txBox="1">
            <a:spLocks/>
          </p:cNvSpPr>
          <p:nvPr/>
        </p:nvSpPr>
        <p:spPr>
          <a:xfrm>
            <a:off x="0" y="457200"/>
            <a:ext cx="9144000" cy="457200"/>
          </a:xfrm>
          <a:prstGeom prst="rect">
            <a:avLst/>
          </a:prstGeom>
        </p:spPr>
        <p:txBody>
          <a:bodyPr anchor="ctr"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000" b="1">
                <a:latin typeface="Calibri" panose="020F0502020204030204" pitchFamily="34" charset="0"/>
                <a:cs typeface="Calibri" panose="020F0502020204030204" pitchFamily="34" charset="0"/>
              </a:rPr>
              <a:t>Background: What is </a:t>
            </a:r>
            <a:r>
              <a:rPr lang="en-US" sz="3000" b="1" err="1">
                <a:latin typeface="Calibri" panose="020F0502020204030204" pitchFamily="34" charset="0"/>
                <a:cs typeface="Calibri" panose="020F0502020204030204" pitchFamily="34" charset="0"/>
              </a:rPr>
              <a:t>hypersonics</a:t>
            </a:r>
            <a:r>
              <a:rPr lang="en-US" sz="3000" b="1">
                <a:latin typeface="Calibri" panose="020F0502020204030204" pitchFamily="34" charset="0"/>
                <a:cs typeface="Calibri" panose="020F0502020204030204" pitchFamily="34" charset="0"/>
              </a:rPr>
              <a:t>?</a:t>
            </a:r>
          </a:p>
        </p:txBody>
      </p:sp>
      <mc:AlternateContent xmlns:mc="http://schemas.openxmlformats.org/markup-compatibility/2006" xmlns:a14="http://schemas.microsoft.com/office/drawing/2010/main">
        <mc:Choice Requires="a14">
          <p:sp>
            <p:nvSpPr>
              <p:cNvPr id="3" name="Right Arrow 2">
                <a:extLst>
                  <a:ext uri="{FF2B5EF4-FFF2-40B4-BE49-F238E27FC236}">
                    <a16:creationId xmlns:a16="http://schemas.microsoft.com/office/drawing/2014/main" id="{4E0116F5-C700-6098-6D3B-7E7AC20FBB0A}"/>
                  </a:ext>
                </a:extLst>
              </p:cNvPr>
              <p:cNvSpPr/>
              <p:nvPr/>
            </p:nvSpPr>
            <p:spPr>
              <a:xfrm>
                <a:off x="91440" y="2658904"/>
                <a:ext cx="8961120" cy="1143000"/>
              </a:xfrm>
              <a:prstGeom prst="rightArrow">
                <a:avLst>
                  <a:gd name="adj1" fmla="val 64426"/>
                  <a:gd name="adj2" fmla="val 131311"/>
                </a:avLst>
              </a:prstGeom>
              <a:gradFill>
                <a:gsLst>
                  <a:gs pos="40000">
                    <a:schemeClr val="tx1"/>
                  </a:gs>
                  <a:gs pos="38000">
                    <a:srgbClr val="002147"/>
                  </a:gs>
                  <a:gs pos="42000">
                    <a:srgbClr val="AB0520"/>
                  </a:gs>
                </a:gsLst>
                <a:lin ang="0" scaled="0"/>
              </a:gradFill>
              <a:ln>
                <a:gradFill>
                  <a:gsLst>
                    <a:gs pos="40000">
                      <a:schemeClr val="tx1"/>
                    </a:gs>
                    <a:gs pos="38000">
                      <a:srgbClr val="002147"/>
                    </a:gs>
                    <a:gs pos="42000">
                      <a:srgbClr val="AB0520"/>
                    </a:gs>
                  </a:gsLst>
                  <a:lin ang="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t>Mach number (M = </a:t>
                </a:r>
                <a14:m>
                  <m:oMath xmlns:m="http://schemas.openxmlformats.org/officeDocument/2006/math">
                    <m:sSub>
                      <m:sSubPr>
                        <m:ctrlPr>
                          <a:rPr lang="en-US" sz="2000" i="1" smtClean="0">
                            <a:latin typeface="Cambria Math" panose="02040503050406030204" pitchFamily="18" charset="0"/>
                          </a:rPr>
                        </m:ctrlPr>
                      </m:sSubPr>
                      <m:e>
                        <m:r>
                          <m:rPr>
                            <m:nor/>
                          </m:rPr>
                          <a:rPr lang="en-US" sz="2000" dirty="0"/>
                          <m:t>U</m:t>
                        </m:r>
                      </m:e>
                      <m:sub>
                        <m:r>
                          <a:rPr lang="en-US" sz="2000" i="0" smtClean="0">
                            <a:latin typeface="Cambria Math" panose="02040503050406030204" pitchFamily="18" charset="0"/>
                            <a:ea typeface="Cambria Math" panose="02040503050406030204" pitchFamily="18" charset="0"/>
                          </a:rPr>
                          <m:t>∞</m:t>
                        </m:r>
                      </m:sub>
                    </m:sSub>
                  </m:oMath>
                </a14:m>
                <a:r>
                  <a:rPr lang="en-US" sz="2000"/>
                  <a:t>/</a:t>
                </a:r>
                <a14:m>
                  <m:oMath xmlns:m="http://schemas.openxmlformats.org/officeDocument/2006/math">
                    <m:sSub>
                      <m:sSubPr>
                        <m:ctrlPr>
                          <a:rPr lang="en-US" sz="2000" i="1" dirty="0" smtClean="0">
                            <a:latin typeface="Cambria Math" panose="02040503050406030204" pitchFamily="18" charset="0"/>
                          </a:rPr>
                        </m:ctrlPr>
                      </m:sSubPr>
                      <m:e>
                        <m:r>
                          <m:rPr>
                            <m:nor/>
                          </m:rPr>
                          <a:rPr lang="en-US" sz="2000" dirty="0"/>
                          <m:t>c</m:t>
                        </m:r>
                      </m:e>
                      <m:sub>
                        <m:r>
                          <a:rPr lang="en-US" sz="2000" i="0" dirty="0" smtClean="0">
                            <a:latin typeface="Cambria Math" panose="02040503050406030204" pitchFamily="18" charset="0"/>
                            <a:ea typeface="Cambria Math" panose="02040503050406030204" pitchFamily="18" charset="0"/>
                          </a:rPr>
                          <m:t>∞</m:t>
                        </m:r>
                      </m:sub>
                    </m:sSub>
                  </m:oMath>
                </a14:m>
                <a:r>
                  <a:rPr lang="en-US" sz="2000"/>
                  <a:t>)</a:t>
                </a:r>
              </a:p>
            </p:txBody>
          </p:sp>
        </mc:Choice>
        <mc:Fallback xmlns="">
          <p:sp>
            <p:nvSpPr>
              <p:cNvPr id="3" name="Right Arrow 2">
                <a:extLst>
                  <a:ext uri="{FF2B5EF4-FFF2-40B4-BE49-F238E27FC236}">
                    <a16:creationId xmlns:a16="http://schemas.microsoft.com/office/drawing/2014/main" id="{4E0116F5-C700-6098-6D3B-7E7AC20FBB0A}"/>
                  </a:ext>
                </a:extLst>
              </p:cNvPr>
              <p:cNvSpPr>
                <a:spLocks noRot="1" noChangeAspect="1" noMove="1" noResize="1" noEditPoints="1" noAdjustHandles="1" noChangeArrowheads="1" noChangeShapeType="1" noTextEdit="1"/>
              </p:cNvSpPr>
              <p:nvPr/>
            </p:nvSpPr>
            <p:spPr>
              <a:xfrm>
                <a:off x="91440" y="2658904"/>
                <a:ext cx="8961120" cy="1143000"/>
              </a:xfrm>
              <a:prstGeom prst="rightArrow">
                <a:avLst>
                  <a:gd name="adj1" fmla="val 64426"/>
                  <a:gd name="adj2" fmla="val 131311"/>
                </a:avLst>
              </a:prstGeom>
              <a:blipFill>
                <a:blip r:embed="rId4"/>
                <a:stretch>
                  <a:fillRect/>
                </a:stretch>
              </a:blipFill>
              <a:ln>
                <a:gradFill>
                  <a:gsLst>
                    <a:gs pos="40000">
                      <a:schemeClr val="tx1"/>
                    </a:gs>
                    <a:gs pos="38000">
                      <a:srgbClr val="002147"/>
                    </a:gs>
                    <a:gs pos="42000">
                      <a:srgbClr val="AB0520"/>
                    </a:gs>
                  </a:gsLst>
                  <a:lin ang="0" scaled="0"/>
                </a:gradFill>
              </a:ln>
            </p:spPr>
            <p:txBody>
              <a:bodyPr/>
              <a:lstStyle/>
              <a:p>
                <a:r>
                  <a:rPr lang="en-US">
                    <a:noFill/>
                  </a:rPr>
                  <a:t> </a:t>
                </a:r>
              </a:p>
            </p:txBody>
          </p:sp>
        </mc:Fallback>
      </mc:AlternateContent>
      <p:sp>
        <p:nvSpPr>
          <p:cNvPr id="4" name="TextBox 3">
            <a:extLst>
              <a:ext uri="{FF2B5EF4-FFF2-40B4-BE49-F238E27FC236}">
                <a16:creationId xmlns:a16="http://schemas.microsoft.com/office/drawing/2014/main" id="{CA0F758E-F9E0-46C6-288B-747774DACAC9}"/>
              </a:ext>
            </a:extLst>
          </p:cNvPr>
          <p:cNvSpPr txBox="1"/>
          <p:nvPr/>
        </p:nvSpPr>
        <p:spPr>
          <a:xfrm>
            <a:off x="390036" y="3872844"/>
            <a:ext cx="1371600" cy="640080"/>
          </a:xfrm>
          <a:prstGeom prst="rect">
            <a:avLst/>
          </a:prstGeom>
          <a:noFill/>
        </p:spPr>
        <p:txBody>
          <a:bodyPr wrap="square" rtlCol="0">
            <a:noAutofit/>
          </a:bodyPr>
          <a:lstStyle/>
          <a:p>
            <a:pPr algn="ctr"/>
            <a:r>
              <a:rPr lang="en-US" sz="2000"/>
              <a:t>subsonic</a:t>
            </a:r>
          </a:p>
          <a:p>
            <a:pPr algn="ctr"/>
            <a:r>
              <a:rPr lang="en-US" sz="2000"/>
              <a:t>M &lt; 1</a:t>
            </a: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D5F93710-D4FF-C063-64D9-15DC2F46BBB7}"/>
                  </a:ext>
                </a:extLst>
              </p:cNvPr>
              <p:cNvSpPr txBox="1"/>
              <p:nvPr/>
            </p:nvSpPr>
            <p:spPr>
              <a:xfrm>
                <a:off x="2476164" y="3872844"/>
                <a:ext cx="1828800" cy="640080"/>
              </a:xfrm>
              <a:prstGeom prst="rect">
                <a:avLst/>
              </a:prstGeom>
              <a:noFill/>
            </p:spPr>
            <p:txBody>
              <a:bodyPr wrap="square" rtlCol="0">
                <a:noAutofit/>
              </a:bodyPr>
              <a:lstStyle/>
              <a:p>
                <a:pPr algn="ctr"/>
                <a:r>
                  <a:rPr lang="en-US" sz="2000"/>
                  <a:t>transonic</a:t>
                </a:r>
              </a:p>
              <a:p>
                <a:pPr algn="ctr"/>
                <a:r>
                  <a:rPr lang="en-US" sz="2000"/>
                  <a:t>0.8 </a:t>
                </a:r>
                <a14:m>
                  <m:oMath xmlns:m="http://schemas.openxmlformats.org/officeDocument/2006/math">
                    <m:r>
                      <a:rPr lang="en-US" sz="2000" i="1" smtClean="0">
                        <a:latin typeface="Cambria Math" panose="02040503050406030204" pitchFamily="18" charset="0"/>
                        <a:ea typeface="Cambria Math" panose="02040503050406030204" pitchFamily="18" charset="0"/>
                      </a:rPr>
                      <m:t>≤</m:t>
                    </m:r>
                  </m:oMath>
                </a14:m>
                <a:r>
                  <a:rPr lang="en-US" sz="2000"/>
                  <a:t> M </a:t>
                </a:r>
                <a14:m>
                  <m:oMath xmlns:m="http://schemas.openxmlformats.org/officeDocument/2006/math">
                    <m:r>
                      <a:rPr lang="en-US" sz="2000" i="1">
                        <a:latin typeface="Cambria Math" panose="02040503050406030204" pitchFamily="18" charset="0"/>
                        <a:ea typeface="Cambria Math" panose="02040503050406030204" pitchFamily="18" charset="0"/>
                      </a:rPr>
                      <m:t>≤</m:t>
                    </m:r>
                  </m:oMath>
                </a14:m>
                <a:r>
                  <a:rPr lang="en-US" sz="2000"/>
                  <a:t> 1.2</a:t>
                </a:r>
              </a:p>
            </p:txBody>
          </p:sp>
        </mc:Choice>
        <mc:Fallback xmlns="">
          <p:sp>
            <p:nvSpPr>
              <p:cNvPr id="5" name="TextBox 4">
                <a:extLst>
                  <a:ext uri="{FF2B5EF4-FFF2-40B4-BE49-F238E27FC236}">
                    <a16:creationId xmlns:a16="http://schemas.microsoft.com/office/drawing/2014/main" id="{D5F93710-D4FF-C063-64D9-15DC2F46BBB7}"/>
                  </a:ext>
                </a:extLst>
              </p:cNvPr>
              <p:cNvSpPr txBox="1">
                <a:spLocks noRot="1" noChangeAspect="1" noMove="1" noResize="1" noEditPoints="1" noAdjustHandles="1" noChangeArrowheads="1" noChangeShapeType="1" noTextEdit="1"/>
              </p:cNvSpPr>
              <p:nvPr/>
            </p:nvSpPr>
            <p:spPr>
              <a:xfrm>
                <a:off x="2476164" y="3872844"/>
                <a:ext cx="1828800" cy="640080"/>
              </a:xfrm>
              <a:prstGeom prst="rect">
                <a:avLst/>
              </a:prstGeom>
              <a:blipFill>
                <a:blip r:embed="rId5"/>
                <a:stretch>
                  <a:fillRect t="-4762" b="-26667"/>
                </a:stretch>
              </a:blipFill>
            </p:spPr>
            <p:txBody>
              <a:bodyPr/>
              <a:lstStyle/>
              <a:p>
                <a:r>
                  <a:rPr lang="en-US">
                    <a:noFill/>
                  </a:rPr>
                  <a:t> </a:t>
                </a:r>
              </a:p>
            </p:txBody>
          </p:sp>
        </mc:Fallback>
      </mc:AlternateContent>
      <p:sp>
        <p:nvSpPr>
          <p:cNvPr id="6" name="TextBox 5">
            <a:extLst>
              <a:ext uri="{FF2B5EF4-FFF2-40B4-BE49-F238E27FC236}">
                <a16:creationId xmlns:a16="http://schemas.microsoft.com/office/drawing/2014/main" id="{B27C33D8-4597-3D0D-FA88-0E5960F45477}"/>
              </a:ext>
            </a:extLst>
          </p:cNvPr>
          <p:cNvSpPr txBox="1"/>
          <p:nvPr/>
        </p:nvSpPr>
        <p:spPr>
          <a:xfrm>
            <a:off x="4826900" y="3872844"/>
            <a:ext cx="1828800" cy="640080"/>
          </a:xfrm>
          <a:prstGeom prst="rect">
            <a:avLst/>
          </a:prstGeom>
          <a:noFill/>
        </p:spPr>
        <p:txBody>
          <a:bodyPr wrap="square" rtlCol="0">
            <a:noAutofit/>
          </a:bodyPr>
          <a:lstStyle/>
          <a:p>
            <a:pPr algn="ctr"/>
            <a:r>
              <a:rPr lang="en-US" sz="2000"/>
              <a:t>supersonic</a:t>
            </a:r>
          </a:p>
          <a:p>
            <a:pPr algn="ctr"/>
            <a:r>
              <a:rPr lang="en-US" sz="2000"/>
              <a:t>M &gt; 1</a:t>
            </a:r>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38E86DA5-A86E-0996-B0F4-E879B1A3F1D7}"/>
                  </a:ext>
                </a:extLst>
              </p:cNvPr>
              <p:cNvSpPr txBox="1"/>
              <p:nvPr/>
            </p:nvSpPr>
            <p:spPr>
              <a:xfrm>
                <a:off x="7180872" y="3872844"/>
                <a:ext cx="1828800" cy="640080"/>
              </a:xfrm>
              <a:prstGeom prst="rect">
                <a:avLst/>
              </a:prstGeom>
              <a:noFill/>
            </p:spPr>
            <p:txBody>
              <a:bodyPr wrap="square" rtlCol="0">
                <a:noAutofit/>
              </a:bodyPr>
              <a:lstStyle/>
              <a:p>
                <a:pPr algn="ctr"/>
                <a:r>
                  <a:rPr lang="en-US" sz="2000" b="1"/>
                  <a:t>hypersonic</a:t>
                </a:r>
              </a:p>
              <a:p>
                <a:pPr algn="ctr"/>
                <a:r>
                  <a:rPr lang="en-US" sz="2000" b="1"/>
                  <a:t>M &gt; 5</a:t>
                </a:r>
              </a:p>
              <a:p>
                <a:pPr algn="ctr"/>
                <a:r>
                  <a:rPr lang="en-US" sz="2000" b="1"/>
                  <a:t>(</a:t>
                </a:r>
                <a14:m>
                  <m:oMath xmlns:m="http://schemas.openxmlformats.org/officeDocument/2006/math">
                    <m:r>
                      <a:rPr lang="en-US" sz="2000" b="1" i="1" smtClean="0">
                        <a:latin typeface="Cambria Math" panose="02040503050406030204" pitchFamily="18" charset="0"/>
                        <a:ea typeface="Cambria Math" panose="02040503050406030204" pitchFamily="18" charset="0"/>
                      </a:rPr>
                      <m:t>≈</m:t>
                    </m:r>
                  </m:oMath>
                </a14:m>
                <a:r>
                  <a:rPr lang="en-US" sz="2000" b="1"/>
                  <a:t> 1 mile/s)</a:t>
                </a:r>
              </a:p>
            </p:txBody>
          </p:sp>
        </mc:Choice>
        <mc:Fallback xmlns="">
          <p:sp>
            <p:nvSpPr>
              <p:cNvPr id="7" name="TextBox 6">
                <a:extLst>
                  <a:ext uri="{FF2B5EF4-FFF2-40B4-BE49-F238E27FC236}">
                    <a16:creationId xmlns:a16="http://schemas.microsoft.com/office/drawing/2014/main" id="{38E86DA5-A86E-0996-B0F4-E879B1A3F1D7}"/>
                  </a:ext>
                </a:extLst>
              </p:cNvPr>
              <p:cNvSpPr txBox="1">
                <a:spLocks noRot="1" noChangeAspect="1" noMove="1" noResize="1" noEditPoints="1" noAdjustHandles="1" noChangeArrowheads="1" noChangeShapeType="1" noTextEdit="1"/>
              </p:cNvSpPr>
              <p:nvPr/>
            </p:nvSpPr>
            <p:spPr>
              <a:xfrm>
                <a:off x="7180872" y="3872844"/>
                <a:ext cx="1828800" cy="640080"/>
              </a:xfrm>
              <a:prstGeom prst="rect">
                <a:avLst/>
              </a:prstGeom>
              <a:blipFill>
                <a:blip r:embed="rId6"/>
                <a:stretch>
                  <a:fillRect t="-4762" b="-74286"/>
                </a:stretch>
              </a:blipFill>
            </p:spPr>
            <p:txBody>
              <a:bodyPr/>
              <a:lstStyle/>
              <a:p>
                <a:r>
                  <a:rPr lang="en-US">
                    <a:noFill/>
                  </a:rPr>
                  <a:t> </a:t>
                </a:r>
              </a:p>
            </p:txBody>
          </p:sp>
        </mc:Fallback>
      </mc:AlternateContent>
      <p:cxnSp>
        <p:nvCxnSpPr>
          <p:cNvPr id="9" name="Straight Connector 8">
            <a:extLst>
              <a:ext uri="{FF2B5EF4-FFF2-40B4-BE49-F238E27FC236}">
                <a16:creationId xmlns:a16="http://schemas.microsoft.com/office/drawing/2014/main" id="{A5FBB203-1CE9-4531-1A5E-823B5251BF56}"/>
              </a:ext>
            </a:extLst>
          </p:cNvPr>
          <p:cNvCxnSpPr>
            <a:cxnSpLocks/>
          </p:cNvCxnSpPr>
          <p:nvPr/>
        </p:nvCxnSpPr>
        <p:spPr>
          <a:xfrm>
            <a:off x="3658849" y="2168665"/>
            <a:ext cx="0" cy="72019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15" name="Picture 14" descr="A picture containing mountain, sky, outdoor, snow&#10;&#10;Description automatically generated">
            <a:extLst>
              <a:ext uri="{FF2B5EF4-FFF2-40B4-BE49-F238E27FC236}">
                <a16:creationId xmlns:a16="http://schemas.microsoft.com/office/drawing/2014/main" id="{2962338C-0375-A1FB-451D-E05619ED4C19}"/>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4018" t="-576" r="4136" b="16045"/>
          <a:stretch/>
        </p:blipFill>
        <p:spPr>
          <a:xfrm>
            <a:off x="-10230" y="4555813"/>
            <a:ext cx="2235540" cy="1188720"/>
          </a:xfrm>
          <a:prstGeom prst="rect">
            <a:avLst/>
          </a:prstGeom>
        </p:spPr>
      </p:pic>
      <p:pic>
        <p:nvPicPr>
          <p:cNvPr id="17" name="Picture 16" descr="A large airplane flying over a city&#10;&#10;Description automatically generated with low confidence">
            <a:extLst>
              <a:ext uri="{FF2B5EF4-FFF2-40B4-BE49-F238E27FC236}">
                <a16:creationId xmlns:a16="http://schemas.microsoft.com/office/drawing/2014/main" id="{010FA9E7-0F35-0222-EB3F-5BEF077CC839}"/>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13333"/>
          <a:stretch/>
        </p:blipFill>
        <p:spPr>
          <a:xfrm>
            <a:off x="2281954" y="4563904"/>
            <a:ext cx="2182042" cy="1255783"/>
          </a:xfrm>
          <a:prstGeom prst="rect">
            <a:avLst/>
          </a:prstGeom>
        </p:spPr>
      </p:pic>
      <p:pic>
        <p:nvPicPr>
          <p:cNvPr id="21" name="Picture 20" descr="A picture containing outdoor, airplane, transport, aircraft&#10;&#10;Description automatically generated">
            <a:extLst>
              <a:ext uri="{FF2B5EF4-FFF2-40B4-BE49-F238E27FC236}">
                <a16:creationId xmlns:a16="http://schemas.microsoft.com/office/drawing/2014/main" id="{531CF55B-2A49-0BE3-B36A-167871127FB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523532" y="4560268"/>
            <a:ext cx="2395158" cy="1852060"/>
          </a:xfrm>
          <a:prstGeom prst="rect">
            <a:avLst/>
          </a:prstGeom>
        </p:spPr>
      </p:pic>
      <p:pic>
        <p:nvPicPr>
          <p:cNvPr id="23" name="Picture 22" descr="A jet flying in the sky&#10;&#10;Description automatically generated with low confidence">
            <a:extLst>
              <a:ext uri="{FF2B5EF4-FFF2-40B4-BE49-F238E27FC236}">
                <a16:creationId xmlns:a16="http://schemas.microsoft.com/office/drawing/2014/main" id="{FDB43205-85D2-325E-B4F5-1C337DCB5350}"/>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535270" y="1015977"/>
            <a:ext cx="2084011" cy="1568752"/>
          </a:xfrm>
          <a:prstGeom prst="rect">
            <a:avLst/>
          </a:prstGeom>
        </p:spPr>
      </p:pic>
      <p:pic>
        <p:nvPicPr>
          <p:cNvPr id="27" name="Picture 26" descr="A black airplane in the sky&#10;&#10;Description automatically generated with low confidence">
            <a:extLst>
              <a:ext uri="{FF2B5EF4-FFF2-40B4-BE49-F238E27FC236}">
                <a16:creationId xmlns:a16="http://schemas.microsoft.com/office/drawing/2014/main" id="{D52D534B-5D13-805E-9102-E3C7C3E45625}"/>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971883" y="4884483"/>
            <a:ext cx="2182041" cy="1009421"/>
          </a:xfrm>
          <a:prstGeom prst="rect">
            <a:avLst/>
          </a:prstGeom>
        </p:spPr>
      </p:pic>
      <p:sp>
        <p:nvSpPr>
          <p:cNvPr id="10" name="TextBox 9">
            <a:extLst>
              <a:ext uri="{FF2B5EF4-FFF2-40B4-BE49-F238E27FC236}">
                <a16:creationId xmlns:a16="http://schemas.microsoft.com/office/drawing/2014/main" id="{1930B526-E8BE-1277-DB9C-9B87F6A5A00F}"/>
              </a:ext>
            </a:extLst>
          </p:cNvPr>
          <p:cNvSpPr txBox="1"/>
          <p:nvPr/>
        </p:nvSpPr>
        <p:spPr>
          <a:xfrm>
            <a:off x="7025736" y="5911520"/>
            <a:ext cx="2074334" cy="707886"/>
          </a:xfrm>
          <a:prstGeom prst="rect">
            <a:avLst/>
          </a:prstGeom>
          <a:noFill/>
        </p:spPr>
        <p:txBody>
          <a:bodyPr wrap="square" rtlCol="0">
            <a:spAutoFit/>
          </a:bodyPr>
          <a:lstStyle/>
          <a:p>
            <a:pPr algn="ctr"/>
            <a:r>
              <a:rPr lang="en-US" sz="2000"/>
              <a:t>Tucson to Phoenix in &lt; 2 min</a:t>
            </a:r>
          </a:p>
        </p:txBody>
      </p:sp>
    </p:spTree>
    <p:custDataLst>
      <p:tags r:id="rId1"/>
    </p:custDataLst>
    <p:extLst>
      <p:ext uri="{BB962C8B-B14F-4D97-AF65-F5344CB8AC3E}">
        <p14:creationId xmlns:p14="http://schemas.microsoft.com/office/powerpoint/2010/main" val="37065463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133712D4-4E9D-BBE2-B3FF-2812829CD215}"/>
              </a:ext>
            </a:extLst>
          </p:cNvPr>
          <p:cNvSpPr txBox="1">
            <a:spLocks/>
          </p:cNvSpPr>
          <p:nvPr/>
        </p:nvSpPr>
        <p:spPr>
          <a:xfrm>
            <a:off x="0" y="457200"/>
            <a:ext cx="9144000" cy="457200"/>
          </a:xfrm>
          <a:prstGeom prst="rect">
            <a:avLst/>
          </a:prstGeom>
        </p:spPr>
        <p:txBody>
          <a:bodyPr anchor="ctr"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000" b="1">
                <a:latin typeface="Calibri" panose="020F0502020204030204" pitchFamily="34" charset="0"/>
                <a:cs typeface="Calibri" panose="020F0502020204030204" pitchFamily="34" charset="0"/>
              </a:rPr>
              <a:t>Background: What is laminar-turbulent transition?</a:t>
            </a:r>
          </a:p>
        </p:txBody>
      </p:sp>
      <p:pic>
        <p:nvPicPr>
          <p:cNvPr id="3" name="Picture 2" descr="Background pattern&#10;&#10;Description automatically generated">
            <a:extLst>
              <a:ext uri="{FF2B5EF4-FFF2-40B4-BE49-F238E27FC236}">
                <a16:creationId xmlns:a16="http://schemas.microsoft.com/office/drawing/2014/main" id="{FED38D33-BA9D-8CCA-0329-5070003AC4AF}"/>
              </a:ext>
            </a:extLst>
          </p:cNvPr>
          <p:cNvPicPr>
            <a:picLocks noChangeAspect="1"/>
          </p:cNvPicPr>
          <p:nvPr/>
        </p:nvPicPr>
        <p:blipFill rotWithShape="1">
          <a:blip r:embed="rId3"/>
          <a:srcRect b="26100"/>
          <a:stretch/>
        </p:blipFill>
        <p:spPr>
          <a:xfrm>
            <a:off x="3829599" y="1541420"/>
            <a:ext cx="3749040" cy="3056284"/>
          </a:xfrm>
          <a:prstGeom prst="rect">
            <a:avLst/>
          </a:prstGeom>
        </p:spPr>
      </p:pic>
      <p:cxnSp>
        <p:nvCxnSpPr>
          <p:cNvPr id="4" name="Straight Arrow Connector 3">
            <a:extLst>
              <a:ext uri="{FF2B5EF4-FFF2-40B4-BE49-F238E27FC236}">
                <a16:creationId xmlns:a16="http://schemas.microsoft.com/office/drawing/2014/main" id="{62027264-8F91-EFD5-06C4-6EAB705ED08C}"/>
              </a:ext>
            </a:extLst>
          </p:cNvPr>
          <p:cNvCxnSpPr>
            <a:cxnSpLocks/>
          </p:cNvCxnSpPr>
          <p:nvPr/>
        </p:nvCxnSpPr>
        <p:spPr>
          <a:xfrm>
            <a:off x="3306314" y="2062925"/>
            <a:ext cx="477565" cy="0"/>
          </a:xfrm>
          <a:prstGeom prst="straightConnector1">
            <a:avLst/>
          </a:prstGeom>
          <a:ln w="38100">
            <a:solidFill>
              <a:srgbClr val="0C234B"/>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A2AE3D79-CA0B-2F62-AEC0-68A5F94F21D6}"/>
              </a:ext>
            </a:extLst>
          </p:cNvPr>
          <p:cNvSpPr txBox="1"/>
          <p:nvPr/>
        </p:nvSpPr>
        <p:spPr>
          <a:xfrm>
            <a:off x="8272379" y="1920167"/>
            <a:ext cx="523285" cy="369332"/>
          </a:xfrm>
          <a:prstGeom prst="rect">
            <a:avLst/>
          </a:prstGeom>
          <a:noFill/>
        </p:spPr>
        <p:txBody>
          <a:bodyPr wrap="none" rtlCol="0">
            <a:spAutoFit/>
          </a:bodyPr>
          <a:lstStyle/>
          <a:p>
            <a:r>
              <a:rPr lang="en-US"/>
              <a:t>dye</a:t>
            </a:r>
          </a:p>
        </p:txBody>
      </p: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2C392FC4-76F5-73C9-6F72-D0D553E84714}"/>
                  </a:ext>
                </a:extLst>
              </p:cNvPr>
              <p:cNvSpPr txBox="1"/>
              <p:nvPr/>
            </p:nvSpPr>
            <p:spPr>
              <a:xfrm>
                <a:off x="3252654" y="1685891"/>
                <a:ext cx="463588" cy="369332"/>
              </a:xfrm>
              <a:prstGeom prst="rect">
                <a:avLst/>
              </a:prstGeom>
              <a:noFill/>
            </p:spPr>
            <p:txBody>
              <a:bodyPr wrap="square" rtlCol="0">
                <a:spAutoFit/>
              </a:bodyPr>
              <a:lstStyle/>
              <a:p>
                <a:r>
                  <a:rPr lang="en-US">
                    <a:solidFill>
                      <a:srgbClr val="0C234B"/>
                    </a:solidFill>
                  </a:rPr>
                  <a:t>U</a:t>
                </a:r>
                <a14:m>
                  <m:oMath xmlns:m="http://schemas.openxmlformats.org/officeDocument/2006/math">
                    <m:r>
                      <a:rPr lang="en-US" i="1" baseline="-25000" dirty="0" smtClean="0">
                        <a:solidFill>
                          <a:srgbClr val="0C234B"/>
                        </a:solidFill>
                        <a:latin typeface="Cambria Math" panose="02040503050406030204" pitchFamily="18" charset="0"/>
                        <a:ea typeface="Cambria Math" panose="02040503050406030204" pitchFamily="18" charset="0"/>
                      </a:rPr>
                      <m:t>∞</m:t>
                    </m:r>
                  </m:oMath>
                </a14:m>
                <a:endParaRPr lang="en-US" baseline="-25000">
                  <a:solidFill>
                    <a:srgbClr val="0C234B"/>
                  </a:solidFill>
                </a:endParaRPr>
              </a:p>
            </p:txBody>
          </p:sp>
        </mc:Choice>
        <mc:Fallback xmlns="">
          <p:sp>
            <p:nvSpPr>
              <p:cNvPr id="13" name="TextBox 12">
                <a:extLst>
                  <a:ext uri="{FF2B5EF4-FFF2-40B4-BE49-F238E27FC236}">
                    <a16:creationId xmlns:a16="http://schemas.microsoft.com/office/drawing/2014/main" id="{2C392FC4-76F5-73C9-6F72-D0D553E84714}"/>
                  </a:ext>
                </a:extLst>
              </p:cNvPr>
              <p:cNvSpPr txBox="1">
                <a:spLocks noRot="1" noChangeAspect="1" noMove="1" noResize="1" noEditPoints="1" noAdjustHandles="1" noChangeArrowheads="1" noChangeShapeType="1" noTextEdit="1"/>
              </p:cNvSpPr>
              <p:nvPr/>
            </p:nvSpPr>
            <p:spPr>
              <a:xfrm>
                <a:off x="3252654" y="1685891"/>
                <a:ext cx="463588" cy="369332"/>
              </a:xfrm>
              <a:prstGeom prst="rect">
                <a:avLst/>
              </a:prstGeom>
              <a:blipFill>
                <a:blip r:embed="rId4"/>
                <a:stretch>
                  <a:fillRect l="-11842" t="-10000" b="-26667"/>
                </a:stretch>
              </a:blipFill>
            </p:spPr>
            <p:txBody>
              <a:bodyPr/>
              <a:lstStyle/>
              <a:p>
                <a:r>
                  <a:rPr lang="en-US">
                    <a:noFill/>
                  </a:rPr>
                  <a:t> </a:t>
                </a:r>
              </a:p>
            </p:txBody>
          </p:sp>
        </mc:Fallback>
      </mc:AlternateContent>
      <p:cxnSp>
        <p:nvCxnSpPr>
          <p:cNvPr id="16" name="Straight Arrow Connector 15">
            <a:extLst>
              <a:ext uri="{FF2B5EF4-FFF2-40B4-BE49-F238E27FC236}">
                <a16:creationId xmlns:a16="http://schemas.microsoft.com/office/drawing/2014/main" id="{27E21753-3B50-A8B5-B60A-C1C4F45EBAB2}"/>
              </a:ext>
            </a:extLst>
          </p:cNvPr>
          <p:cNvCxnSpPr>
            <a:cxnSpLocks/>
          </p:cNvCxnSpPr>
          <p:nvPr/>
        </p:nvCxnSpPr>
        <p:spPr>
          <a:xfrm>
            <a:off x="3122023" y="3120947"/>
            <a:ext cx="661856" cy="2245"/>
          </a:xfrm>
          <a:prstGeom prst="straightConnector1">
            <a:avLst/>
          </a:prstGeom>
          <a:ln w="38100">
            <a:solidFill>
              <a:srgbClr val="007D84"/>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157162E5-3891-4BCC-DE85-6FB11D1AC254}"/>
                  </a:ext>
                </a:extLst>
              </p:cNvPr>
              <p:cNvSpPr txBox="1"/>
              <p:nvPr/>
            </p:nvSpPr>
            <p:spPr>
              <a:xfrm>
                <a:off x="3252654" y="2742651"/>
                <a:ext cx="463588" cy="369332"/>
              </a:xfrm>
              <a:prstGeom prst="rect">
                <a:avLst/>
              </a:prstGeom>
              <a:noFill/>
            </p:spPr>
            <p:txBody>
              <a:bodyPr wrap="none" rtlCol="0">
                <a:spAutoFit/>
              </a:bodyPr>
              <a:lstStyle/>
              <a:p>
                <a:r>
                  <a:rPr lang="en-US">
                    <a:solidFill>
                      <a:srgbClr val="007D84"/>
                    </a:solidFill>
                  </a:rPr>
                  <a:t>U</a:t>
                </a:r>
                <a14:m>
                  <m:oMath xmlns:m="http://schemas.openxmlformats.org/officeDocument/2006/math">
                    <m:r>
                      <a:rPr lang="en-US" i="1" baseline="-25000" dirty="0" smtClean="0">
                        <a:solidFill>
                          <a:srgbClr val="007D84"/>
                        </a:solidFill>
                        <a:latin typeface="Cambria Math" panose="02040503050406030204" pitchFamily="18" charset="0"/>
                        <a:ea typeface="Cambria Math" panose="02040503050406030204" pitchFamily="18" charset="0"/>
                      </a:rPr>
                      <m:t>∞</m:t>
                    </m:r>
                  </m:oMath>
                </a14:m>
                <a:endParaRPr lang="en-US" baseline="-25000">
                  <a:solidFill>
                    <a:srgbClr val="007D84"/>
                  </a:solidFill>
                </a:endParaRPr>
              </a:p>
            </p:txBody>
          </p:sp>
        </mc:Choice>
        <mc:Fallback xmlns="">
          <p:sp>
            <p:nvSpPr>
              <p:cNvPr id="17" name="TextBox 16">
                <a:extLst>
                  <a:ext uri="{FF2B5EF4-FFF2-40B4-BE49-F238E27FC236}">
                    <a16:creationId xmlns:a16="http://schemas.microsoft.com/office/drawing/2014/main" id="{157162E5-3891-4BCC-DE85-6FB11D1AC254}"/>
                  </a:ext>
                </a:extLst>
              </p:cNvPr>
              <p:cNvSpPr txBox="1">
                <a:spLocks noRot="1" noChangeAspect="1" noMove="1" noResize="1" noEditPoints="1" noAdjustHandles="1" noChangeArrowheads="1" noChangeShapeType="1" noTextEdit="1"/>
              </p:cNvSpPr>
              <p:nvPr/>
            </p:nvSpPr>
            <p:spPr>
              <a:xfrm>
                <a:off x="3252654" y="2742651"/>
                <a:ext cx="463588" cy="369332"/>
              </a:xfrm>
              <a:prstGeom prst="rect">
                <a:avLst/>
              </a:prstGeom>
              <a:blipFill>
                <a:blip r:embed="rId5"/>
                <a:stretch>
                  <a:fillRect l="-11842" t="-10000" b="-26667"/>
                </a:stretch>
              </a:blipFill>
            </p:spPr>
            <p:txBody>
              <a:bodyPr/>
              <a:lstStyle/>
              <a:p>
                <a:r>
                  <a:rPr lang="en-US">
                    <a:noFill/>
                  </a:rPr>
                  <a:t> </a:t>
                </a:r>
              </a:p>
            </p:txBody>
          </p:sp>
        </mc:Fallback>
      </mc:AlternateContent>
      <p:cxnSp>
        <p:nvCxnSpPr>
          <p:cNvPr id="18" name="Straight Arrow Connector 17">
            <a:extLst>
              <a:ext uri="{FF2B5EF4-FFF2-40B4-BE49-F238E27FC236}">
                <a16:creationId xmlns:a16="http://schemas.microsoft.com/office/drawing/2014/main" id="{241BB536-9692-9749-23EF-9CB37947B216}"/>
              </a:ext>
            </a:extLst>
          </p:cNvPr>
          <p:cNvCxnSpPr>
            <a:cxnSpLocks/>
          </p:cNvCxnSpPr>
          <p:nvPr/>
        </p:nvCxnSpPr>
        <p:spPr>
          <a:xfrm>
            <a:off x="2945501" y="4193180"/>
            <a:ext cx="838378" cy="0"/>
          </a:xfrm>
          <a:prstGeom prst="straightConnector1">
            <a:avLst/>
          </a:prstGeom>
          <a:ln w="38100">
            <a:solidFill>
              <a:srgbClr val="AB0520"/>
            </a:solidFill>
            <a:tailEnd type="triangle"/>
          </a:ln>
        </p:spPr>
        <p:style>
          <a:lnRef idx="1">
            <a:schemeClr val="accent1"/>
          </a:lnRef>
          <a:fillRef idx="0">
            <a:schemeClr val="accent1"/>
          </a:fillRef>
          <a:effectRef idx="0">
            <a:schemeClr val="accent1"/>
          </a:effectRef>
          <a:fontRef idx="minor">
            <a:schemeClr val="tx1"/>
          </a:fontRef>
        </p:style>
      </p:cxnSp>
      <p:sp>
        <p:nvSpPr>
          <p:cNvPr id="19" name="Rounded Rectangle 18">
            <a:extLst>
              <a:ext uri="{FF2B5EF4-FFF2-40B4-BE49-F238E27FC236}">
                <a16:creationId xmlns:a16="http://schemas.microsoft.com/office/drawing/2014/main" id="{708173E9-2D3F-F7A1-0DF6-AB227AA1416E}"/>
              </a:ext>
            </a:extLst>
          </p:cNvPr>
          <p:cNvSpPr/>
          <p:nvPr/>
        </p:nvSpPr>
        <p:spPr>
          <a:xfrm>
            <a:off x="326574" y="1677785"/>
            <a:ext cx="2286000" cy="770279"/>
          </a:xfrm>
          <a:prstGeom prst="roundRect">
            <a:avLst/>
          </a:prstGeom>
          <a:solidFill>
            <a:srgbClr val="0C234B"/>
          </a:solidFill>
          <a:ln>
            <a:solidFill>
              <a:srgbClr val="0C23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t>laminar flow</a:t>
            </a:r>
          </a:p>
          <a:p>
            <a:pPr algn="ctr"/>
            <a:r>
              <a:rPr lang="en-US"/>
              <a:t>“smooth”/ “ordered”</a:t>
            </a:r>
          </a:p>
        </p:txBody>
      </p:sp>
      <p:sp>
        <p:nvSpPr>
          <p:cNvPr id="20" name="Rounded Rectangle 19">
            <a:extLst>
              <a:ext uri="{FF2B5EF4-FFF2-40B4-BE49-F238E27FC236}">
                <a16:creationId xmlns:a16="http://schemas.microsoft.com/office/drawing/2014/main" id="{59B5B677-629A-447E-C6D1-C182E4D329FE}"/>
              </a:ext>
            </a:extLst>
          </p:cNvPr>
          <p:cNvSpPr/>
          <p:nvPr/>
        </p:nvSpPr>
        <p:spPr>
          <a:xfrm>
            <a:off x="326574" y="2735808"/>
            <a:ext cx="2286000" cy="770278"/>
          </a:xfrm>
          <a:prstGeom prst="roundRect">
            <a:avLst/>
          </a:prstGeom>
          <a:solidFill>
            <a:srgbClr val="007D84"/>
          </a:solidFill>
          <a:ln>
            <a:solidFill>
              <a:srgbClr val="007D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t>transitional flow</a:t>
            </a:r>
          </a:p>
        </p:txBody>
      </p:sp>
      <p:sp>
        <p:nvSpPr>
          <p:cNvPr id="21" name="Rounded Rectangle 20">
            <a:extLst>
              <a:ext uri="{FF2B5EF4-FFF2-40B4-BE49-F238E27FC236}">
                <a16:creationId xmlns:a16="http://schemas.microsoft.com/office/drawing/2014/main" id="{26FBCCDC-B9A8-67DC-7B11-29B68065D3EC}"/>
              </a:ext>
            </a:extLst>
          </p:cNvPr>
          <p:cNvSpPr/>
          <p:nvPr/>
        </p:nvSpPr>
        <p:spPr>
          <a:xfrm>
            <a:off x="326776" y="3808041"/>
            <a:ext cx="2286000" cy="770278"/>
          </a:xfrm>
          <a:prstGeom prst="roundRect">
            <a:avLst/>
          </a:prstGeom>
          <a:solidFill>
            <a:srgbClr val="AB0520"/>
          </a:solidFill>
          <a:ln>
            <a:solidFill>
              <a:srgbClr val="AB0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t>turbulent flow</a:t>
            </a:r>
          </a:p>
          <a:p>
            <a:pPr algn="ctr"/>
            <a:r>
              <a:rPr lang="en-US"/>
              <a:t>“chaotic”/random fluctuations</a:t>
            </a:r>
          </a:p>
        </p:txBody>
      </p:sp>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FA1DC57F-14C5-AE89-4619-A8A1BC8EC041}"/>
                  </a:ext>
                </a:extLst>
              </p:cNvPr>
              <p:cNvSpPr txBox="1"/>
              <p:nvPr/>
            </p:nvSpPr>
            <p:spPr>
              <a:xfrm>
                <a:off x="3252654" y="3817885"/>
                <a:ext cx="463588" cy="369332"/>
              </a:xfrm>
              <a:prstGeom prst="rect">
                <a:avLst/>
              </a:prstGeom>
              <a:noFill/>
            </p:spPr>
            <p:txBody>
              <a:bodyPr wrap="none" rtlCol="0">
                <a:spAutoFit/>
              </a:bodyPr>
              <a:lstStyle/>
              <a:p>
                <a:r>
                  <a:rPr lang="en-US">
                    <a:solidFill>
                      <a:srgbClr val="AB0520"/>
                    </a:solidFill>
                  </a:rPr>
                  <a:t>U</a:t>
                </a:r>
                <a14:m>
                  <m:oMath xmlns:m="http://schemas.openxmlformats.org/officeDocument/2006/math">
                    <m:r>
                      <a:rPr lang="en-US" i="1" baseline="-25000" dirty="0" smtClean="0">
                        <a:solidFill>
                          <a:srgbClr val="AB0520"/>
                        </a:solidFill>
                        <a:latin typeface="Cambria Math" panose="02040503050406030204" pitchFamily="18" charset="0"/>
                        <a:ea typeface="Cambria Math" panose="02040503050406030204" pitchFamily="18" charset="0"/>
                      </a:rPr>
                      <m:t>∞</m:t>
                    </m:r>
                  </m:oMath>
                </a14:m>
                <a:endParaRPr lang="en-US" baseline="-25000">
                  <a:solidFill>
                    <a:srgbClr val="AB0520"/>
                  </a:solidFill>
                </a:endParaRPr>
              </a:p>
            </p:txBody>
          </p:sp>
        </mc:Choice>
        <mc:Fallback xmlns="">
          <p:sp>
            <p:nvSpPr>
              <p:cNvPr id="22" name="TextBox 21">
                <a:extLst>
                  <a:ext uri="{FF2B5EF4-FFF2-40B4-BE49-F238E27FC236}">
                    <a16:creationId xmlns:a16="http://schemas.microsoft.com/office/drawing/2014/main" id="{FA1DC57F-14C5-AE89-4619-A8A1BC8EC041}"/>
                  </a:ext>
                </a:extLst>
              </p:cNvPr>
              <p:cNvSpPr txBox="1">
                <a:spLocks noRot="1" noChangeAspect="1" noMove="1" noResize="1" noEditPoints="1" noAdjustHandles="1" noChangeArrowheads="1" noChangeShapeType="1" noTextEdit="1"/>
              </p:cNvSpPr>
              <p:nvPr/>
            </p:nvSpPr>
            <p:spPr>
              <a:xfrm>
                <a:off x="3252654" y="3817885"/>
                <a:ext cx="463588" cy="369332"/>
              </a:xfrm>
              <a:prstGeom prst="rect">
                <a:avLst/>
              </a:prstGeom>
              <a:blipFill>
                <a:blip r:embed="rId6"/>
                <a:stretch>
                  <a:fillRect l="-11842" t="-8197" b="-24590"/>
                </a:stretch>
              </a:blipFill>
            </p:spPr>
            <p:txBody>
              <a:bodyPr/>
              <a:lstStyle/>
              <a:p>
                <a:r>
                  <a:rPr lang="en-US">
                    <a:noFill/>
                  </a:rPr>
                  <a:t> </a:t>
                </a:r>
              </a:p>
            </p:txBody>
          </p:sp>
        </mc:Fallback>
      </mc:AlternateContent>
      <p:cxnSp>
        <p:nvCxnSpPr>
          <p:cNvPr id="23" name="Straight Arrow Connector 22">
            <a:extLst>
              <a:ext uri="{FF2B5EF4-FFF2-40B4-BE49-F238E27FC236}">
                <a16:creationId xmlns:a16="http://schemas.microsoft.com/office/drawing/2014/main" id="{6AD4CD7C-31F0-652D-CA93-FDCF87B063CE}"/>
              </a:ext>
            </a:extLst>
          </p:cNvPr>
          <p:cNvCxnSpPr>
            <a:cxnSpLocks/>
            <a:stCxn id="11" idx="1"/>
          </p:cNvCxnSpPr>
          <p:nvPr/>
        </p:nvCxnSpPr>
        <p:spPr>
          <a:xfrm flipH="1" flipV="1">
            <a:off x="7568457" y="2055223"/>
            <a:ext cx="703922" cy="4961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F2115662-2A23-64C1-25FF-CED1230F025D}"/>
              </a:ext>
            </a:extLst>
          </p:cNvPr>
          <p:cNvCxnSpPr>
            <a:cxnSpLocks/>
            <a:stCxn id="11" idx="1"/>
          </p:cNvCxnSpPr>
          <p:nvPr/>
        </p:nvCxnSpPr>
        <p:spPr>
          <a:xfrm flipH="1">
            <a:off x="7568456" y="2104833"/>
            <a:ext cx="703923" cy="97330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2321370D-AF0F-C62A-191E-756697C5F1F2}"/>
              </a:ext>
            </a:extLst>
          </p:cNvPr>
          <p:cNvCxnSpPr>
            <a:cxnSpLocks/>
            <a:stCxn id="11" idx="1"/>
          </p:cNvCxnSpPr>
          <p:nvPr/>
        </p:nvCxnSpPr>
        <p:spPr>
          <a:xfrm flipH="1">
            <a:off x="7578639" y="2104833"/>
            <a:ext cx="693740" cy="2032229"/>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7A04359F-1E03-6558-7C74-AB32C37F0BDB}"/>
              </a:ext>
            </a:extLst>
          </p:cNvPr>
          <p:cNvSpPr txBox="1"/>
          <p:nvPr/>
        </p:nvSpPr>
        <p:spPr>
          <a:xfrm>
            <a:off x="0" y="6479535"/>
            <a:ext cx="9144000" cy="400110"/>
          </a:xfrm>
          <a:prstGeom prst="rect">
            <a:avLst/>
          </a:prstGeom>
          <a:noFill/>
        </p:spPr>
        <p:txBody>
          <a:bodyPr wrap="square">
            <a:spAutoFit/>
          </a:bodyPr>
          <a:lstStyle/>
          <a:p>
            <a:r>
              <a:rPr lang="en-US" sz="1000"/>
              <a:t>Reynolds, O. 1883 “On the experimental investigation of the circumstances which determine whether the motion of water shall be direct or sinuous, and the law of resistance in parallel channels” Phil. Trans. R. Soc. 174 935–82</a:t>
            </a:r>
          </a:p>
        </p:txBody>
      </p:sp>
      <p:sp>
        <p:nvSpPr>
          <p:cNvPr id="5" name="TextBox 4">
            <a:extLst>
              <a:ext uri="{FF2B5EF4-FFF2-40B4-BE49-F238E27FC236}">
                <a16:creationId xmlns:a16="http://schemas.microsoft.com/office/drawing/2014/main" id="{BB7ED3C5-9D3B-E7CB-4EB4-3D58B07C0118}"/>
              </a:ext>
            </a:extLst>
          </p:cNvPr>
          <p:cNvSpPr txBox="1"/>
          <p:nvPr/>
        </p:nvSpPr>
        <p:spPr>
          <a:xfrm>
            <a:off x="3545096" y="4714649"/>
            <a:ext cx="4174541" cy="246221"/>
          </a:xfrm>
          <a:prstGeom prst="rect">
            <a:avLst/>
          </a:prstGeom>
          <a:noFill/>
        </p:spPr>
        <p:txBody>
          <a:bodyPr wrap="none" rtlCol="0">
            <a:spAutoFit/>
          </a:bodyPr>
          <a:lstStyle/>
          <a:p>
            <a:pPr algn="ctr"/>
            <a:r>
              <a:rPr lang="en-US" sz="1000">
                <a:cs typeface="Times New Roman" panose="02020603050405020304" pitchFamily="18" charset="0"/>
              </a:rPr>
              <a:t>Repetition of Reynolds’ dye experiment. </a:t>
            </a:r>
            <a:r>
              <a:rPr lang="en-US" sz="1000" i="1">
                <a:cs typeface="Times New Roman" panose="02020603050405020304" pitchFamily="18" charset="0"/>
              </a:rPr>
              <a:t>An Album of Fluid Motion</a:t>
            </a:r>
            <a:r>
              <a:rPr lang="en-US" sz="1000">
                <a:cs typeface="Times New Roman" panose="02020603050405020304" pitchFamily="18" charset="0"/>
              </a:rPr>
              <a:t>, Van Dyke</a:t>
            </a:r>
          </a:p>
        </p:txBody>
      </p:sp>
    </p:spTree>
    <p:extLst>
      <p:ext uri="{BB962C8B-B14F-4D97-AF65-F5344CB8AC3E}">
        <p14:creationId xmlns:p14="http://schemas.microsoft.com/office/powerpoint/2010/main" val="42145026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133712D4-4E9D-BBE2-B3FF-2812829CD215}"/>
              </a:ext>
            </a:extLst>
          </p:cNvPr>
          <p:cNvSpPr txBox="1">
            <a:spLocks/>
          </p:cNvSpPr>
          <p:nvPr/>
        </p:nvSpPr>
        <p:spPr>
          <a:xfrm>
            <a:off x="0" y="457200"/>
            <a:ext cx="9144000" cy="457200"/>
          </a:xfrm>
          <a:prstGeom prst="rect">
            <a:avLst/>
          </a:prstGeom>
        </p:spPr>
        <p:txBody>
          <a:bodyPr anchor="ctr"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000" b="1">
                <a:latin typeface="Calibri" panose="020F0502020204030204" pitchFamily="34" charset="0"/>
                <a:cs typeface="Calibri" panose="020F0502020204030204" pitchFamily="34" charset="0"/>
              </a:rPr>
              <a:t>Background: What is laminar-turbulent transition?</a:t>
            </a:r>
          </a:p>
        </p:txBody>
      </p:sp>
      <p:pic>
        <p:nvPicPr>
          <p:cNvPr id="2" name="Picture 1" descr="Diagram&#10;&#10;Description automatically generated">
            <a:extLst>
              <a:ext uri="{FF2B5EF4-FFF2-40B4-BE49-F238E27FC236}">
                <a16:creationId xmlns:a16="http://schemas.microsoft.com/office/drawing/2014/main" id="{712D6C60-6338-2AE7-C6FD-2B04501A64B4}"/>
              </a:ext>
            </a:extLst>
          </p:cNvPr>
          <p:cNvPicPr>
            <a:picLocks noChangeAspect="1"/>
          </p:cNvPicPr>
          <p:nvPr/>
        </p:nvPicPr>
        <p:blipFill>
          <a:blip r:embed="rId3"/>
          <a:stretch>
            <a:fillRect/>
          </a:stretch>
        </p:blipFill>
        <p:spPr>
          <a:xfrm>
            <a:off x="3042589" y="2958648"/>
            <a:ext cx="6101411" cy="2012782"/>
          </a:xfrm>
          <a:prstGeom prst="rect">
            <a:avLst/>
          </a:prstGeom>
        </p:spPr>
      </p:pic>
      <p:sp>
        <p:nvSpPr>
          <p:cNvPr id="8" name="TextBox 7">
            <a:extLst>
              <a:ext uri="{FF2B5EF4-FFF2-40B4-BE49-F238E27FC236}">
                <a16:creationId xmlns:a16="http://schemas.microsoft.com/office/drawing/2014/main" id="{73393A6B-7CA3-D7B1-FD6B-8604B8A51BD8}"/>
              </a:ext>
            </a:extLst>
          </p:cNvPr>
          <p:cNvSpPr txBox="1"/>
          <p:nvPr/>
        </p:nvSpPr>
        <p:spPr>
          <a:xfrm>
            <a:off x="0" y="6611779"/>
            <a:ext cx="9144000" cy="246221"/>
          </a:xfrm>
          <a:prstGeom prst="rect">
            <a:avLst/>
          </a:prstGeom>
          <a:noFill/>
        </p:spPr>
        <p:txBody>
          <a:bodyPr wrap="square">
            <a:spAutoFit/>
          </a:bodyPr>
          <a:lstStyle/>
          <a:p>
            <a:r>
              <a:rPr lang="en-US" sz="1000" b="0" i="0" err="1">
                <a:solidFill>
                  <a:srgbClr val="222222"/>
                </a:solidFill>
                <a:effectLst/>
                <a:latin typeface="Arial" panose="020B0604020202020204" pitchFamily="34" charset="0"/>
              </a:rPr>
              <a:t>Kachanov</a:t>
            </a:r>
            <a:r>
              <a:rPr lang="en-US" sz="1000" b="0" i="0">
                <a:solidFill>
                  <a:srgbClr val="222222"/>
                </a:solidFill>
                <a:effectLst/>
                <a:latin typeface="Arial" panose="020B0604020202020204" pitchFamily="34" charset="0"/>
              </a:rPr>
              <a:t>, Y. S. (1994). Physical mechanisms of laminar-boundary-layer transition. </a:t>
            </a:r>
            <a:r>
              <a:rPr lang="en-US" sz="1000" b="0" i="1">
                <a:solidFill>
                  <a:srgbClr val="222222"/>
                </a:solidFill>
                <a:effectLst/>
                <a:latin typeface="Arial" panose="020B0604020202020204" pitchFamily="34" charset="0"/>
              </a:rPr>
              <a:t>Annual review of fluid mechanics</a:t>
            </a:r>
            <a:r>
              <a:rPr lang="en-US" sz="1000" b="0" i="0">
                <a:solidFill>
                  <a:srgbClr val="222222"/>
                </a:solidFill>
                <a:effectLst/>
                <a:latin typeface="Arial" panose="020B0604020202020204" pitchFamily="34" charset="0"/>
              </a:rPr>
              <a:t>, </a:t>
            </a:r>
            <a:r>
              <a:rPr lang="en-US" sz="1000" b="0" i="1">
                <a:solidFill>
                  <a:srgbClr val="222222"/>
                </a:solidFill>
                <a:effectLst/>
                <a:latin typeface="Arial" panose="020B0604020202020204" pitchFamily="34" charset="0"/>
              </a:rPr>
              <a:t>26</a:t>
            </a:r>
            <a:r>
              <a:rPr lang="en-US" sz="1000" b="0" i="0">
                <a:solidFill>
                  <a:srgbClr val="222222"/>
                </a:solidFill>
                <a:effectLst/>
                <a:latin typeface="Arial" panose="020B0604020202020204" pitchFamily="34" charset="0"/>
              </a:rPr>
              <a:t>(1), 411-482.</a:t>
            </a:r>
            <a:endParaRPr lang="en-US" sz="1000"/>
          </a:p>
        </p:txBody>
      </p:sp>
      <p:pic>
        <p:nvPicPr>
          <p:cNvPr id="5" name="Picture 4" descr="Diagram, schematic&#10;&#10;Description automatically generated">
            <a:extLst>
              <a:ext uri="{FF2B5EF4-FFF2-40B4-BE49-F238E27FC236}">
                <a16:creationId xmlns:a16="http://schemas.microsoft.com/office/drawing/2014/main" id="{510A7F89-EB28-A0F5-AB68-33579309E386}"/>
              </a:ext>
            </a:extLst>
          </p:cNvPr>
          <p:cNvPicPr>
            <a:picLocks noChangeAspect="1"/>
          </p:cNvPicPr>
          <p:nvPr/>
        </p:nvPicPr>
        <p:blipFill>
          <a:blip r:embed="rId4"/>
          <a:stretch>
            <a:fillRect/>
          </a:stretch>
        </p:blipFill>
        <p:spPr>
          <a:xfrm>
            <a:off x="0" y="1912359"/>
            <a:ext cx="3200400" cy="4267200"/>
          </a:xfrm>
          <a:prstGeom prst="rect">
            <a:avLst/>
          </a:prstGeom>
        </p:spPr>
      </p:pic>
      <p:sp>
        <p:nvSpPr>
          <p:cNvPr id="7" name="TextBox 6">
            <a:extLst>
              <a:ext uri="{FF2B5EF4-FFF2-40B4-BE49-F238E27FC236}">
                <a16:creationId xmlns:a16="http://schemas.microsoft.com/office/drawing/2014/main" id="{9CA9254C-BFC1-0E62-2309-BBD9D8177178}"/>
              </a:ext>
            </a:extLst>
          </p:cNvPr>
          <p:cNvSpPr txBox="1"/>
          <p:nvPr/>
        </p:nvSpPr>
        <p:spPr>
          <a:xfrm>
            <a:off x="0" y="914400"/>
            <a:ext cx="9144000" cy="679027"/>
          </a:xfrm>
          <a:prstGeom prst="rect">
            <a:avLst/>
          </a:prstGeom>
          <a:noFill/>
        </p:spPr>
        <p:txBody>
          <a:bodyPr wrap="square" rtlCol="0">
            <a:noAutofit/>
          </a:bodyPr>
          <a:lstStyle/>
          <a:p>
            <a:pPr marL="285750" indent="-285750">
              <a:buFont typeface="Arial" charset="0"/>
              <a:buChar char="•"/>
            </a:pPr>
            <a:r>
              <a:rPr lang="en-US"/>
              <a:t>Roadmap to transition (according to </a:t>
            </a:r>
            <a:r>
              <a:rPr lang="en-US" err="1"/>
              <a:t>Morkovin</a:t>
            </a:r>
            <a:r>
              <a:rPr lang="en-US"/>
              <a:t>, 1969) =&gt; paths to transition</a:t>
            </a:r>
          </a:p>
          <a:p>
            <a:pPr marL="285750" indent="-285750">
              <a:buFont typeface="Arial" charset="0"/>
              <a:buChar char="•"/>
            </a:pPr>
            <a:r>
              <a:rPr lang="en-US"/>
              <a:t>Separate paths to transition into various “stages” (no sharp divide, continuous progression)  </a:t>
            </a:r>
          </a:p>
        </p:txBody>
      </p:sp>
    </p:spTree>
    <p:extLst>
      <p:ext uri="{BB962C8B-B14F-4D97-AF65-F5344CB8AC3E}">
        <p14:creationId xmlns:p14="http://schemas.microsoft.com/office/powerpoint/2010/main" val="42284631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6643582E-4B76-A445-869E-CF453D501D39}"/>
              </a:ext>
            </a:extLst>
          </p:cNvPr>
          <p:cNvSpPr txBox="1">
            <a:spLocks/>
          </p:cNvSpPr>
          <p:nvPr/>
        </p:nvSpPr>
        <p:spPr>
          <a:xfrm>
            <a:off x="0" y="457200"/>
            <a:ext cx="9144000" cy="457200"/>
          </a:xfrm>
          <a:prstGeom prst="rect">
            <a:avLst/>
          </a:prstGeom>
        </p:spPr>
        <p:txBody>
          <a:bodyPr anchor="ctr"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000" b="1">
                <a:latin typeface="Calibri" panose="020F0502020204030204" pitchFamily="34" charset="0"/>
                <a:cs typeface="Calibri" panose="020F0502020204030204" pitchFamily="34" charset="0"/>
              </a:rPr>
              <a:t>Background: Why is transition important?</a:t>
            </a:r>
          </a:p>
        </p:txBody>
      </p:sp>
      <p:sp>
        <p:nvSpPr>
          <p:cNvPr id="4" name="TextBox 3">
            <a:extLst>
              <a:ext uri="{FF2B5EF4-FFF2-40B4-BE49-F238E27FC236}">
                <a16:creationId xmlns:a16="http://schemas.microsoft.com/office/drawing/2014/main" id="{AAAF63AC-193B-4993-96BD-644484F35EA9}"/>
              </a:ext>
            </a:extLst>
          </p:cNvPr>
          <p:cNvSpPr txBox="1"/>
          <p:nvPr/>
        </p:nvSpPr>
        <p:spPr>
          <a:xfrm>
            <a:off x="0" y="914400"/>
            <a:ext cx="9144000" cy="1155814"/>
          </a:xfrm>
          <a:prstGeom prst="rect">
            <a:avLst/>
          </a:prstGeom>
          <a:noFill/>
        </p:spPr>
        <p:txBody>
          <a:bodyPr wrap="square" rtlCol="0">
            <a:noAutofit/>
          </a:bodyPr>
          <a:lstStyle/>
          <a:p>
            <a:pPr marL="285750" indent="-285750">
              <a:buFont typeface="Arial" charset="0"/>
              <a:buChar char="•"/>
            </a:pPr>
            <a:r>
              <a:rPr lang="en-US"/>
              <a:t>Significant increase in skin-friction and heat transfer in turbulent flow</a:t>
            </a:r>
          </a:p>
          <a:p>
            <a:pPr marL="285750" indent="-285750">
              <a:buFont typeface="Arial" charset="0"/>
              <a:buChar char="•"/>
            </a:pPr>
            <a:r>
              <a:rPr lang="en-US"/>
              <a:t>Major impact on design and performance (e.g. thermal protection requirement, aerodynamic drag, control authority)</a:t>
            </a:r>
          </a:p>
        </p:txBody>
      </p:sp>
      <p:pic>
        <p:nvPicPr>
          <p:cNvPr id="29" name="Picture 28" descr="Chart, diagram&#10;&#10;Description automatically generated">
            <a:extLst>
              <a:ext uri="{FF2B5EF4-FFF2-40B4-BE49-F238E27FC236}">
                <a16:creationId xmlns:a16="http://schemas.microsoft.com/office/drawing/2014/main" id="{9BC6EF90-DF75-8A88-0BA2-2941A328773E}"/>
              </a:ext>
            </a:extLst>
          </p:cNvPr>
          <p:cNvPicPr>
            <a:picLocks noChangeAspect="1"/>
          </p:cNvPicPr>
          <p:nvPr/>
        </p:nvPicPr>
        <p:blipFill>
          <a:blip r:embed="rId3"/>
          <a:stretch>
            <a:fillRect/>
          </a:stretch>
        </p:blipFill>
        <p:spPr>
          <a:xfrm>
            <a:off x="172109" y="2205095"/>
            <a:ext cx="4889005" cy="3008096"/>
          </a:xfrm>
          <a:prstGeom prst="rect">
            <a:avLst/>
          </a:prstGeom>
        </p:spPr>
      </p:pic>
      <p:sp>
        <p:nvSpPr>
          <p:cNvPr id="30" name="TextBox 29">
            <a:extLst>
              <a:ext uri="{FF2B5EF4-FFF2-40B4-BE49-F238E27FC236}">
                <a16:creationId xmlns:a16="http://schemas.microsoft.com/office/drawing/2014/main" id="{D733EB67-246D-9C8E-AB98-C43E6906CD0B}"/>
              </a:ext>
            </a:extLst>
          </p:cNvPr>
          <p:cNvSpPr txBox="1"/>
          <p:nvPr/>
        </p:nvSpPr>
        <p:spPr>
          <a:xfrm>
            <a:off x="0" y="5724535"/>
            <a:ext cx="9144000" cy="925717"/>
          </a:xfrm>
          <a:prstGeom prst="rect">
            <a:avLst/>
          </a:prstGeom>
          <a:noFill/>
        </p:spPr>
        <p:txBody>
          <a:bodyPr wrap="square" rtlCol="0">
            <a:noAutofit/>
          </a:bodyPr>
          <a:lstStyle/>
          <a:p>
            <a:pPr marL="285750" indent="-285750">
              <a:buFont typeface="Arial" charset="0"/>
              <a:buChar char="•"/>
            </a:pPr>
            <a:r>
              <a:rPr lang="en-US" b="1">
                <a:solidFill>
                  <a:srgbClr val="AB0520"/>
                </a:solidFill>
              </a:rPr>
              <a:t>Large uncertainty on where transition occurs and what heat flux levels are</a:t>
            </a:r>
          </a:p>
          <a:p>
            <a:pPr marL="800100" lvl="1" indent="-342900">
              <a:buSzPct val="65000"/>
              <a:buFont typeface="Courier New" panose="02070309020205020404" pitchFamily="49" charset="0"/>
              <a:buChar char="o"/>
            </a:pPr>
            <a:r>
              <a:rPr lang="en-US"/>
              <a:t>Transition dominated by nonlinear processes =&gt; complex and nonunique</a:t>
            </a:r>
          </a:p>
          <a:p>
            <a:pPr marL="800100" lvl="1" indent="-342900">
              <a:buSzPct val="65000"/>
              <a:buFont typeface="Courier New" panose="02070309020205020404" pitchFamily="49" charset="0"/>
              <a:buChar char="o"/>
            </a:pPr>
            <a:r>
              <a:rPr lang="en-US"/>
              <a:t>Lack of understanding on what exactly causes transition</a:t>
            </a:r>
          </a:p>
        </p:txBody>
      </p:sp>
      <p:pic>
        <p:nvPicPr>
          <p:cNvPr id="2" name="Picture 4" descr="Space Shuttle thermal protection system - Wikipedia">
            <a:extLst>
              <a:ext uri="{FF2B5EF4-FFF2-40B4-BE49-F238E27FC236}">
                <a16:creationId xmlns:a16="http://schemas.microsoft.com/office/drawing/2014/main" id="{CB6248E2-5380-1270-BE79-32539985D765}"/>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6258" r="7600"/>
          <a:stretch/>
        </p:blipFill>
        <p:spPr bwMode="auto">
          <a:xfrm rot="16200000">
            <a:off x="5960225" y="2967179"/>
            <a:ext cx="2215623" cy="303169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6" descr="NASA - Spacecraft Design">
            <a:extLst>
              <a:ext uri="{FF2B5EF4-FFF2-40B4-BE49-F238E27FC236}">
                <a16:creationId xmlns:a16="http://schemas.microsoft.com/office/drawing/2014/main" id="{D0D0364D-870D-7398-A9EB-800FFFF4EB94}"/>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9184" b="7470"/>
          <a:stretch/>
        </p:blipFill>
        <p:spPr bwMode="auto">
          <a:xfrm>
            <a:off x="5552190" y="1596290"/>
            <a:ext cx="3031693" cy="1778923"/>
          </a:xfrm>
          <a:prstGeom prst="rect">
            <a:avLst/>
          </a:prstGeom>
          <a:noFill/>
          <a:extLst>
            <a:ext uri="{909E8E84-426E-40DD-AFC4-6F175D3DCCD1}">
              <a14:hiddenFill xmlns:a14="http://schemas.microsoft.com/office/drawing/2010/main">
                <a:solidFill>
                  <a:srgbClr val="FFFFFF"/>
                </a:solidFill>
              </a14:hiddenFill>
            </a:ext>
          </a:extLst>
        </p:spPr>
      </p:pic>
      <p:cxnSp>
        <p:nvCxnSpPr>
          <p:cNvPr id="6" name="Straight Arrow Connector 5">
            <a:extLst>
              <a:ext uri="{FF2B5EF4-FFF2-40B4-BE49-F238E27FC236}">
                <a16:creationId xmlns:a16="http://schemas.microsoft.com/office/drawing/2014/main" id="{93004F9A-3915-A490-8789-72BE505CAAE3}"/>
              </a:ext>
            </a:extLst>
          </p:cNvPr>
          <p:cNvCxnSpPr>
            <a:cxnSpLocks/>
          </p:cNvCxnSpPr>
          <p:nvPr/>
        </p:nvCxnSpPr>
        <p:spPr>
          <a:xfrm>
            <a:off x="5545003" y="4498960"/>
            <a:ext cx="3145991" cy="0"/>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629659FF-E003-29F5-3A53-E9F672D032C7}"/>
              </a:ext>
            </a:extLst>
          </p:cNvPr>
          <p:cNvSpPr txBox="1"/>
          <p:nvPr/>
        </p:nvSpPr>
        <p:spPr>
          <a:xfrm>
            <a:off x="8670794" y="4293166"/>
            <a:ext cx="473206" cy="369332"/>
          </a:xfrm>
          <a:prstGeom prst="rect">
            <a:avLst/>
          </a:prstGeom>
          <a:noFill/>
        </p:spPr>
        <p:txBody>
          <a:bodyPr wrap="none" rtlCol="0">
            <a:spAutoFit/>
          </a:bodyPr>
          <a:lstStyle/>
          <a:p>
            <a:r>
              <a:rPr lang="en-US" b="1">
                <a:solidFill>
                  <a:srgbClr val="C00000"/>
                </a:solidFill>
              </a:rPr>
              <a:t>z/L</a:t>
            </a:r>
          </a:p>
        </p:txBody>
      </p:sp>
      <p:cxnSp>
        <p:nvCxnSpPr>
          <p:cNvPr id="8" name="Straight Connector 7">
            <a:extLst>
              <a:ext uri="{FF2B5EF4-FFF2-40B4-BE49-F238E27FC236}">
                <a16:creationId xmlns:a16="http://schemas.microsoft.com/office/drawing/2014/main" id="{A6D4A81C-B896-7589-5120-053FE48FB061}"/>
              </a:ext>
            </a:extLst>
          </p:cNvPr>
          <p:cNvCxnSpPr/>
          <p:nvPr/>
        </p:nvCxnSpPr>
        <p:spPr>
          <a:xfrm flipV="1">
            <a:off x="5645791" y="4314294"/>
            <a:ext cx="0" cy="369332"/>
          </a:xfrm>
          <a:prstGeom prst="line">
            <a:avLst/>
          </a:prstGeom>
          <a:ln w="38100">
            <a:solidFill>
              <a:srgbClr val="AB052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BB25BA4E-C896-050B-2A6D-28632164C812}"/>
              </a:ext>
            </a:extLst>
          </p:cNvPr>
          <p:cNvCxnSpPr/>
          <p:nvPr/>
        </p:nvCxnSpPr>
        <p:spPr>
          <a:xfrm flipV="1">
            <a:off x="8423945" y="4298359"/>
            <a:ext cx="0" cy="369332"/>
          </a:xfrm>
          <a:prstGeom prst="line">
            <a:avLst/>
          </a:prstGeom>
          <a:ln w="38100">
            <a:solidFill>
              <a:srgbClr val="AB0520"/>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5B994D93-D988-289A-9C9C-5A8223B82A59}"/>
              </a:ext>
            </a:extLst>
          </p:cNvPr>
          <p:cNvSpPr txBox="1"/>
          <p:nvPr/>
        </p:nvSpPr>
        <p:spPr>
          <a:xfrm>
            <a:off x="5494948" y="4663440"/>
            <a:ext cx="301686" cy="369332"/>
          </a:xfrm>
          <a:prstGeom prst="rect">
            <a:avLst/>
          </a:prstGeom>
          <a:noFill/>
        </p:spPr>
        <p:txBody>
          <a:bodyPr wrap="none" rtlCol="0">
            <a:spAutoFit/>
          </a:bodyPr>
          <a:lstStyle/>
          <a:p>
            <a:r>
              <a:rPr lang="en-US" b="1">
                <a:solidFill>
                  <a:srgbClr val="C00000"/>
                </a:solidFill>
              </a:rPr>
              <a:t>0</a:t>
            </a:r>
          </a:p>
        </p:txBody>
      </p:sp>
      <p:sp>
        <p:nvSpPr>
          <p:cNvPr id="15" name="TextBox 14">
            <a:extLst>
              <a:ext uri="{FF2B5EF4-FFF2-40B4-BE49-F238E27FC236}">
                <a16:creationId xmlns:a16="http://schemas.microsoft.com/office/drawing/2014/main" id="{7DC2050F-7ECE-B698-3D06-6A47FEC53AFD}"/>
              </a:ext>
            </a:extLst>
          </p:cNvPr>
          <p:cNvSpPr txBox="1"/>
          <p:nvPr/>
        </p:nvSpPr>
        <p:spPr>
          <a:xfrm>
            <a:off x="8282197" y="4667691"/>
            <a:ext cx="301686" cy="369332"/>
          </a:xfrm>
          <a:prstGeom prst="rect">
            <a:avLst/>
          </a:prstGeom>
          <a:noFill/>
        </p:spPr>
        <p:txBody>
          <a:bodyPr wrap="none" rtlCol="0">
            <a:spAutoFit/>
          </a:bodyPr>
          <a:lstStyle/>
          <a:p>
            <a:r>
              <a:rPr lang="en-US" b="1">
                <a:solidFill>
                  <a:srgbClr val="C00000"/>
                </a:solidFill>
              </a:rPr>
              <a:t>1</a:t>
            </a:r>
          </a:p>
        </p:txBody>
      </p:sp>
    </p:spTree>
    <p:extLst>
      <p:ext uri="{BB962C8B-B14F-4D97-AF65-F5344CB8AC3E}">
        <p14:creationId xmlns:p14="http://schemas.microsoft.com/office/powerpoint/2010/main" val="14851887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F4DE0480-0F52-488F-B39E-0066237F3F86}"/>
              </a:ext>
            </a:extLst>
          </p:cNvPr>
          <p:cNvSpPr>
            <a:spLocks noGrp="1"/>
          </p:cNvSpPr>
          <p:nvPr>
            <p:ph type="body" sz="quarter" idx="4294967295"/>
          </p:nvPr>
        </p:nvSpPr>
        <p:spPr>
          <a:xfrm>
            <a:off x="0" y="914399"/>
            <a:ext cx="9144000" cy="1273040"/>
          </a:xfrm>
          <a:prstGeom prst="rect">
            <a:avLst/>
          </a:prstGeom>
        </p:spPr>
        <p:txBody>
          <a:bodyPr anchor="t" anchorCtr="0">
            <a:noAutofit/>
          </a:bodyPr>
          <a:lstStyle/>
          <a:p>
            <a:r>
              <a:rPr lang="en-US" sz="1800"/>
              <a:t>STORT: Key Technologies for High-Speed Return Flights of Launcher Stages</a:t>
            </a:r>
          </a:p>
          <a:p>
            <a:r>
              <a:rPr lang="en-US" sz="1800"/>
              <a:t>STORT project: Collaborative effort between University of Arizona and DLR Cologne involving wind tunnel experiments, flight experiments and simulations</a:t>
            </a:r>
          </a:p>
          <a:p>
            <a:r>
              <a:rPr lang="en-US" sz="1800"/>
              <a:t>Here: Focus on transition on ogive forebody</a:t>
            </a:r>
          </a:p>
        </p:txBody>
      </p:sp>
      <p:sp>
        <p:nvSpPr>
          <p:cNvPr id="28" name="Title 1">
            <a:extLst>
              <a:ext uri="{FF2B5EF4-FFF2-40B4-BE49-F238E27FC236}">
                <a16:creationId xmlns:a16="http://schemas.microsoft.com/office/drawing/2014/main" id="{12FBCFC3-A4B6-4449-9AFD-D181A4BDE79D}"/>
              </a:ext>
            </a:extLst>
          </p:cNvPr>
          <p:cNvSpPr>
            <a:spLocks noGrp="1"/>
          </p:cNvSpPr>
          <p:nvPr>
            <p:ph type="title" idx="4294967295"/>
          </p:nvPr>
        </p:nvSpPr>
        <p:spPr>
          <a:xfrm>
            <a:off x="0" y="457200"/>
            <a:ext cx="9144000" cy="457200"/>
          </a:xfrm>
          <a:prstGeom prst="rect">
            <a:avLst/>
          </a:prstGeom>
        </p:spPr>
        <p:txBody>
          <a:bodyPr anchor="ctr" anchorCtr="0">
            <a:noAutofit/>
          </a:bodyPr>
          <a:lstStyle/>
          <a:p>
            <a:pPr algn="ctr"/>
            <a:r>
              <a:rPr lang="en-US" sz="3000" b="1">
                <a:solidFill>
                  <a:schemeClr val="tx1"/>
                </a:solidFill>
                <a:latin typeface="Calibri" panose="020F0502020204030204" pitchFamily="34" charset="0"/>
                <a:cs typeface="Calibri" panose="020F0502020204030204" pitchFamily="34" charset="0"/>
              </a:rPr>
              <a:t>Background: What we do</a:t>
            </a:r>
          </a:p>
        </p:txBody>
      </p:sp>
      <p:sp>
        <p:nvSpPr>
          <p:cNvPr id="11" name="Slide Number Placeholder 1">
            <a:extLst>
              <a:ext uri="{FF2B5EF4-FFF2-40B4-BE49-F238E27FC236}">
                <a16:creationId xmlns:a16="http://schemas.microsoft.com/office/drawing/2014/main" id="{1F712621-6D53-A3CA-6657-D384C19836B3}"/>
              </a:ext>
            </a:extLst>
          </p:cNvPr>
          <p:cNvSpPr>
            <a:spLocks noGrp="1"/>
          </p:cNvSpPr>
          <p:nvPr>
            <p:ph type="sldNum" sz="quarter" idx="10"/>
          </p:nvPr>
        </p:nvSpPr>
        <p:spPr>
          <a:xfrm>
            <a:off x="8778240" y="6661193"/>
            <a:ext cx="365760" cy="182880"/>
          </a:xfrm>
        </p:spPr>
        <p:txBody>
          <a:bodyPr/>
          <a:lstStyle/>
          <a:p>
            <a:fld id="{6DA62F59-C121-7241-B765-5F0402AFED54}" type="slidenum">
              <a:rPr lang="en-US" smtClean="0"/>
              <a:t>7</a:t>
            </a:fld>
            <a:endParaRPr lang="en-US"/>
          </a:p>
        </p:txBody>
      </p:sp>
      <p:pic>
        <p:nvPicPr>
          <p:cNvPr id="6" name="Picture 5">
            <a:extLst>
              <a:ext uri="{FF2B5EF4-FFF2-40B4-BE49-F238E27FC236}">
                <a16:creationId xmlns:a16="http://schemas.microsoft.com/office/drawing/2014/main" id="{29FDA604-B8B7-4219-1149-551815B4406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2999" y="4693008"/>
            <a:ext cx="2206052" cy="1351112"/>
          </a:xfrm>
          <a:prstGeom prst="rect">
            <a:avLst/>
          </a:prstGeom>
        </p:spPr>
      </p:pic>
      <p:sp>
        <p:nvSpPr>
          <p:cNvPr id="7" name="Alternate Process 6">
            <a:extLst>
              <a:ext uri="{FF2B5EF4-FFF2-40B4-BE49-F238E27FC236}">
                <a16:creationId xmlns:a16="http://schemas.microsoft.com/office/drawing/2014/main" id="{59CBB41E-E00C-43E0-0ECD-82382A2E688E}"/>
              </a:ext>
            </a:extLst>
          </p:cNvPr>
          <p:cNvSpPr/>
          <p:nvPr/>
        </p:nvSpPr>
        <p:spPr>
          <a:xfrm>
            <a:off x="218486" y="2257893"/>
            <a:ext cx="2937409" cy="3916546"/>
          </a:xfrm>
          <a:prstGeom prst="flowChartAlternateProcess">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TextBox 7">
            <a:extLst>
              <a:ext uri="{FF2B5EF4-FFF2-40B4-BE49-F238E27FC236}">
                <a16:creationId xmlns:a16="http://schemas.microsoft.com/office/drawing/2014/main" id="{0131F554-A9B4-5535-9883-C9D2148EEF3E}"/>
              </a:ext>
            </a:extLst>
          </p:cNvPr>
          <p:cNvSpPr txBox="1"/>
          <p:nvPr/>
        </p:nvSpPr>
        <p:spPr>
          <a:xfrm>
            <a:off x="630412" y="2264589"/>
            <a:ext cx="2097369" cy="307777"/>
          </a:xfrm>
          <a:prstGeom prst="rect">
            <a:avLst/>
          </a:prstGeom>
          <a:noFill/>
        </p:spPr>
        <p:txBody>
          <a:bodyPr wrap="none" rtlCol="0">
            <a:spAutoFit/>
          </a:bodyPr>
          <a:lstStyle/>
          <a:p>
            <a:pPr algn="ctr"/>
            <a:r>
              <a:rPr lang="en-US" sz="1400" b="1"/>
              <a:t>Wind Tunnel Experiments</a:t>
            </a:r>
          </a:p>
        </p:txBody>
      </p:sp>
      <p:sp>
        <p:nvSpPr>
          <p:cNvPr id="10" name="Rectangle 9">
            <a:extLst>
              <a:ext uri="{FF2B5EF4-FFF2-40B4-BE49-F238E27FC236}">
                <a16:creationId xmlns:a16="http://schemas.microsoft.com/office/drawing/2014/main" id="{DF42154F-B7C9-67C7-D1EE-E6192E89DA8E}"/>
              </a:ext>
            </a:extLst>
          </p:cNvPr>
          <p:cNvSpPr/>
          <p:nvPr/>
        </p:nvSpPr>
        <p:spPr>
          <a:xfrm>
            <a:off x="501706" y="2579061"/>
            <a:ext cx="2370967" cy="308978"/>
          </a:xfrm>
          <a:prstGeom prst="rect">
            <a:avLst/>
          </a:prstGeom>
          <a:solidFill>
            <a:schemeClr val="accent1">
              <a:lumMod val="20000"/>
              <a:lumOff val="80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a:solidFill>
                  <a:schemeClr val="tx2"/>
                </a:solidFill>
              </a:rPr>
              <a:t>University of Arizona (LT-5)</a:t>
            </a:r>
          </a:p>
        </p:txBody>
      </p:sp>
      <p:sp>
        <p:nvSpPr>
          <p:cNvPr id="13" name="Rectangle 12">
            <a:extLst>
              <a:ext uri="{FF2B5EF4-FFF2-40B4-BE49-F238E27FC236}">
                <a16:creationId xmlns:a16="http://schemas.microsoft.com/office/drawing/2014/main" id="{E06C0A5C-41F7-9433-C8A0-6A2A4F172F51}"/>
              </a:ext>
            </a:extLst>
          </p:cNvPr>
          <p:cNvSpPr/>
          <p:nvPr/>
        </p:nvSpPr>
        <p:spPr>
          <a:xfrm>
            <a:off x="356046" y="4335737"/>
            <a:ext cx="2646098" cy="308978"/>
          </a:xfrm>
          <a:prstGeom prst="rect">
            <a:avLst/>
          </a:prstGeom>
          <a:solidFill>
            <a:schemeClr val="accent2">
              <a:lumMod val="20000"/>
              <a:lumOff val="80000"/>
            </a:schemeClr>
          </a:solidFill>
          <a:ln>
            <a:solidFill>
              <a:srgbClr val="C00000"/>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1400" b="1">
                <a:solidFill>
                  <a:srgbClr val="C00000"/>
                </a:solidFill>
              </a:rPr>
              <a:t>German Aerospace Center (H2K)</a:t>
            </a:r>
          </a:p>
        </p:txBody>
      </p:sp>
      <p:sp>
        <p:nvSpPr>
          <p:cNvPr id="14" name="Alternate Process 13">
            <a:extLst>
              <a:ext uri="{FF2B5EF4-FFF2-40B4-BE49-F238E27FC236}">
                <a16:creationId xmlns:a16="http://schemas.microsoft.com/office/drawing/2014/main" id="{189467D6-4DE2-A621-6C69-BA28AEF05003}"/>
              </a:ext>
            </a:extLst>
          </p:cNvPr>
          <p:cNvSpPr/>
          <p:nvPr/>
        </p:nvSpPr>
        <p:spPr>
          <a:xfrm>
            <a:off x="5814126" y="2040095"/>
            <a:ext cx="3111388" cy="2051171"/>
          </a:xfrm>
          <a:prstGeom prst="flowChartAlternateProcess">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 name="TextBox 14">
            <a:extLst>
              <a:ext uri="{FF2B5EF4-FFF2-40B4-BE49-F238E27FC236}">
                <a16:creationId xmlns:a16="http://schemas.microsoft.com/office/drawing/2014/main" id="{9F46ED1F-7F44-0997-1266-190B829C9DC6}"/>
              </a:ext>
            </a:extLst>
          </p:cNvPr>
          <p:cNvSpPr txBox="1"/>
          <p:nvPr/>
        </p:nvSpPr>
        <p:spPr>
          <a:xfrm>
            <a:off x="6812776" y="2041421"/>
            <a:ext cx="1114088" cy="307777"/>
          </a:xfrm>
          <a:prstGeom prst="rect">
            <a:avLst/>
          </a:prstGeom>
          <a:noFill/>
        </p:spPr>
        <p:txBody>
          <a:bodyPr wrap="none" rtlCol="0">
            <a:spAutoFit/>
          </a:bodyPr>
          <a:lstStyle/>
          <a:p>
            <a:pPr algn="ctr"/>
            <a:r>
              <a:rPr lang="en-US" sz="1400" b="1"/>
              <a:t>STORT Flight</a:t>
            </a:r>
          </a:p>
        </p:txBody>
      </p:sp>
      <p:pic>
        <p:nvPicPr>
          <p:cNvPr id="16" name="Picture 15">
            <a:extLst>
              <a:ext uri="{FF2B5EF4-FFF2-40B4-BE49-F238E27FC236}">
                <a16:creationId xmlns:a16="http://schemas.microsoft.com/office/drawing/2014/main" id="{270B6D9E-3D25-E26A-21A7-3E840230D85F}"/>
              </a:ext>
            </a:extLst>
          </p:cNvPr>
          <p:cNvPicPr>
            <a:picLocks noChangeAspect="1"/>
          </p:cNvPicPr>
          <p:nvPr/>
        </p:nvPicPr>
        <p:blipFill>
          <a:blip r:embed="rId5"/>
          <a:stretch>
            <a:fillRect/>
          </a:stretch>
        </p:blipFill>
        <p:spPr>
          <a:xfrm>
            <a:off x="5910294" y="2349198"/>
            <a:ext cx="2919052" cy="1593956"/>
          </a:xfrm>
          <a:prstGeom prst="rect">
            <a:avLst/>
          </a:prstGeom>
        </p:spPr>
      </p:pic>
      <p:pic>
        <p:nvPicPr>
          <p:cNvPr id="2" name="Picture 1">
            <a:extLst>
              <a:ext uri="{FF2B5EF4-FFF2-40B4-BE49-F238E27FC236}">
                <a16:creationId xmlns:a16="http://schemas.microsoft.com/office/drawing/2014/main" id="{8E91BDE6-2C46-043A-4277-5A866E2C33DB}"/>
              </a:ext>
            </a:extLst>
          </p:cNvPr>
          <p:cNvPicPr>
            <a:picLocks noChangeAspect="1"/>
          </p:cNvPicPr>
          <p:nvPr/>
        </p:nvPicPr>
        <p:blipFill>
          <a:blip r:embed="rId6"/>
          <a:stretch>
            <a:fillRect/>
          </a:stretch>
        </p:blipFill>
        <p:spPr>
          <a:xfrm>
            <a:off x="579140" y="2936332"/>
            <a:ext cx="2199911" cy="1351112"/>
          </a:xfrm>
          <a:prstGeom prst="rect">
            <a:avLst/>
          </a:prstGeom>
        </p:spPr>
      </p:pic>
      <p:sp>
        <p:nvSpPr>
          <p:cNvPr id="3" name="Alternate Process 2">
            <a:extLst>
              <a:ext uri="{FF2B5EF4-FFF2-40B4-BE49-F238E27FC236}">
                <a16:creationId xmlns:a16="http://schemas.microsoft.com/office/drawing/2014/main" id="{33A51612-2683-F5D3-3969-7FF1B0241CC0}"/>
              </a:ext>
            </a:extLst>
          </p:cNvPr>
          <p:cNvSpPr/>
          <p:nvPr/>
        </p:nvSpPr>
        <p:spPr>
          <a:xfrm>
            <a:off x="4398020" y="4426529"/>
            <a:ext cx="3111389" cy="2273853"/>
          </a:xfrm>
          <a:prstGeom prst="flowChartAlternateProcess">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 name="TextBox 3">
            <a:extLst>
              <a:ext uri="{FF2B5EF4-FFF2-40B4-BE49-F238E27FC236}">
                <a16:creationId xmlns:a16="http://schemas.microsoft.com/office/drawing/2014/main" id="{192E5F09-A659-E75E-A504-48382755AB4C}"/>
              </a:ext>
            </a:extLst>
          </p:cNvPr>
          <p:cNvSpPr txBox="1"/>
          <p:nvPr/>
        </p:nvSpPr>
        <p:spPr>
          <a:xfrm>
            <a:off x="5188952" y="4410615"/>
            <a:ext cx="1529521" cy="307777"/>
          </a:xfrm>
          <a:prstGeom prst="rect">
            <a:avLst/>
          </a:prstGeom>
          <a:noFill/>
        </p:spPr>
        <p:txBody>
          <a:bodyPr wrap="none" rtlCol="0">
            <a:spAutoFit/>
          </a:bodyPr>
          <a:lstStyle/>
          <a:p>
            <a:pPr algn="ctr"/>
            <a:r>
              <a:rPr lang="en-US" sz="1400" b="1"/>
              <a:t>Simulations (DNS)</a:t>
            </a:r>
            <a:endParaRPr lang="en-US"/>
          </a:p>
        </p:txBody>
      </p:sp>
      <p:pic>
        <p:nvPicPr>
          <p:cNvPr id="5" name="Picture 4">
            <a:extLst>
              <a:ext uri="{FF2B5EF4-FFF2-40B4-BE49-F238E27FC236}">
                <a16:creationId xmlns:a16="http://schemas.microsoft.com/office/drawing/2014/main" id="{A2A4F1E2-E785-6FF7-8178-FA1B1278DE61}"/>
              </a:ext>
            </a:extLst>
          </p:cNvPr>
          <p:cNvPicPr>
            <a:picLocks noChangeAspect="1"/>
          </p:cNvPicPr>
          <p:nvPr/>
        </p:nvPicPr>
        <p:blipFill rotWithShape="1">
          <a:blip r:embed="rId7"/>
          <a:srcRect b="5006"/>
          <a:stretch/>
        </p:blipFill>
        <p:spPr>
          <a:xfrm>
            <a:off x="4658988" y="4718540"/>
            <a:ext cx="2589451" cy="1325580"/>
          </a:xfrm>
          <a:prstGeom prst="rect">
            <a:avLst/>
          </a:prstGeom>
        </p:spPr>
      </p:pic>
      <p:sp>
        <p:nvSpPr>
          <p:cNvPr id="18" name="Left-Up Arrow 17">
            <a:extLst>
              <a:ext uri="{FF2B5EF4-FFF2-40B4-BE49-F238E27FC236}">
                <a16:creationId xmlns:a16="http://schemas.microsoft.com/office/drawing/2014/main" id="{3A5E363E-3C12-BBA0-6223-D92DCBA56FCA}"/>
              </a:ext>
            </a:extLst>
          </p:cNvPr>
          <p:cNvSpPr/>
          <p:nvPr/>
        </p:nvSpPr>
        <p:spPr>
          <a:xfrm>
            <a:off x="7541778" y="4123217"/>
            <a:ext cx="1055450" cy="1673457"/>
          </a:xfrm>
          <a:prstGeom prst="leftUpArrow">
            <a:avLst>
              <a:gd name="adj1" fmla="val 18747"/>
              <a:gd name="adj2" fmla="val 23437"/>
              <a:gd name="adj3" fmla="val 25000"/>
            </a:avLst>
          </a:prstGeom>
          <a:solidFill>
            <a:schemeClr val="accent4">
              <a:lumMod val="60000"/>
              <a:lumOff val="40000"/>
              <a:alpha val="34902"/>
            </a:schemeClr>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Left-Right Arrow 19">
            <a:extLst>
              <a:ext uri="{FF2B5EF4-FFF2-40B4-BE49-F238E27FC236}">
                <a16:creationId xmlns:a16="http://schemas.microsoft.com/office/drawing/2014/main" id="{E958A667-7A29-9443-DB36-8235C9CA7313}"/>
              </a:ext>
            </a:extLst>
          </p:cNvPr>
          <p:cNvSpPr/>
          <p:nvPr/>
        </p:nvSpPr>
        <p:spPr>
          <a:xfrm>
            <a:off x="3188265" y="5308837"/>
            <a:ext cx="1177386" cy="493807"/>
          </a:xfrm>
          <a:prstGeom prst="leftRightArrow">
            <a:avLst>
              <a:gd name="adj1" fmla="val 42614"/>
              <a:gd name="adj2" fmla="val 51267"/>
            </a:avLst>
          </a:prstGeom>
          <a:solidFill>
            <a:schemeClr val="accent4">
              <a:lumMod val="60000"/>
              <a:lumOff val="40000"/>
              <a:alpha val="34902"/>
            </a:schemeClr>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Left-Right Arrow 21">
            <a:extLst>
              <a:ext uri="{FF2B5EF4-FFF2-40B4-BE49-F238E27FC236}">
                <a16:creationId xmlns:a16="http://schemas.microsoft.com/office/drawing/2014/main" id="{73D96C5F-D039-E2C4-BA2F-E3A5C25DEC45}"/>
              </a:ext>
            </a:extLst>
          </p:cNvPr>
          <p:cNvSpPr/>
          <p:nvPr/>
        </p:nvSpPr>
        <p:spPr>
          <a:xfrm>
            <a:off x="3188265" y="2494358"/>
            <a:ext cx="2593318" cy="493807"/>
          </a:xfrm>
          <a:prstGeom prst="leftRightArrow">
            <a:avLst>
              <a:gd name="adj1" fmla="val 42614"/>
              <a:gd name="adj2" fmla="val 51267"/>
            </a:avLst>
          </a:prstGeom>
          <a:solidFill>
            <a:schemeClr val="bg1">
              <a:lumMod val="65000"/>
              <a:alpha val="34902"/>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470DC424-D109-816D-C266-05605025DEA3}"/>
                  </a:ext>
                </a:extLst>
              </p:cNvPr>
              <p:cNvSpPr txBox="1"/>
              <p:nvPr/>
            </p:nvSpPr>
            <p:spPr>
              <a:xfrm>
                <a:off x="4484924" y="5963200"/>
                <a:ext cx="2842827" cy="738664"/>
              </a:xfrm>
              <a:prstGeom prst="rect">
                <a:avLst/>
              </a:prstGeom>
              <a:noFill/>
            </p:spPr>
            <p:txBody>
              <a:bodyPr wrap="square">
                <a:spAutoFit/>
              </a:bodyPr>
              <a:lstStyle/>
              <a:p>
                <a:pPr marL="285750" indent="-285750">
                  <a:buFont typeface="Arial" panose="020B0604020202020204" pitchFamily="34" charset="0"/>
                  <a:buChar char="•"/>
                </a:pPr>
                <a:r>
                  <a:rPr lang="en-US" sz="1400">
                    <a:latin typeface="Calibri" panose="020F0502020204030204" pitchFamily="34" charset="0"/>
                    <a:cs typeface="Calibri" panose="020F0502020204030204" pitchFamily="34" charset="0"/>
                  </a:rPr>
                  <a:t>Length: l = 0.75 m</a:t>
                </a:r>
              </a:p>
              <a:p>
                <a:pPr marL="285750" indent="-285750">
                  <a:buFont typeface="Arial" panose="020B0604020202020204" pitchFamily="34" charset="0"/>
                  <a:buChar char="•"/>
                </a:pPr>
                <a:r>
                  <a:rPr lang="en-US" sz="1400">
                    <a:latin typeface="Calibri" panose="020F0502020204030204" pitchFamily="34" charset="0"/>
                    <a:cs typeface="Calibri" panose="020F0502020204030204" pitchFamily="34" charset="0"/>
                  </a:rPr>
                  <a:t>Base diameter: d = 0.178 m</a:t>
                </a:r>
              </a:p>
              <a:p>
                <a:pPr marL="285750" indent="-285750">
                  <a:buFont typeface="Arial" panose="020B0604020202020204" pitchFamily="34" charset="0"/>
                  <a:buChar char="•"/>
                </a:pPr>
                <a:r>
                  <a:rPr lang="en-US" sz="1400">
                    <a:latin typeface="Calibri" panose="020F0502020204030204" pitchFamily="34" charset="0"/>
                    <a:cs typeface="Calibri" panose="020F0502020204030204" pitchFamily="34" charset="0"/>
                  </a:rPr>
                  <a:t>Nose radius: </a:t>
                </a:r>
                <a:r>
                  <a:rPr lang="en-US" sz="1400" err="1">
                    <a:latin typeface="Calibri" panose="020F0502020204030204" pitchFamily="34" charset="0"/>
                    <a:cs typeface="Calibri" panose="020F0502020204030204" pitchFamily="34" charset="0"/>
                  </a:rPr>
                  <a:t>r</a:t>
                </a:r>
                <a:r>
                  <a:rPr lang="en-US" sz="1400" baseline="-25000" err="1">
                    <a:latin typeface="Calibri" panose="020F0502020204030204" pitchFamily="34" charset="0"/>
                    <a:cs typeface="Calibri" panose="020F0502020204030204" pitchFamily="34" charset="0"/>
                  </a:rPr>
                  <a:t>nose</a:t>
                </a:r>
                <a:r>
                  <a:rPr lang="en-US" sz="1400">
                    <a:latin typeface="Calibri" panose="020F0502020204030204" pitchFamily="34" charset="0"/>
                    <a:cs typeface="Calibri" panose="020F0502020204030204" pitchFamily="34" charset="0"/>
                  </a:rPr>
                  <a:t> = 1.25</a:t>
                </a:r>
                <a14:m>
                  <m:oMath xmlns:m="http://schemas.openxmlformats.org/officeDocument/2006/math">
                    <m:r>
                      <a:rPr lang="en-US" sz="1400" i="1" smtClean="0">
                        <a:latin typeface="Cambria Math" panose="02040503050406030204" pitchFamily="18" charset="0"/>
                        <a:ea typeface="Cambria Math" panose="02040503050406030204" pitchFamily="18" charset="0"/>
                        <a:cs typeface="Calibri" panose="020F0502020204030204" pitchFamily="34" charset="0"/>
                      </a:rPr>
                      <m:t>×</m:t>
                    </m:r>
                  </m:oMath>
                </a14:m>
                <a:r>
                  <a:rPr lang="en-US" sz="1400">
                    <a:latin typeface="Calibri" panose="020F0502020204030204" pitchFamily="34" charset="0"/>
                    <a:cs typeface="Calibri" panose="020F0502020204030204" pitchFamily="34" charset="0"/>
                  </a:rPr>
                  <a:t>10</a:t>
                </a:r>
                <a:r>
                  <a:rPr lang="en-US" sz="1400" baseline="30000">
                    <a:latin typeface="Calibri" panose="020F0502020204030204" pitchFamily="34" charset="0"/>
                    <a:cs typeface="Calibri" panose="020F0502020204030204" pitchFamily="34" charset="0"/>
                  </a:rPr>
                  <a:t>-3</a:t>
                </a:r>
                <a:r>
                  <a:rPr lang="en-US" sz="1400">
                    <a:latin typeface="Calibri" panose="020F0502020204030204" pitchFamily="34" charset="0"/>
                    <a:cs typeface="Calibri" panose="020F0502020204030204" pitchFamily="34" charset="0"/>
                  </a:rPr>
                  <a:t> m</a:t>
                </a:r>
              </a:p>
            </p:txBody>
          </p:sp>
        </mc:Choice>
        <mc:Fallback xmlns="">
          <p:sp>
            <p:nvSpPr>
              <p:cNvPr id="24" name="TextBox 23">
                <a:extLst>
                  <a:ext uri="{FF2B5EF4-FFF2-40B4-BE49-F238E27FC236}">
                    <a16:creationId xmlns:a16="http://schemas.microsoft.com/office/drawing/2014/main" id="{470DC424-D109-816D-C266-05605025DEA3}"/>
                  </a:ext>
                </a:extLst>
              </p:cNvPr>
              <p:cNvSpPr txBox="1">
                <a:spLocks noRot="1" noChangeAspect="1" noMove="1" noResize="1" noEditPoints="1" noAdjustHandles="1" noChangeArrowheads="1" noChangeShapeType="1" noTextEdit="1"/>
              </p:cNvSpPr>
              <p:nvPr/>
            </p:nvSpPr>
            <p:spPr>
              <a:xfrm>
                <a:off x="4484924" y="5963200"/>
                <a:ext cx="2842827" cy="738664"/>
              </a:xfrm>
              <a:prstGeom prst="rect">
                <a:avLst/>
              </a:prstGeom>
              <a:blipFill>
                <a:blip r:embed="rId8"/>
                <a:stretch>
                  <a:fillRect l="-446" t="-1695" b="-8475"/>
                </a:stretch>
              </a:blipFill>
            </p:spPr>
            <p:txBody>
              <a:bodyPr/>
              <a:lstStyle/>
              <a:p>
                <a:r>
                  <a:rPr lang="en-US">
                    <a:noFill/>
                  </a:rPr>
                  <a:t> </a:t>
                </a:r>
              </a:p>
            </p:txBody>
          </p:sp>
        </mc:Fallback>
      </mc:AlternateContent>
    </p:spTree>
    <p:custDataLst>
      <p:tags r:id="rId1"/>
    </p:custDataLst>
    <p:extLst>
      <p:ext uri="{BB962C8B-B14F-4D97-AF65-F5344CB8AC3E}">
        <p14:creationId xmlns:p14="http://schemas.microsoft.com/office/powerpoint/2010/main" val="35579214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9BCDA96E-0584-9D4A-A64A-0B467B3D1729}"/>
              </a:ext>
            </a:extLst>
          </p:cNvPr>
          <p:cNvSpPr txBox="1">
            <a:spLocks/>
          </p:cNvSpPr>
          <p:nvPr/>
        </p:nvSpPr>
        <p:spPr>
          <a:xfrm>
            <a:off x="0" y="457200"/>
            <a:ext cx="9144000" cy="457200"/>
          </a:xfrm>
          <a:prstGeom prst="rect">
            <a:avLst/>
          </a:prstGeom>
        </p:spPr>
        <p:txBody>
          <a:bodyPr anchor="ctr"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000" b="1">
                <a:latin typeface="Calibri" panose="020F0502020204030204" pitchFamily="34" charset="0"/>
                <a:cs typeface="Calibri" panose="020F0502020204030204" pitchFamily="34" charset="0"/>
              </a:rPr>
              <a:t>Flow Conditions</a:t>
            </a:r>
          </a:p>
        </p:txBody>
      </p:sp>
      <p:sp>
        <p:nvSpPr>
          <p:cNvPr id="13" name="Rectangle 12">
            <a:extLst>
              <a:ext uri="{FF2B5EF4-FFF2-40B4-BE49-F238E27FC236}">
                <a16:creationId xmlns:a16="http://schemas.microsoft.com/office/drawing/2014/main" id="{874A8E76-8E97-1649-A97F-20791158277F}"/>
              </a:ext>
            </a:extLst>
          </p:cNvPr>
          <p:cNvSpPr/>
          <p:nvPr/>
        </p:nvSpPr>
        <p:spPr>
          <a:xfrm>
            <a:off x="0" y="914400"/>
            <a:ext cx="9144000" cy="646331"/>
          </a:xfrm>
          <a:prstGeom prst="rect">
            <a:avLst/>
          </a:prstGeom>
        </p:spPr>
        <p:txBody>
          <a:bodyPr wrap="square">
            <a:spAutoFit/>
          </a:bodyPr>
          <a:lstStyle/>
          <a:p>
            <a:r>
              <a:rPr lang="en-US" b="1" u="sng">
                <a:latin typeface="Calibri" panose="020F0502020204030204" pitchFamily="34" charset="0"/>
                <a:cs typeface="Calibri" panose="020F0502020204030204" pitchFamily="34" charset="0"/>
              </a:rPr>
              <a:t>Flight experiment:</a:t>
            </a:r>
          </a:p>
          <a:p>
            <a:pPr marL="285750" indent="-285750">
              <a:buFont typeface="Arial" panose="020B0604020202020204" pitchFamily="34" charset="0"/>
              <a:buChar char="•"/>
            </a:pPr>
            <a:r>
              <a:rPr lang="en-US">
                <a:latin typeface="Calibri" panose="020F0502020204030204" pitchFamily="34" charset="0"/>
                <a:cs typeface="Calibri" panose="020F0502020204030204" pitchFamily="34" charset="0"/>
              </a:rPr>
              <a:t>Wide range of Mach and Reynolds numbers along flight trajectory (</a:t>
            </a:r>
            <a:r>
              <a:rPr lang="en-US" err="1">
                <a:latin typeface="Calibri" panose="020F0502020204030204" pitchFamily="34" charset="0"/>
                <a:cs typeface="Calibri" panose="020F0502020204030204" pitchFamily="34" charset="0"/>
              </a:rPr>
              <a:t>Gülhan</a:t>
            </a:r>
            <a:r>
              <a:rPr lang="en-US">
                <a:latin typeface="Calibri" panose="020F0502020204030204" pitchFamily="34" charset="0"/>
                <a:cs typeface="Calibri" panose="020F0502020204030204" pitchFamily="34" charset="0"/>
              </a:rPr>
              <a:t> et al. 2022)</a:t>
            </a:r>
          </a:p>
        </p:txBody>
      </p:sp>
      <p:sp>
        <p:nvSpPr>
          <p:cNvPr id="4" name="Rectangle 3">
            <a:extLst>
              <a:ext uri="{FF2B5EF4-FFF2-40B4-BE49-F238E27FC236}">
                <a16:creationId xmlns:a16="http://schemas.microsoft.com/office/drawing/2014/main" id="{F51B25E9-89B7-5011-1011-D2F012641C87}"/>
              </a:ext>
            </a:extLst>
          </p:cNvPr>
          <p:cNvSpPr/>
          <p:nvPr/>
        </p:nvSpPr>
        <p:spPr>
          <a:xfrm>
            <a:off x="0" y="4351830"/>
            <a:ext cx="9144000" cy="2031325"/>
          </a:xfrm>
          <a:prstGeom prst="rect">
            <a:avLst/>
          </a:prstGeom>
        </p:spPr>
        <p:txBody>
          <a:bodyPr wrap="square">
            <a:spAutoFit/>
          </a:bodyPr>
          <a:lstStyle/>
          <a:p>
            <a:r>
              <a:rPr lang="en-US" b="1" u="sng">
                <a:latin typeface="Calibri" panose="020F0502020204030204" pitchFamily="34" charset="0"/>
                <a:cs typeface="Calibri" panose="020F0502020204030204" pitchFamily="34" charset="0"/>
              </a:rPr>
              <a:t>Wind tunnel experiments:</a:t>
            </a:r>
          </a:p>
          <a:p>
            <a:pPr marL="285750" indent="-285750">
              <a:buFont typeface="Arial" panose="020B0604020202020204" pitchFamily="34" charset="0"/>
              <a:buChar char="•"/>
            </a:pPr>
            <a:r>
              <a:rPr lang="en-US">
                <a:latin typeface="Calibri" panose="020F0502020204030204" pitchFamily="34" charset="0"/>
                <a:cs typeface="Calibri" panose="020F0502020204030204" pitchFamily="34" charset="0"/>
              </a:rPr>
              <a:t>Hypersonic wind tunnel (M = 5.3, M = 7) at the German Aerospace Center (Cologne): H2K - completed</a:t>
            </a:r>
          </a:p>
          <a:p>
            <a:pPr marL="285750" indent="-285750">
              <a:buFont typeface="Arial" panose="020B0604020202020204" pitchFamily="34" charset="0"/>
              <a:buChar char="•"/>
            </a:pPr>
            <a:r>
              <a:rPr lang="en-US">
                <a:latin typeface="Calibri" panose="020F0502020204030204" pitchFamily="34" charset="0"/>
                <a:cs typeface="Calibri" panose="020F0502020204030204" pitchFamily="34" charset="0"/>
              </a:rPr>
              <a:t>Mach </a:t>
            </a:r>
            <a:r>
              <a:rPr lang="en-US" b="1">
                <a:latin typeface="Calibri" panose="020F0502020204030204" pitchFamily="34" charset="0"/>
                <a:cs typeface="Calibri" panose="020F0502020204030204" pitchFamily="34" charset="0"/>
              </a:rPr>
              <a:t>5</a:t>
            </a:r>
            <a:r>
              <a:rPr lang="en-US">
                <a:latin typeface="Calibri" panose="020F0502020204030204" pitchFamily="34" charset="0"/>
                <a:cs typeface="Calibri" panose="020F0502020204030204" pitchFamily="34" charset="0"/>
              </a:rPr>
              <a:t> wind tunnel (</a:t>
            </a:r>
            <a:r>
              <a:rPr lang="en-US" b="1" err="1">
                <a:latin typeface="Calibri" panose="020F0502020204030204" pitchFamily="34" charset="0"/>
                <a:cs typeface="Calibri" panose="020F0502020204030204" pitchFamily="34" charset="0"/>
              </a:rPr>
              <a:t>L</a:t>
            </a:r>
            <a:r>
              <a:rPr lang="en-US" err="1">
                <a:latin typeface="Calibri" panose="020F0502020204030204" pitchFamily="34" charset="0"/>
                <a:cs typeface="Calibri" panose="020F0502020204030204" pitchFamily="34" charset="0"/>
              </a:rPr>
              <a:t>udwieg</a:t>
            </a:r>
            <a:r>
              <a:rPr lang="en-US">
                <a:latin typeface="Calibri" panose="020F0502020204030204" pitchFamily="34" charset="0"/>
                <a:cs typeface="Calibri" panose="020F0502020204030204" pitchFamily="34" charset="0"/>
              </a:rPr>
              <a:t> </a:t>
            </a:r>
            <a:r>
              <a:rPr lang="en-US" b="1">
                <a:latin typeface="Calibri" panose="020F0502020204030204" pitchFamily="34" charset="0"/>
                <a:cs typeface="Calibri" panose="020F0502020204030204" pitchFamily="34" charset="0"/>
              </a:rPr>
              <a:t>T</a:t>
            </a:r>
            <a:r>
              <a:rPr lang="en-US">
                <a:latin typeface="Calibri" panose="020F0502020204030204" pitchFamily="34" charset="0"/>
                <a:cs typeface="Calibri" panose="020F0502020204030204" pitchFamily="34" charset="0"/>
              </a:rPr>
              <a:t>ube) at the University of Arizona: </a:t>
            </a:r>
            <a:r>
              <a:rPr lang="en-US" b="1">
                <a:latin typeface="Calibri" panose="020F0502020204030204" pitchFamily="34" charset="0"/>
                <a:cs typeface="Calibri" panose="020F0502020204030204" pitchFamily="34" charset="0"/>
              </a:rPr>
              <a:t>LT-5 </a:t>
            </a:r>
            <a:r>
              <a:rPr lang="en-US">
                <a:latin typeface="Calibri" panose="020F0502020204030204" pitchFamily="34" charset="0"/>
                <a:cs typeface="Calibri" panose="020F0502020204030204" pitchFamily="34" charset="0"/>
              </a:rPr>
              <a:t>- planned</a:t>
            </a:r>
          </a:p>
          <a:p>
            <a:pPr marL="285750" indent="-285750">
              <a:buFont typeface="Arial" panose="020B0604020202020204" pitchFamily="34" charset="0"/>
              <a:buChar char="•"/>
            </a:pPr>
            <a:endParaRPr lang="en-US">
              <a:latin typeface="Calibri" panose="020F0502020204030204" pitchFamily="34" charset="0"/>
              <a:cs typeface="Calibri" panose="020F0502020204030204" pitchFamily="34" charset="0"/>
            </a:endParaRPr>
          </a:p>
          <a:p>
            <a:r>
              <a:rPr lang="en-US" b="1" u="sng">
                <a:latin typeface="Calibri" panose="020F0502020204030204" pitchFamily="34" charset="0"/>
                <a:cs typeface="Calibri" panose="020F0502020204030204" pitchFamily="34" charset="0"/>
              </a:rPr>
              <a:t>Simulations:</a:t>
            </a:r>
          </a:p>
          <a:p>
            <a:pPr marL="285750" indent="-285750">
              <a:buFont typeface="Arial" panose="020B0604020202020204" pitchFamily="34" charset="0"/>
              <a:buChar char="•"/>
            </a:pPr>
            <a:r>
              <a:rPr lang="en-US">
                <a:latin typeface="Calibri" panose="020F0502020204030204" pitchFamily="34" charset="0"/>
                <a:cs typeface="Calibri" panose="020F0502020204030204" pitchFamily="34" charset="0"/>
              </a:rPr>
              <a:t>Carry out numerical investigations for H2K wind tunnel conditions</a:t>
            </a:r>
          </a:p>
        </p:txBody>
      </p:sp>
      <p:pic>
        <p:nvPicPr>
          <p:cNvPr id="5" name="Picture 4" descr="Chart&#10;&#10;Description automatically generated">
            <a:extLst>
              <a:ext uri="{FF2B5EF4-FFF2-40B4-BE49-F238E27FC236}">
                <a16:creationId xmlns:a16="http://schemas.microsoft.com/office/drawing/2014/main" id="{AE420D42-89E3-5FBA-3F55-F0D239904E3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47331" y="1622286"/>
            <a:ext cx="4249338" cy="2743667"/>
          </a:xfrm>
          <a:prstGeom prst="rect">
            <a:avLst/>
          </a:prstGeom>
        </p:spPr>
      </p:pic>
      <p:cxnSp>
        <p:nvCxnSpPr>
          <p:cNvPr id="8" name="Straight Connector 7">
            <a:extLst>
              <a:ext uri="{FF2B5EF4-FFF2-40B4-BE49-F238E27FC236}">
                <a16:creationId xmlns:a16="http://schemas.microsoft.com/office/drawing/2014/main" id="{61A88AFD-6EE8-4AC9-B186-BDB1F7B63E31}"/>
              </a:ext>
            </a:extLst>
          </p:cNvPr>
          <p:cNvCxnSpPr>
            <a:cxnSpLocks/>
          </p:cNvCxnSpPr>
          <p:nvPr/>
        </p:nvCxnSpPr>
        <p:spPr>
          <a:xfrm flipH="1">
            <a:off x="2789970" y="2460301"/>
            <a:ext cx="3508220" cy="0"/>
          </a:xfrm>
          <a:prstGeom prst="line">
            <a:avLst/>
          </a:prstGeom>
          <a:ln w="38100">
            <a:solidFill>
              <a:srgbClr val="AB052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591D6E80-984F-CB68-7FAC-3BF3F354CB1B}"/>
              </a:ext>
            </a:extLst>
          </p:cNvPr>
          <p:cNvCxnSpPr>
            <a:cxnSpLocks/>
          </p:cNvCxnSpPr>
          <p:nvPr/>
        </p:nvCxnSpPr>
        <p:spPr>
          <a:xfrm flipH="1">
            <a:off x="2789970" y="2824070"/>
            <a:ext cx="3508220" cy="0"/>
          </a:xfrm>
          <a:prstGeom prst="line">
            <a:avLst/>
          </a:prstGeom>
          <a:ln w="38100">
            <a:solidFill>
              <a:srgbClr val="002147"/>
            </a:solidFill>
          </a:ln>
        </p:spPr>
        <p:style>
          <a:lnRef idx="1">
            <a:schemeClr val="accent1"/>
          </a:lnRef>
          <a:fillRef idx="0">
            <a:schemeClr val="accent1"/>
          </a:fillRef>
          <a:effectRef idx="0">
            <a:schemeClr val="accent1"/>
          </a:effectRef>
          <a:fontRef idx="minor">
            <a:schemeClr val="tx1"/>
          </a:fontRef>
        </p:style>
      </p:cxnSp>
      <p:cxnSp>
        <p:nvCxnSpPr>
          <p:cNvPr id="6" name="Straight Arrow Connector 5">
            <a:extLst>
              <a:ext uri="{FF2B5EF4-FFF2-40B4-BE49-F238E27FC236}">
                <a16:creationId xmlns:a16="http://schemas.microsoft.com/office/drawing/2014/main" id="{406AA307-96D7-37AF-AAD6-0B4F1881D09B}"/>
              </a:ext>
            </a:extLst>
          </p:cNvPr>
          <p:cNvCxnSpPr/>
          <p:nvPr/>
        </p:nvCxnSpPr>
        <p:spPr>
          <a:xfrm>
            <a:off x="1950181" y="2460301"/>
            <a:ext cx="590718" cy="0"/>
          </a:xfrm>
          <a:prstGeom prst="straightConnector1">
            <a:avLst/>
          </a:prstGeom>
          <a:ln w="38100">
            <a:solidFill>
              <a:srgbClr val="AB0520"/>
            </a:solidFill>
            <a:tailEnd type="triangle" w="med" len="lg"/>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E4ADFF27-DBC2-5E3C-192F-6BA439E31F50}"/>
              </a:ext>
            </a:extLst>
          </p:cNvPr>
          <p:cNvCxnSpPr/>
          <p:nvPr/>
        </p:nvCxnSpPr>
        <p:spPr>
          <a:xfrm>
            <a:off x="1950181" y="2831136"/>
            <a:ext cx="590718" cy="0"/>
          </a:xfrm>
          <a:prstGeom prst="straightConnector1">
            <a:avLst/>
          </a:prstGeom>
          <a:ln w="38100">
            <a:solidFill>
              <a:srgbClr val="002147"/>
            </a:solidFill>
            <a:tailEnd type="triangle" w="med" len="lg"/>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3B2E3ED8-D2AA-B6C1-C9D5-B84574F7C637}"/>
              </a:ext>
            </a:extLst>
          </p:cNvPr>
          <p:cNvSpPr txBox="1"/>
          <p:nvPr/>
        </p:nvSpPr>
        <p:spPr>
          <a:xfrm>
            <a:off x="0" y="6492240"/>
            <a:ext cx="9144000" cy="365760"/>
          </a:xfrm>
          <a:prstGeom prst="rect">
            <a:avLst/>
          </a:prstGeom>
          <a:noFill/>
        </p:spPr>
        <p:txBody>
          <a:bodyPr wrap="square">
            <a:noAutofit/>
          </a:bodyPr>
          <a:lstStyle/>
          <a:p>
            <a:r>
              <a:rPr lang="en-US" sz="1000" b="0" i="0" err="1">
                <a:solidFill>
                  <a:srgbClr val="222222"/>
                </a:solidFill>
                <a:effectLst/>
                <a:latin typeface="Arial" panose="020B0604020202020204" pitchFamily="34" charset="0"/>
              </a:rPr>
              <a:t>Gülhan</a:t>
            </a:r>
            <a:r>
              <a:rPr lang="en-US" sz="1000" b="0" i="0">
                <a:solidFill>
                  <a:srgbClr val="222222"/>
                </a:solidFill>
                <a:effectLst/>
                <a:latin typeface="Arial" panose="020B0604020202020204" pitchFamily="34" charset="0"/>
              </a:rPr>
              <a:t>, A., </a:t>
            </a:r>
            <a:r>
              <a:rPr lang="en-US" sz="1000" b="0" i="0" err="1">
                <a:solidFill>
                  <a:srgbClr val="222222"/>
                </a:solidFill>
                <a:effectLst/>
                <a:latin typeface="Arial" panose="020B0604020202020204" pitchFamily="34" charset="0"/>
              </a:rPr>
              <a:t>Hargarten</a:t>
            </a:r>
            <a:r>
              <a:rPr lang="en-US" sz="1000" b="0" i="0">
                <a:solidFill>
                  <a:srgbClr val="222222"/>
                </a:solidFill>
                <a:effectLst/>
                <a:latin typeface="Arial" panose="020B0604020202020204" pitchFamily="34" charset="0"/>
              </a:rPr>
              <a:t>, D. A., </a:t>
            </a:r>
            <a:r>
              <a:rPr lang="en-US" sz="1000" b="0" i="0" err="1">
                <a:solidFill>
                  <a:srgbClr val="222222"/>
                </a:solidFill>
                <a:effectLst/>
                <a:latin typeface="Arial" panose="020B0604020202020204" pitchFamily="34" charset="0"/>
              </a:rPr>
              <a:t>Zurkaulen</a:t>
            </a:r>
            <a:r>
              <a:rPr lang="en-US" sz="1000" b="0" i="0">
                <a:solidFill>
                  <a:srgbClr val="222222"/>
                </a:solidFill>
                <a:effectLst/>
                <a:latin typeface="Arial" panose="020B0604020202020204" pitchFamily="34" charset="0"/>
              </a:rPr>
              <a:t>, M., Klingenberg, F., </a:t>
            </a:r>
            <a:r>
              <a:rPr lang="en-US" sz="1000" b="0" i="0" err="1">
                <a:solidFill>
                  <a:srgbClr val="222222"/>
                </a:solidFill>
                <a:effectLst/>
                <a:latin typeface="Arial" panose="020B0604020202020204" pitchFamily="34" charset="0"/>
              </a:rPr>
              <a:t>Siebe</a:t>
            </a:r>
            <a:r>
              <a:rPr lang="en-US" sz="1000" b="0" i="0">
                <a:solidFill>
                  <a:srgbClr val="222222"/>
                </a:solidFill>
                <a:effectLst/>
                <a:latin typeface="Arial" panose="020B0604020202020204" pitchFamily="34" charset="0"/>
              </a:rPr>
              <a:t>, F., &amp; Reimer, T. (2022). Objectives and Achievements of the Hypersonic Flight Experiment STORT. 73rd International Astronautical Congress (IAC), Paris, France, 18-22 September 2022.</a:t>
            </a:r>
          </a:p>
        </p:txBody>
      </p:sp>
      <p:sp>
        <p:nvSpPr>
          <p:cNvPr id="12" name="Rounded Rectangle 11">
            <a:extLst>
              <a:ext uri="{FF2B5EF4-FFF2-40B4-BE49-F238E27FC236}">
                <a16:creationId xmlns:a16="http://schemas.microsoft.com/office/drawing/2014/main" id="{B97F2840-B840-BCD5-8074-8264DF17C289}"/>
              </a:ext>
            </a:extLst>
          </p:cNvPr>
          <p:cNvSpPr/>
          <p:nvPr/>
        </p:nvSpPr>
        <p:spPr>
          <a:xfrm>
            <a:off x="911246" y="2686910"/>
            <a:ext cx="914400" cy="274320"/>
          </a:xfrm>
          <a:prstGeom prst="roundRect">
            <a:avLst/>
          </a:prstGeom>
          <a:solidFill>
            <a:schemeClr val="bg1"/>
          </a:solidFill>
          <a:ln>
            <a:solidFill>
              <a:srgbClr val="0C23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rgbClr val="0C234B"/>
                </a:solidFill>
              </a:rPr>
              <a:t>M = 5.3</a:t>
            </a:r>
          </a:p>
        </p:txBody>
      </p:sp>
      <p:sp>
        <p:nvSpPr>
          <p:cNvPr id="14" name="Rounded Rectangle 13">
            <a:extLst>
              <a:ext uri="{FF2B5EF4-FFF2-40B4-BE49-F238E27FC236}">
                <a16:creationId xmlns:a16="http://schemas.microsoft.com/office/drawing/2014/main" id="{449F4546-4824-3A74-9768-504065AD9C6F}"/>
              </a:ext>
            </a:extLst>
          </p:cNvPr>
          <p:cNvSpPr/>
          <p:nvPr/>
        </p:nvSpPr>
        <p:spPr>
          <a:xfrm>
            <a:off x="911246" y="2323141"/>
            <a:ext cx="914400" cy="274320"/>
          </a:xfrm>
          <a:prstGeom prst="roundRect">
            <a:avLst/>
          </a:prstGeom>
          <a:solidFill>
            <a:schemeClr val="bg1"/>
          </a:solidFill>
          <a:ln>
            <a:solidFill>
              <a:srgbClr val="AB0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rgbClr val="AB0520"/>
                </a:solidFill>
              </a:rPr>
              <a:t>M = 7.0</a:t>
            </a:r>
          </a:p>
        </p:txBody>
      </p:sp>
    </p:spTree>
    <p:custDataLst>
      <p:tags r:id="rId1"/>
    </p:custDataLst>
    <p:extLst>
      <p:ext uri="{BB962C8B-B14F-4D97-AF65-F5344CB8AC3E}">
        <p14:creationId xmlns:p14="http://schemas.microsoft.com/office/powerpoint/2010/main" val="28598281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itle 1">
            <a:extLst>
              <a:ext uri="{FF2B5EF4-FFF2-40B4-BE49-F238E27FC236}">
                <a16:creationId xmlns:a16="http://schemas.microsoft.com/office/drawing/2014/main" id="{12FBCFC3-A4B6-4449-9AFD-D181A4BDE79D}"/>
              </a:ext>
            </a:extLst>
          </p:cNvPr>
          <p:cNvSpPr>
            <a:spLocks noGrp="1"/>
          </p:cNvSpPr>
          <p:nvPr>
            <p:ph type="title" idx="4294967295"/>
          </p:nvPr>
        </p:nvSpPr>
        <p:spPr>
          <a:xfrm>
            <a:off x="0" y="457200"/>
            <a:ext cx="9144000" cy="457200"/>
          </a:xfrm>
          <a:prstGeom prst="rect">
            <a:avLst/>
          </a:prstGeom>
        </p:spPr>
        <p:txBody>
          <a:bodyPr anchor="ctr" anchorCtr="0">
            <a:noAutofit/>
          </a:bodyPr>
          <a:lstStyle/>
          <a:p>
            <a:pPr algn="ctr"/>
            <a:r>
              <a:rPr lang="en-US" sz="4000" b="1">
                <a:solidFill>
                  <a:schemeClr val="tx1"/>
                </a:solidFill>
                <a:latin typeface="Calibri" panose="020F0502020204030204" pitchFamily="34" charset="0"/>
                <a:cs typeface="Calibri" panose="020F0502020204030204" pitchFamily="34" charset="0"/>
              </a:rPr>
              <a:t>Outline</a:t>
            </a:r>
          </a:p>
        </p:txBody>
      </p:sp>
      <p:sp>
        <p:nvSpPr>
          <p:cNvPr id="3" name="TextBox 2">
            <a:extLst>
              <a:ext uri="{FF2B5EF4-FFF2-40B4-BE49-F238E27FC236}">
                <a16:creationId xmlns:a16="http://schemas.microsoft.com/office/drawing/2014/main" id="{D71E5735-A725-0C44-9B96-B1C2F0485D8F}"/>
              </a:ext>
            </a:extLst>
          </p:cNvPr>
          <p:cNvSpPr txBox="1"/>
          <p:nvPr/>
        </p:nvSpPr>
        <p:spPr>
          <a:xfrm>
            <a:off x="0" y="1508760"/>
            <a:ext cx="9144000" cy="4572000"/>
          </a:xfrm>
          <a:prstGeom prst="rect">
            <a:avLst/>
          </a:prstGeom>
          <a:noFill/>
        </p:spPr>
        <p:txBody>
          <a:bodyPr wrap="square" lIns="91440" tIns="45720" rIns="91440" bIns="45720" rtlCol="0" anchor="ctr" anchorCtr="0">
            <a:noAutofit/>
          </a:bodyPr>
          <a:lstStyle/>
          <a:p>
            <a:pPr algn="ctr"/>
            <a:r>
              <a:rPr lang="en-US" sz="4000">
                <a:solidFill>
                  <a:schemeClr val="bg1">
                    <a:lumMod val="75000"/>
                  </a:schemeClr>
                </a:solidFill>
              </a:rPr>
              <a:t>Background</a:t>
            </a:r>
          </a:p>
          <a:p>
            <a:pPr algn="ctr"/>
            <a:endParaRPr lang="en-US" sz="4000"/>
          </a:p>
          <a:p>
            <a:pPr algn="ctr"/>
            <a:r>
              <a:rPr lang="en-US" sz="4000" b="1"/>
              <a:t>Results</a:t>
            </a:r>
            <a:endParaRPr lang="en-US" sz="4000" b="1">
              <a:cs typeface="Calibri"/>
            </a:endParaRPr>
          </a:p>
          <a:p>
            <a:pPr algn="ctr"/>
            <a:endParaRPr lang="en-US" sz="4000"/>
          </a:p>
          <a:p>
            <a:pPr algn="ctr"/>
            <a:r>
              <a:rPr lang="en-US" sz="4000">
                <a:solidFill>
                  <a:schemeClr val="bg1">
                    <a:lumMod val="75000"/>
                  </a:schemeClr>
                </a:solidFill>
              </a:rPr>
              <a:t>Summary</a:t>
            </a:r>
            <a:endParaRPr lang="en-US" sz="4000">
              <a:solidFill>
                <a:schemeClr val="bg1">
                  <a:lumMod val="75000"/>
                </a:schemeClr>
              </a:solidFill>
              <a:cs typeface="Calibri"/>
            </a:endParaRPr>
          </a:p>
        </p:txBody>
      </p:sp>
      <p:sp>
        <p:nvSpPr>
          <p:cNvPr id="4" name="Slide Number Placeholder 3">
            <a:extLst>
              <a:ext uri="{FF2B5EF4-FFF2-40B4-BE49-F238E27FC236}">
                <a16:creationId xmlns:a16="http://schemas.microsoft.com/office/drawing/2014/main" id="{6AFAA120-9613-96BA-F7AF-4EF2041F5D97}"/>
              </a:ext>
            </a:extLst>
          </p:cNvPr>
          <p:cNvSpPr>
            <a:spLocks noGrp="1"/>
          </p:cNvSpPr>
          <p:nvPr>
            <p:ph type="sldNum" sz="quarter" idx="10"/>
          </p:nvPr>
        </p:nvSpPr>
        <p:spPr/>
        <p:txBody>
          <a:bodyPr/>
          <a:lstStyle/>
          <a:p>
            <a:fld id="{6DA62F59-C121-7241-B765-5F0402AFED54}" type="slidenum">
              <a:rPr lang="en-US" smtClean="0"/>
              <a:t>9</a:t>
            </a:fld>
            <a:endParaRPr lang="en-US"/>
          </a:p>
        </p:txBody>
      </p:sp>
    </p:spTree>
    <p:custDataLst>
      <p:tags r:id="rId1"/>
    </p:custDataLst>
    <p:extLst>
      <p:ext uri="{BB962C8B-B14F-4D97-AF65-F5344CB8AC3E}">
        <p14:creationId xmlns:p14="http://schemas.microsoft.com/office/powerpoint/2010/main" val="320710748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14.2"/>
</p:tagLst>
</file>

<file path=ppt/tags/tag10.xml><?xml version="1.0" encoding="utf-8"?>
<p:tagLst xmlns:a="http://schemas.openxmlformats.org/drawingml/2006/main" xmlns:r="http://schemas.openxmlformats.org/officeDocument/2006/relationships" xmlns:p="http://schemas.openxmlformats.org/presentationml/2006/main">
  <p:tag name="TIMING" val="|45.6"/>
</p:tagLst>
</file>

<file path=ppt/tags/tag11.xml><?xml version="1.0" encoding="utf-8"?>
<p:tagLst xmlns:a="http://schemas.openxmlformats.org/drawingml/2006/main" xmlns:r="http://schemas.openxmlformats.org/officeDocument/2006/relationships" xmlns:p="http://schemas.openxmlformats.org/presentationml/2006/main">
  <p:tag name="TIMING" val="|45.6"/>
</p:tagLst>
</file>

<file path=ppt/tags/tag12.xml><?xml version="1.0" encoding="utf-8"?>
<p:tagLst xmlns:a="http://schemas.openxmlformats.org/drawingml/2006/main" xmlns:r="http://schemas.openxmlformats.org/officeDocument/2006/relationships" xmlns:p="http://schemas.openxmlformats.org/presentationml/2006/main">
  <p:tag name="TIMING" val="|45.6"/>
</p:tagLst>
</file>

<file path=ppt/tags/tag13.xml><?xml version="1.0" encoding="utf-8"?>
<p:tagLst xmlns:a="http://schemas.openxmlformats.org/drawingml/2006/main" xmlns:r="http://schemas.openxmlformats.org/officeDocument/2006/relationships" xmlns:p="http://schemas.openxmlformats.org/presentationml/2006/main">
  <p:tag name="TIMING" val="|14.2"/>
</p:tagLst>
</file>

<file path=ppt/tags/tag14.xml><?xml version="1.0" encoding="utf-8"?>
<p:tagLst xmlns:a="http://schemas.openxmlformats.org/drawingml/2006/main" xmlns:r="http://schemas.openxmlformats.org/officeDocument/2006/relationships" xmlns:p="http://schemas.openxmlformats.org/presentationml/2006/main">
  <p:tag name="TIMING" val="|5.4|3.1"/>
</p:tagLst>
</file>

<file path=ppt/tags/tag2.xml><?xml version="1.0" encoding="utf-8"?>
<p:tagLst xmlns:a="http://schemas.openxmlformats.org/drawingml/2006/main" xmlns:r="http://schemas.openxmlformats.org/officeDocument/2006/relationships" xmlns:p="http://schemas.openxmlformats.org/presentationml/2006/main">
  <p:tag name="TIMING" val="|31|8.4|9.6"/>
</p:tagLst>
</file>

<file path=ppt/tags/tag3.xml><?xml version="1.0" encoding="utf-8"?>
<p:tagLst xmlns:a="http://schemas.openxmlformats.org/drawingml/2006/main" xmlns:r="http://schemas.openxmlformats.org/officeDocument/2006/relationships" xmlns:p="http://schemas.openxmlformats.org/presentationml/2006/main">
  <p:tag name="TIMING" val="|44.1"/>
</p:tagLst>
</file>

<file path=ppt/tags/tag4.xml><?xml version="1.0" encoding="utf-8"?>
<p:tagLst xmlns:a="http://schemas.openxmlformats.org/drawingml/2006/main" xmlns:r="http://schemas.openxmlformats.org/officeDocument/2006/relationships" xmlns:p="http://schemas.openxmlformats.org/presentationml/2006/main">
  <p:tag name="TIMING" val="|29.3"/>
</p:tagLst>
</file>

<file path=ppt/tags/tag5.xml><?xml version="1.0" encoding="utf-8"?>
<p:tagLst xmlns:a="http://schemas.openxmlformats.org/drawingml/2006/main" xmlns:r="http://schemas.openxmlformats.org/officeDocument/2006/relationships" xmlns:p="http://schemas.openxmlformats.org/presentationml/2006/main">
  <p:tag name="TIMING" val="|14.2"/>
</p:tagLst>
</file>

<file path=ppt/tags/tag6.xml><?xml version="1.0" encoding="utf-8"?>
<p:tagLst xmlns:a="http://schemas.openxmlformats.org/drawingml/2006/main" xmlns:r="http://schemas.openxmlformats.org/officeDocument/2006/relationships" xmlns:p="http://schemas.openxmlformats.org/presentationml/2006/main">
  <p:tag name="TIMING" val="|45.6"/>
</p:tagLst>
</file>

<file path=ppt/tags/tag7.xml><?xml version="1.0" encoding="utf-8"?>
<p:tagLst xmlns:a="http://schemas.openxmlformats.org/drawingml/2006/main" xmlns:r="http://schemas.openxmlformats.org/officeDocument/2006/relationships" xmlns:p="http://schemas.openxmlformats.org/presentationml/2006/main">
  <p:tag name="TIMING" val="|45.6"/>
</p:tagLst>
</file>

<file path=ppt/tags/tag8.xml><?xml version="1.0" encoding="utf-8"?>
<p:tagLst xmlns:a="http://schemas.openxmlformats.org/drawingml/2006/main" xmlns:r="http://schemas.openxmlformats.org/officeDocument/2006/relationships" xmlns:p="http://schemas.openxmlformats.org/presentationml/2006/main">
  <p:tag name="TIMING" val="|45.6"/>
</p:tagLst>
</file>

<file path=ppt/tags/tag9.xml><?xml version="1.0" encoding="utf-8"?>
<p:tagLst xmlns:a="http://schemas.openxmlformats.org/drawingml/2006/main" xmlns:r="http://schemas.openxmlformats.org/officeDocument/2006/relationships" xmlns:p="http://schemas.openxmlformats.org/presentationml/2006/main">
  <p:tag name="TIMING" val="|45.6"/>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8B1C94D75C913640A455C334AB3E979D" ma:contentTypeVersion="13" ma:contentTypeDescription="Create a new document." ma:contentTypeScope="" ma:versionID="c14f58942410c2691596563baf1bf1bc">
  <xsd:schema xmlns:xsd="http://www.w3.org/2001/XMLSchema" xmlns:xs="http://www.w3.org/2001/XMLSchema" xmlns:p="http://schemas.microsoft.com/office/2006/metadata/properties" xmlns:ns3="4850b491-a432-441d-982c-ce1f6ac7e3b6" xmlns:ns4="cd9dd027-fc01-4ab8-8059-5c71eb48bcde" targetNamespace="http://schemas.microsoft.com/office/2006/metadata/properties" ma:root="true" ma:fieldsID="d9eaa03babfed07a8aea4b7bb77795c2" ns3:_="" ns4:_="">
    <xsd:import namespace="4850b491-a432-441d-982c-ce1f6ac7e3b6"/>
    <xsd:import namespace="cd9dd027-fc01-4ab8-8059-5c71eb48bcde"/>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4:SharedWithUsers" minOccurs="0"/>
                <xsd:element ref="ns4:SharedWithDetails" minOccurs="0"/>
                <xsd:element ref="ns4:SharingHintHash" minOccurs="0"/>
                <xsd:element ref="ns3:MediaServiceDateTaken" minOccurs="0"/>
                <xsd:element ref="ns3:MediaLengthInSeconds" minOccurs="0"/>
                <xsd:element ref="ns3:MediaServiceAutoTags" minOccurs="0"/>
                <xsd:element ref="ns3:MediaServiceOCR" minOccurs="0"/>
                <xsd:element ref="ns3:MediaServiceGenerationTime" minOccurs="0"/>
                <xsd:element ref="ns3: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850b491-a432-441d-982c-ce1f6ac7e3b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LengthInSeconds" ma:index="16" nillable="true" ma:displayName="MediaLengthInSeconds" ma:hidden="true" ma:internalName="MediaLengthInSeconds" ma:readOnly="true">
      <xsd:simpleType>
        <xsd:restriction base="dms:Unknown"/>
      </xsd:simpleType>
    </xsd:element>
    <xsd:element name="MediaServiceAutoTags" ma:index="17" nillable="true" ma:displayName="Tags" ma:internalName="MediaServiceAutoTags"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d9dd027-fc01-4ab8-8059-5c71eb48bcde"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SharingHintHash" ma:index="14"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505C7493-9057-4763-9BFB-6F09E88A12D7}">
  <ds:schemaRefs>
    <ds:schemaRef ds:uri="http://schemas.microsoft.com/sharepoint/v3/contenttype/forms"/>
  </ds:schemaRefs>
</ds:datastoreItem>
</file>

<file path=customXml/itemProps2.xml><?xml version="1.0" encoding="utf-8"?>
<ds:datastoreItem xmlns:ds="http://schemas.openxmlformats.org/officeDocument/2006/customXml" ds:itemID="{0BABB45E-3630-4EEF-BE93-FE04D08EBDF5}">
  <ds:schemaRefs>
    <ds:schemaRef ds:uri="4850b491-a432-441d-982c-ce1f6ac7e3b6"/>
    <ds:schemaRef ds:uri="cd9dd027-fc01-4ab8-8059-5c71eb48bcde"/>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6BE2F139-5122-460C-9001-B2B2E95CBF96}">
  <ds:schemaRefs>
    <ds:schemaRef ds:uri="http://purl.org/dc/elements/1.1/"/>
    <ds:schemaRef ds:uri="http://purl.org/dc/terms/"/>
    <ds:schemaRef ds:uri="http://schemas.microsoft.com/office/2006/metadata/properties"/>
    <ds:schemaRef ds:uri="cd9dd027-fc01-4ab8-8059-5c71eb48bcde"/>
    <ds:schemaRef ds:uri="http://schemas.microsoft.com/office/2006/documentManagement/types"/>
    <ds:schemaRef ds:uri="http://purl.org/dc/dcmitype/"/>
    <ds:schemaRef ds:uri="http://schemas.microsoft.com/office/infopath/2007/PartnerControls"/>
    <ds:schemaRef ds:uri="http://schemas.openxmlformats.org/package/2006/metadata/core-properties"/>
    <ds:schemaRef ds:uri="4850b491-a432-441d-982c-ce1f6ac7e3b6"/>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0</TotalTime>
  <Words>1718</Words>
  <Application>Microsoft Office PowerPoint</Application>
  <PresentationFormat>On-screen Show (4:3)</PresentationFormat>
  <Paragraphs>199</Paragraphs>
  <Slides>19</Slides>
  <Notes>19</Notes>
  <HiddenSlides>0</HiddenSlides>
  <MMClips>4</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19</vt:i4>
      </vt:variant>
    </vt:vector>
  </HeadingPairs>
  <TitlesOfParts>
    <vt:vector size="26" baseType="lpstr">
      <vt:lpstr>Arial</vt:lpstr>
      <vt:lpstr>Calibri</vt:lpstr>
      <vt:lpstr>Cambria Math</vt:lpstr>
      <vt:lpstr>Courier New</vt:lpstr>
      <vt:lpstr>Times New Roman</vt:lpstr>
      <vt:lpstr>Office Theme</vt:lpstr>
      <vt:lpstr>Office Theme</vt:lpstr>
      <vt:lpstr>Numerical Investigation of Hypersonic Boundary-Layer Transition for an Ogive Geometry</vt:lpstr>
      <vt:lpstr>Outline</vt:lpstr>
      <vt:lpstr>PowerPoint Presentation</vt:lpstr>
      <vt:lpstr>PowerPoint Presentation</vt:lpstr>
      <vt:lpstr>PowerPoint Presentation</vt:lpstr>
      <vt:lpstr>PowerPoint Presentation</vt:lpstr>
      <vt:lpstr>Background: What we do</vt:lpstr>
      <vt:lpstr>PowerPoint Presentation</vt:lpstr>
      <vt:lpstr>Outline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Outline</vt:lpstr>
      <vt:lpstr>PowerPoint Presentation</vt:lpstr>
      <vt:lpstr>PowerPoint Presentation</vt:lpstr>
    </vt:vector>
  </TitlesOfParts>
  <Company>U.S Air Force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Page</dc:title>
  <dc:creator>LEYVA, IVETT A DR-03 USAF AFMC AFOSR/RTE</dc:creator>
  <cp:lastModifiedBy>Coe, Michelle A - (macoe)</cp:lastModifiedBy>
  <cp:revision>2</cp:revision>
  <cp:lastPrinted>2019-07-09T07:13:33Z</cp:lastPrinted>
  <dcterms:created xsi:type="dcterms:W3CDTF">2015-06-10T13:15:24Z</dcterms:created>
  <dcterms:modified xsi:type="dcterms:W3CDTF">2023-04-15T13:59:07Z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0x0101008B1C94D75C913640A455C334AB3E979D</vt:lpwstr>
  </property>
</Properties>
</file>