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1" r:id="rId1"/>
  </p:sldMasterIdLst>
  <p:notesMasterIdLst>
    <p:notesMasterId r:id="rId12"/>
  </p:notesMasterIdLst>
  <p:sldIdLst>
    <p:sldId id="264" r:id="rId2"/>
    <p:sldId id="372" r:id="rId3"/>
    <p:sldId id="303" r:id="rId4"/>
    <p:sldId id="302" r:id="rId5"/>
    <p:sldId id="371" r:id="rId6"/>
    <p:sldId id="369" r:id="rId7"/>
    <p:sldId id="368" r:id="rId8"/>
    <p:sldId id="370" r:id="rId9"/>
    <p:sldId id="373" r:id="rId10"/>
    <p:sldId id="3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9">
          <p15:clr>
            <a:srgbClr val="9AA0A6"/>
          </p15:clr>
        </p15:guide>
        <p15:guide id="2" pos="5207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D5CE5F-D286-4477-9EB3-3B057F6A283C}">
  <a:tblStyle styleId="{A4D5CE5F-D286-4477-9EB3-3B057F6A28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510" y="120"/>
      </p:cViewPr>
      <p:guideLst>
        <p:guide pos="239"/>
        <p:guide pos="5207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SpaceGrant_AerothermalSpaceShuttle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SpaceGrant_AerothermalSpaceShuttl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Nose</a:t>
            </a:r>
            <a:r>
              <a:rPr lang="en-US" baseline="0"/>
              <a:t> Cone Heating Rate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Q_s [W]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'Thermal Analysis'!$A$2:$A$26</c:f>
              <c:numCache>
                <c:formatCode>General</c:formatCode>
                <c:ptCount val="25"/>
                <c:pt idx="0">
                  <c:v>0</c:v>
                </c:pt>
                <c:pt idx="1">
                  <c:v>43</c:v>
                </c:pt>
                <c:pt idx="2">
                  <c:v>75</c:v>
                </c:pt>
                <c:pt idx="3">
                  <c:v>93</c:v>
                </c:pt>
                <c:pt idx="4">
                  <c:v>110</c:v>
                </c:pt>
                <c:pt idx="5">
                  <c:v>161</c:v>
                </c:pt>
                <c:pt idx="6">
                  <c:v>201</c:v>
                </c:pt>
                <c:pt idx="7">
                  <c:v>231</c:v>
                </c:pt>
                <c:pt idx="8">
                  <c:v>259</c:v>
                </c:pt>
                <c:pt idx="9">
                  <c:v>285</c:v>
                </c:pt>
                <c:pt idx="10">
                  <c:v>307</c:v>
                </c:pt>
                <c:pt idx="11">
                  <c:v>327</c:v>
                </c:pt>
                <c:pt idx="12">
                  <c:v>345</c:v>
                </c:pt>
                <c:pt idx="13">
                  <c:v>362</c:v>
                </c:pt>
                <c:pt idx="14">
                  <c:v>379</c:v>
                </c:pt>
                <c:pt idx="15">
                  <c:v>393</c:v>
                </c:pt>
                <c:pt idx="16">
                  <c:v>407</c:v>
                </c:pt>
                <c:pt idx="17">
                  <c:v>421</c:v>
                </c:pt>
                <c:pt idx="18">
                  <c:v>431</c:v>
                </c:pt>
                <c:pt idx="19">
                  <c:v>443</c:v>
                </c:pt>
                <c:pt idx="20">
                  <c:v>448</c:v>
                </c:pt>
                <c:pt idx="21">
                  <c:v>465</c:v>
                </c:pt>
                <c:pt idx="22">
                  <c:v>475</c:v>
                </c:pt>
                <c:pt idx="23">
                  <c:v>485</c:v>
                </c:pt>
                <c:pt idx="24">
                  <c:v>495</c:v>
                </c:pt>
              </c:numCache>
            </c:numRef>
          </c:cat>
          <c:val>
            <c:numRef>
              <c:f>'Thermal Analysis'!$D$2:$D$26</c:f>
              <c:numCache>
                <c:formatCode>General</c:formatCode>
                <c:ptCount val="25"/>
                <c:pt idx="0">
                  <c:v>0</c:v>
                </c:pt>
                <c:pt idx="1">
                  <c:v>0.47816271974297447</c:v>
                </c:pt>
                <c:pt idx="2">
                  <c:v>1.9114265255092597</c:v>
                </c:pt>
                <c:pt idx="3">
                  <c:v>3.2226579426756095</c:v>
                </c:pt>
                <c:pt idx="4">
                  <c:v>3.3286882175044554</c:v>
                </c:pt>
                <c:pt idx="5">
                  <c:v>0.98235832075190221</c:v>
                </c:pt>
                <c:pt idx="6">
                  <c:v>0.488683266375252</c:v>
                </c:pt>
                <c:pt idx="7">
                  <c:v>0.29608964924583558</c:v>
                </c:pt>
                <c:pt idx="8">
                  <c:v>0.25352008954573829</c:v>
                </c:pt>
                <c:pt idx="9">
                  <c:v>0.25810636754577865</c:v>
                </c:pt>
                <c:pt idx="10">
                  <c:v>0.30038050944797373</c:v>
                </c:pt>
                <c:pt idx="11">
                  <c:v>0.37434541630911705</c:v>
                </c:pt>
                <c:pt idx="12">
                  <c:v>0.48695536995712202</c:v>
                </c:pt>
                <c:pt idx="13">
                  <c:v>0.65479400373107699</c:v>
                </c:pt>
                <c:pt idx="14">
                  <c:v>0.87586974351844105</c:v>
                </c:pt>
                <c:pt idx="15">
                  <c:v>1.1561455159578911</c:v>
                </c:pt>
                <c:pt idx="16">
                  <c:v>1.542135965449148</c:v>
                </c:pt>
                <c:pt idx="17">
                  <c:v>2.0173405851890513</c:v>
                </c:pt>
                <c:pt idx="18">
                  <c:v>2.556277752816829</c:v>
                </c:pt>
                <c:pt idx="19">
                  <c:v>3.2199305100953901</c:v>
                </c:pt>
                <c:pt idx="20">
                  <c:v>3.9377260884746752</c:v>
                </c:pt>
                <c:pt idx="21">
                  <c:v>4.7042681301129123</c:v>
                </c:pt>
                <c:pt idx="22">
                  <c:v>5.4678855911460937</c:v>
                </c:pt>
                <c:pt idx="23">
                  <c:v>6.1599930096675424</c:v>
                </c:pt>
                <c:pt idx="24">
                  <c:v>6.7445383917512762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0-49C5-A6CA-394B4C849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84584880"/>
        <c:axId val="84585712"/>
      </c:lineChart>
      <c:catAx>
        <c:axId val="8458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5712"/>
        <c:crosses val="autoZero"/>
        <c:auto val="1"/>
        <c:lblAlgn val="ctr"/>
        <c:lblOffset val="100"/>
        <c:noMultiLvlLbl val="0"/>
      </c:catAx>
      <c:valAx>
        <c:axId val="845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REF</a:t>
                </a:r>
                <a:r>
                  <a:rPr lang="en-US" baseline="0"/>
                  <a:t> HEATING RATE (BTU/FT^2/SEC)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Wing </a:t>
            </a:r>
            <a:r>
              <a:rPr lang="en-US" baseline="0"/>
              <a:t>Heating Rate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Q_c[W]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'Thermal Analysis'!$A$2:$A$26</c:f>
              <c:numCache>
                <c:formatCode>General</c:formatCode>
                <c:ptCount val="25"/>
                <c:pt idx="0">
                  <c:v>0</c:v>
                </c:pt>
                <c:pt idx="1">
                  <c:v>43</c:v>
                </c:pt>
                <c:pt idx="2">
                  <c:v>75</c:v>
                </c:pt>
                <c:pt idx="3">
                  <c:v>93</c:v>
                </c:pt>
                <c:pt idx="4">
                  <c:v>110</c:v>
                </c:pt>
                <c:pt idx="5">
                  <c:v>161</c:v>
                </c:pt>
                <c:pt idx="6">
                  <c:v>201</c:v>
                </c:pt>
                <c:pt idx="7">
                  <c:v>231</c:v>
                </c:pt>
                <c:pt idx="8">
                  <c:v>259</c:v>
                </c:pt>
                <c:pt idx="9">
                  <c:v>285</c:v>
                </c:pt>
                <c:pt idx="10">
                  <c:v>307</c:v>
                </c:pt>
                <c:pt idx="11">
                  <c:v>327</c:v>
                </c:pt>
                <c:pt idx="12">
                  <c:v>345</c:v>
                </c:pt>
                <c:pt idx="13">
                  <c:v>362</c:v>
                </c:pt>
                <c:pt idx="14">
                  <c:v>379</c:v>
                </c:pt>
                <c:pt idx="15">
                  <c:v>393</c:v>
                </c:pt>
                <c:pt idx="16">
                  <c:v>407</c:v>
                </c:pt>
                <c:pt idx="17">
                  <c:v>421</c:v>
                </c:pt>
                <c:pt idx="18">
                  <c:v>431</c:v>
                </c:pt>
                <c:pt idx="19">
                  <c:v>443</c:v>
                </c:pt>
                <c:pt idx="20">
                  <c:v>448</c:v>
                </c:pt>
                <c:pt idx="21">
                  <c:v>465</c:v>
                </c:pt>
                <c:pt idx="22">
                  <c:v>475</c:v>
                </c:pt>
                <c:pt idx="23">
                  <c:v>485</c:v>
                </c:pt>
                <c:pt idx="24">
                  <c:v>495</c:v>
                </c:pt>
              </c:numCache>
            </c:numRef>
          </c:cat>
          <c:val>
            <c:numRef>
              <c:f>'Thermal Analysis'!$E$2:$E$26</c:f>
              <c:numCache>
                <c:formatCode>General</c:formatCode>
                <c:ptCount val="25"/>
                <c:pt idx="0">
                  <c:v>0</c:v>
                </c:pt>
                <c:pt idx="1">
                  <c:v>0.33811210164084238</c:v>
                </c:pt>
                <c:pt idx="2">
                  <c:v>1.3515826579273691</c:v>
                </c:pt>
                <c:pt idx="3">
                  <c:v>2.2787632847104935</c:v>
                </c:pt>
                <c:pt idx="4">
                  <c:v>2.3537380110530401</c:v>
                </c:pt>
                <c:pt idx="5">
                  <c:v>0.6946322301586636</c:v>
                </c:pt>
                <c:pt idx="6">
                  <c:v>0.34555125150631477</c:v>
                </c:pt>
                <c:pt idx="7">
                  <c:v>0.20936699882086585</c:v>
                </c:pt>
                <c:pt idx="8">
                  <c:v>0.17926577448480302</c:v>
                </c:pt>
                <c:pt idx="9">
                  <c:v>0.18250876275903807</c:v>
                </c:pt>
                <c:pt idx="10">
                  <c:v>0.21240109516692104</c:v>
                </c:pt>
                <c:pt idx="11">
                  <c:v>0.26470218237826415</c:v>
                </c:pt>
                <c:pt idx="12">
                  <c:v>0.34432944423186718</c:v>
                </c:pt>
                <c:pt idx="13">
                  <c:v>0.46300928031851007</c:v>
                </c:pt>
                <c:pt idx="14">
                  <c:v>0.61933343507797978</c:v>
                </c:pt>
                <c:pt idx="15">
                  <c:v>0.81751833437220223</c:v>
                </c:pt>
                <c:pt idx="16">
                  <c:v>1.0904547986806994</c:v>
                </c:pt>
                <c:pt idx="17">
                  <c:v>1.4264752077499425</c:v>
                </c:pt>
                <c:pt idx="18">
                  <c:v>1.8075613336129954</c:v>
                </c:pt>
                <c:pt idx="19">
                  <c:v>2.2768346986377916</c:v>
                </c:pt>
                <c:pt idx="20">
                  <c:v>2.7843928196154777</c:v>
                </c:pt>
                <c:pt idx="21">
                  <c:v>3.3264198953224282</c:v>
                </c:pt>
                <c:pt idx="22">
                  <c:v>3.866378980251417</c:v>
                </c:pt>
                <c:pt idx="23">
                  <c:v>4.3557728291974236</c:v>
                </c:pt>
                <c:pt idx="24">
                  <c:v>4.7691088327800921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56-4B17-A684-729611DD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84584880"/>
        <c:axId val="84585712"/>
      </c:lineChart>
      <c:catAx>
        <c:axId val="8458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5712"/>
        <c:crosses val="autoZero"/>
        <c:auto val="1"/>
        <c:lblAlgn val="ctr"/>
        <c:lblOffset val="100"/>
        <c:noMultiLvlLbl val="0"/>
      </c:catAx>
      <c:valAx>
        <c:axId val="845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REF</a:t>
                </a:r>
                <a:r>
                  <a:rPr lang="en-US" baseline="0"/>
                  <a:t> HEATING RATE (BTU/FT^2/SEC)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217a04489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b217a04489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217a04489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b217a04489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66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217a04489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b217a04489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217a04489_2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b217a04489_2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217a04489_2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b217a04489_2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53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217a04489_2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b217a04489_2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217a04489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b217a04489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5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217a04489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b217a04489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5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217a04489_2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b217a04489_2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64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2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08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647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bg>
      <p:bgPr>
        <a:solidFill>
          <a:srgbClr val="E8E8E8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736625" y="1362325"/>
            <a:ext cx="8047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0" y="3952875"/>
            <a:ext cx="41079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78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white horizontal block and black heading 1">
  <p:cSld name="21 Title plus white horizontal block and black heading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57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white horizontal block  and gold heading">
  <p:cSld name="21 Title plus white horizontal block  and gold headin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18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891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987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88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063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0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35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4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0"/>
          <p:cNvPicPr preferRelativeResize="0"/>
          <p:nvPr/>
        </p:nvPicPr>
        <p:blipFill rotWithShape="1">
          <a:blip r:embed="rId3">
            <a:alphaModFix/>
          </a:blip>
          <a:srcRect b="25617"/>
          <a:stretch/>
        </p:blipFill>
        <p:spPr>
          <a:xfrm>
            <a:off x="0" y="0"/>
            <a:ext cx="9144000" cy="38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Aerothermal Loadings on Lifted Winged Spacecrafts</a:t>
            </a:r>
            <a:endParaRPr dirty="0"/>
          </a:p>
        </p:txBody>
      </p:sp>
      <p:sp>
        <p:nvSpPr>
          <p:cNvPr id="211" name="Google Shape;211;p50"/>
          <p:cNvSpPr txBox="1">
            <a:spLocks noGrp="1"/>
          </p:cNvSpPr>
          <p:nvPr>
            <p:ph type="body" idx="1"/>
          </p:nvPr>
        </p:nvSpPr>
        <p:spPr>
          <a:xfrm>
            <a:off x="736625" y="3825800"/>
            <a:ext cx="4848727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David Ordaz Perez</a:t>
            </a:r>
            <a:br>
              <a:rPr lang="en" dirty="0"/>
            </a:br>
            <a:r>
              <a:rPr lang="en" b="0" dirty="0"/>
              <a:t>Timothy Takahashi, PhD</a:t>
            </a:r>
            <a:br>
              <a:rPr lang="en" b="0" dirty="0"/>
            </a:br>
            <a:r>
              <a:rPr lang="en" b="0" dirty="0"/>
              <a:t>2023 Statewide Symposium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April 22, 2023</a:t>
            </a:r>
            <a:endParaRPr b="0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D81E18C-1A77-4E95-A73B-6120C767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87" y="3832067"/>
            <a:ext cx="909638" cy="121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6ED6D684-A693-447D-BE53-11D3B043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7FFB49-A3F1-4DAB-9AE4-34DE4C261218}"/>
              </a:ext>
            </a:extLst>
          </p:cNvPr>
          <p:cNvSpPr txBox="1"/>
          <p:nvPr/>
        </p:nvSpPr>
        <p:spPr>
          <a:xfrm>
            <a:off x="1730375" y="1663809"/>
            <a:ext cx="5683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Special Thanks To:</a:t>
            </a:r>
          </a:p>
          <a:p>
            <a:pPr algn="ctr"/>
            <a:r>
              <a:rPr lang="en-US" sz="2800" dirty="0"/>
              <a:t>Timothy Takahashi</a:t>
            </a:r>
          </a:p>
          <a:p>
            <a:pPr algn="ctr"/>
            <a:r>
              <a:rPr lang="en-US" sz="2800" dirty="0"/>
              <a:t>ASU/NASA Space Grant</a:t>
            </a:r>
          </a:p>
        </p:txBody>
      </p:sp>
      <p:sp>
        <p:nvSpPr>
          <p:cNvPr id="16" name="Google Shape;508;p88">
            <a:extLst>
              <a:ext uri="{FF2B5EF4-FFF2-40B4-BE49-F238E27FC236}">
                <a16:creationId xmlns:a16="http://schemas.microsoft.com/office/drawing/2014/main" id="{269EBF5A-F25F-4C7E-955A-D7BE3525B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Acknowledgements</a:t>
            </a:r>
            <a:r>
              <a:rPr lang="en" sz="1800" dirty="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0113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9"/>
          <p:cNvSpPr txBox="1">
            <a:spLocks noGrp="1"/>
          </p:cNvSpPr>
          <p:nvPr>
            <p:ph type="title"/>
          </p:nvPr>
        </p:nvSpPr>
        <p:spPr>
          <a:xfrm>
            <a:off x="1066773" y="358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Agenda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1EA3A86-E117-4C34-8AC6-B46DDFAF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3BCE2-9050-43A7-B024-3DAD93C63CDF}"/>
              </a:ext>
            </a:extLst>
          </p:cNvPr>
          <p:cNvSpPr txBox="1"/>
          <p:nvPr/>
        </p:nvSpPr>
        <p:spPr>
          <a:xfrm>
            <a:off x="677068" y="1226603"/>
            <a:ext cx="4012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Mission Statement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Critical Locations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dirty="0"/>
              <a:t>Aerodynamics Background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Selected Locations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Methodology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Flight Trajectory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Heat Rate Analysis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 descr="A space shuttle on a launch pad&#10;&#10;Description automatically generated with medium confidence">
            <a:extLst>
              <a:ext uri="{FF2B5EF4-FFF2-40B4-BE49-F238E27FC236}">
                <a16:creationId xmlns:a16="http://schemas.microsoft.com/office/drawing/2014/main" id="{19C8E821-404C-60FE-90B8-E83E3AC16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16" y="262554"/>
            <a:ext cx="3201932" cy="4236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1CB7E6-1F28-2A3A-809A-2BE63A72C3AE}"/>
              </a:ext>
            </a:extLst>
          </p:cNvPr>
          <p:cNvSpPr txBox="1"/>
          <p:nvPr/>
        </p:nvSpPr>
        <p:spPr>
          <a:xfrm>
            <a:off x="4720241" y="4539117"/>
            <a:ext cx="47952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Source: NASA</a:t>
            </a:r>
          </a:p>
        </p:txBody>
      </p:sp>
    </p:spTree>
    <p:extLst>
      <p:ext uri="{BB962C8B-B14F-4D97-AF65-F5344CB8AC3E}">
        <p14:creationId xmlns:p14="http://schemas.microsoft.com/office/powerpoint/2010/main" val="218566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Mission Statement 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 dirty="0">
                <a:solidFill>
                  <a:schemeClr val="lt1"/>
                </a:solidFill>
                <a:highlight>
                  <a:schemeClr val="dk1"/>
                </a:highlight>
              </a:rPr>
              <a:t>Analyzing the Aerothermal Loadings on Space Shuttle Orbiter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7894F-8350-4FC9-962C-0F825E54CBC2}"/>
              </a:ext>
            </a:extLst>
          </p:cNvPr>
          <p:cNvSpPr txBox="1"/>
          <p:nvPr/>
        </p:nvSpPr>
        <p:spPr>
          <a:xfrm>
            <a:off x="1663700" y="4662332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Orbiter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8FB02-A1CB-42DA-A238-3070EFFD27FD}"/>
              </a:ext>
            </a:extLst>
          </p:cNvPr>
          <p:cNvSpPr txBox="1"/>
          <p:nvPr/>
        </p:nvSpPr>
        <p:spPr>
          <a:xfrm>
            <a:off x="722310" y="4660672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Full Configuration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1EA3A86-E117-4C34-8AC6-B46DDFAF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0B99C-D915-4FBF-8F54-506D9EA40514}"/>
              </a:ext>
            </a:extLst>
          </p:cNvPr>
          <p:cNvSpPr txBox="1"/>
          <p:nvPr/>
        </p:nvSpPr>
        <p:spPr>
          <a:xfrm>
            <a:off x="3574531" y="4414451"/>
            <a:ext cx="1435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NASA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BCE2-9050-43A7-B024-3DAD93C63CDF}"/>
              </a:ext>
            </a:extLst>
          </p:cNvPr>
          <p:cNvSpPr txBox="1"/>
          <p:nvPr/>
        </p:nvSpPr>
        <p:spPr>
          <a:xfrm>
            <a:off x="5227603" y="2120900"/>
            <a:ext cx="40126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Objectives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Calculate Ascent Trajectory from Flight Data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Calculate Heating Rate of Critical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Picture 2" descr="Parts of the Space Transportation System">
            <a:extLst>
              <a:ext uri="{FF2B5EF4-FFF2-40B4-BE49-F238E27FC236}">
                <a16:creationId xmlns:a16="http://schemas.microsoft.com/office/drawing/2014/main" id="{917054CC-0376-796E-52DF-E282B293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2" y="1767150"/>
            <a:ext cx="1588381" cy="26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C5CF8-8D11-8D75-74F0-28869C8BA84E}"/>
              </a:ext>
            </a:extLst>
          </p:cNvPr>
          <p:cNvSpPr txBox="1"/>
          <p:nvPr/>
        </p:nvSpPr>
        <p:spPr>
          <a:xfrm>
            <a:off x="1109797" y="4414451"/>
            <a:ext cx="1435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NASA </a:t>
            </a:r>
          </a:p>
        </p:txBody>
      </p:sp>
      <p:pic>
        <p:nvPicPr>
          <p:cNvPr id="1028" name="Picture 4" descr="Pin by Jaydee Van Scheppingen on SCHOOL | Nasa space shuttle, Space shuttle,  Space nasa">
            <a:extLst>
              <a:ext uri="{FF2B5EF4-FFF2-40B4-BE49-F238E27FC236}">
                <a16:creationId xmlns:a16="http://schemas.microsoft.com/office/drawing/2014/main" id="{9E90A30B-5D7F-8309-45A8-598AFF4E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72" y="1744374"/>
            <a:ext cx="2432709" cy="2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292D0DDF-0064-4BCE-9720-9A06C190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18;p89">
            <a:extLst>
              <a:ext uri="{FF2B5EF4-FFF2-40B4-BE49-F238E27FC236}">
                <a16:creationId xmlns:a16="http://schemas.microsoft.com/office/drawing/2014/main" id="{646068CF-1249-9373-F673-79D8F8163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Critical Locations  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 dirty="0">
                <a:solidFill>
                  <a:schemeClr val="lt1"/>
                </a:solidFill>
                <a:highlight>
                  <a:schemeClr val="dk1"/>
                </a:highlight>
              </a:rPr>
              <a:t>Aerodynamics Background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6F173C-7FCE-05AA-7C31-68631DF6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2" y="1761002"/>
            <a:ext cx="3253015" cy="27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60D4E-F5EC-F1DE-227B-324610C926D8}"/>
              </a:ext>
            </a:extLst>
          </p:cNvPr>
          <p:cNvSpPr txBox="1"/>
          <p:nvPr/>
        </p:nvSpPr>
        <p:spPr>
          <a:xfrm>
            <a:off x="356790" y="1675689"/>
            <a:ext cx="4260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Compressible Effects for M &gt;&gt;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Shock waves are generated and cause disturbances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Bow shocks are created for blunt bodies which cause higher disturbances than oblique shock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drag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stagnation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DDC8E4-7FB4-6DB4-F934-A859237F926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065818" y="2001982"/>
            <a:ext cx="10914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7D50FA-E5F5-4BC6-2E62-EB7BFB6D6C5B}"/>
              </a:ext>
            </a:extLst>
          </p:cNvPr>
          <p:cNvSpPr txBox="1"/>
          <p:nvPr/>
        </p:nvSpPr>
        <p:spPr>
          <a:xfrm>
            <a:off x="8157235" y="1878871"/>
            <a:ext cx="768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Bow Shock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57628E-FF93-8C5D-3DB2-344129ED540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816424" y="1646400"/>
            <a:ext cx="0" cy="232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3B2C93-F71D-042C-2DEE-D4A6B56E08A8}"/>
              </a:ext>
            </a:extLst>
          </p:cNvPr>
          <p:cNvSpPr txBox="1"/>
          <p:nvPr/>
        </p:nvSpPr>
        <p:spPr>
          <a:xfrm>
            <a:off x="5302259" y="1400179"/>
            <a:ext cx="1028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Oblique Shock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292D0DDF-0064-4BCE-9720-9A06C190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18;p89">
            <a:extLst>
              <a:ext uri="{FF2B5EF4-FFF2-40B4-BE49-F238E27FC236}">
                <a16:creationId xmlns:a16="http://schemas.microsoft.com/office/drawing/2014/main" id="{646068CF-1249-9373-F673-79D8F8163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Critical Locations  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 dirty="0">
                <a:solidFill>
                  <a:schemeClr val="lt1"/>
                </a:solidFill>
                <a:highlight>
                  <a:schemeClr val="dk1"/>
                </a:highlight>
              </a:rPr>
              <a:t>Selected Space Shuttle Orbiter Locations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026" name="Picture 2" descr="100 Pics Space 3 level answer: NOSE CONE">
            <a:extLst>
              <a:ext uri="{FF2B5EF4-FFF2-40B4-BE49-F238E27FC236}">
                <a16:creationId xmlns:a16="http://schemas.microsoft.com/office/drawing/2014/main" id="{944FB40D-5976-7EF2-485B-7F3E0E3A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50" y="1409824"/>
            <a:ext cx="2174994" cy="21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 shuttle orbiter wing leading edge">
            <a:extLst>
              <a:ext uri="{FF2B5EF4-FFF2-40B4-BE49-F238E27FC236}">
                <a16:creationId xmlns:a16="http://schemas.microsoft.com/office/drawing/2014/main" id="{C8F9E72D-E35B-C866-41C8-24FFE1427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r="-1069"/>
          <a:stretch/>
        </p:blipFill>
        <p:spPr bwMode="auto">
          <a:xfrm>
            <a:off x="5387711" y="1409824"/>
            <a:ext cx="2174994" cy="21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FD5F08-4E71-DAE2-8B7A-A46CFAB89973}"/>
              </a:ext>
            </a:extLst>
          </p:cNvPr>
          <p:cNvSpPr txBox="1"/>
          <p:nvPr/>
        </p:nvSpPr>
        <p:spPr>
          <a:xfrm>
            <a:off x="1765345" y="3584595"/>
            <a:ext cx="12520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Nose Cone</a:t>
            </a:r>
          </a:p>
          <a:p>
            <a:pPr algn="ctr"/>
            <a:r>
              <a:rPr lang="en-US" sz="800" dirty="0"/>
              <a:t>Source: NASA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010B8-AFD6-351B-2BDF-409714C97E9D}"/>
              </a:ext>
            </a:extLst>
          </p:cNvPr>
          <p:cNvSpPr txBox="1"/>
          <p:nvPr/>
        </p:nvSpPr>
        <p:spPr>
          <a:xfrm>
            <a:off x="5410375" y="3584595"/>
            <a:ext cx="21296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Leading Edge of Wing</a:t>
            </a:r>
          </a:p>
          <a:p>
            <a:pPr algn="ctr"/>
            <a:r>
              <a:rPr lang="en-US" sz="800" dirty="0"/>
              <a:t>Source: NASA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60B66-36F4-3445-E687-BB4D1FD57585}"/>
              </a:ext>
            </a:extLst>
          </p:cNvPr>
          <p:cNvSpPr txBox="1"/>
          <p:nvPr/>
        </p:nvSpPr>
        <p:spPr>
          <a:xfrm>
            <a:off x="1386215" y="4079217"/>
            <a:ext cx="6371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nose cone is a blunt body that will experience significant </a:t>
            </a:r>
            <a:r>
              <a:rPr lang="en-US" sz="1600" b="1" dirty="0"/>
              <a:t>temperature increase </a:t>
            </a:r>
            <a:r>
              <a:rPr lang="en-US" sz="1600" dirty="0"/>
              <a:t>during supersonic flight</a:t>
            </a:r>
          </a:p>
        </p:txBody>
      </p:sp>
    </p:spTree>
    <p:extLst>
      <p:ext uri="{BB962C8B-B14F-4D97-AF65-F5344CB8AC3E}">
        <p14:creationId xmlns:p14="http://schemas.microsoft.com/office/powerpoint/2010/main" val="379522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Methodology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 dirty="0">
                <a:solidFill>
                  <a:schemeClr val="lt1"/>
                </a:solidFill>
                <a:highlight>
                  <a:schemeClr val="dk1"/>
                </a:highlight>
              </a:rPr>
              <a:t>Flight Trajectory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292D0DDF-0064-4BCE-9720-9A06C190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04F64-4879-DD7A-D59D-99447656D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8" y="1189539"/>
            <a:ext cx="3451587" cy="2833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F93917-6A1F-BA25-9AF5-CDC78430B1A9}"/>
                  </a:ext>
                </a:extLst>
              </p:cNvPr>
              <p:cNvSpPr txBox="1"/>
              <p:nvPr/>
            </p:nvSpPr>
            <p:spPr>
              <a:xfrm>
                <a:off x="4260300" y="825163"/>
                <a:ext cx="4572000" cy="3748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/>
                  <a:t>Equations </a:t>
                </a:r>
                <a:r>
                  <a:rPr lang="en-US" b="1" dirty="0"/>
                  <a:t>for Modeling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𝑑𝐴𝑙𝑡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𝐴𝑐𝑐𝑒𝑙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𝑇𝑠𝑖𝑛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𝐷𝑠𝑖𝑛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𝐿𝑐𝑜𝑠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𝐸𝑎𝑟𝑡h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𝐴𝑙𝑡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𝐴𝑐𝑐𝑒𝑙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h𝑜𝑟𝑧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𝑇𝑐𝑜𝑠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𝐷𝑐𝑜𝑠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𝐿𝑠𝑖𝑛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800" dirty="0"/>
              </a:p>
              <a:p>
                <a:pPr algn="ctr"/>
                <a:r>
                  <a:rPr lang="en-US" sz="1400" i="1" dirty="0"/>
                  <a:t>Assumed low angles of attack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F93917-6A1F-BA25-9AF5-CDC78430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00" y="825163"/>
                <a:ext cx="4572000" cy="3748911"/>
              </a:xfrm>
              <a:prstGeom prst="rect">
                <a:avLst/>
              </a:prstGeom>
              <a:blipFill>
                <a:blip r:embed="rId5"/>
                <a:stretch>
                  <a:fillRect t="-813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2989BA-D403-C5F1-32B5-92F13561886E}"/>
              </a:ext>
            </a:extLst>
          </p:cNvPr>
          <p:cNvSpPr txBox="1"/>
          <p:nvPr/>
        </p:nvSpPr>
        <p:spPr>
          <a:xfrm>
            <a:off x="1681847" y="4023173"/>
            <a:ext cx="1435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FORCE BODY DIAGRAM</a:t>
            </a:r>
          </a:p>
        </p:txBody>
      </p:sp>
    </p:spTree>
    <p:extLst>
      <p:ext uri="{BB962C8B-B14F-4D97-AF65-F5344CB8AC3E}">
        <p14:creationId xmlns:p14="http://schemas.microsoft.com/office/powerpoint/2010/main" val="105492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5DF0E5AF-033A-CF35-40E1-6ED2EC69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08;p88">
            <a:extLst>
              <a:ext uri="{FF2B5EF4-FFF2-40B4-BE49-F238E27FC236}">
                <a16:creationId xmlns:a16="http://schemas.microsoft.com/office/drawing/2014/main" id="{33908EB9-0BA4-E52D-F071-C620D7430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Methodology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 dirty="0">
                <a:solidFill>
                  <a:schemeClr val="lt1"/>
                </a:solidFill>
                <a:highlight>
                  <a:schemeClr val="dk1"/>
                </a:highlight>
              </a:rPr>
              <a:t>Heating Rate Analysis</a:t>
            </a: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78E43-516F-E401-B171-58F0A995CF1D}"/>
                  </a:ext>
                </a:extLst>
              </p:cNvPr>
              <p:cNvSpPr txBox="1"/>
              <p:nvPr/>
            </p:nvSpPr>
            <p:spPr>
              <a:xfrm>
                <a:off x="677068" y="1234006"/>
                <a:ext cx="4012650" cy="2879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/>
                  <a:t>Nose Cone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Modeled as a sphere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Equation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𝑠𝑝h𝑒𝑟𝑒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17600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</m:sub>
                            </m:sSub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3.15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r>
                  <a:rPr lang="en-US" sz="1400" dirty="0"/>
                  <a:t>where</a:t>
                </a:r>
              </a:p>
              <a:p>
                <a:r>
                  <a:rPr lang="en-US" sz="1400" dirty="0"/>
                  <a:t>M: Mach number of Orbiter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/>
                  <a:t>: Reference density from sea level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</m:oMath>
                </a14:m>
                <a:r>
                  <a:rPr lang="en-US" sz="1400" dirty="0"/>
                  <a:t>: Circular orbit velocity</a:t>
                </a:r>
              </a:p>
              <a:p>
                <a:r>
                  <a:rPr lang="en-US" sz="1400" dirty="0"/>
                  <a:t>A: Speed of Sound</a:t>
                </a:r>
              </a:p>
              <a:p>
                <a:r>
                  <a:rPr lang="en-US" sz="1400" dirty="0"/>
                  <a:t>R: Radius of sphere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78E43-516F-E401-B171-58F0A995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8" y="1234006"/>
                <a:ext cx="4012650" cy="2879186"/>
              </a:xfrm>
              <a:prstGeom prst="rect">
                <a:avLst/>
              </a:prstGeom>
              <a:blipFill>
                <a:blip r:embed="rId4"/>
                <a:stretch>
                  <a:fillRect l="-912" t="-1057" b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EAC40-2CD4-32BA-5646-E4D31DFF0DD5}"/>
                  </a:ext>
                </a:extLst>
              </p:cNvPr>
              <p:cNvSpPr txBox="1"/>
              <p:nvPr/>
            </p:nvSpPr>
            <p:spPr>
              <a:xfrm>
                <a:off x="5131350" y="1234006"/>
                <a:ext cx="4012650" cy="236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/>
                  <a:t>Wing Leading Edge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Modeled as a swept cylinder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Equation: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𝑠𝑝h𝑒𝑟𝑒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𝑠𝑤𝑒𝑒𝑝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sz="1400" b="0" dirty="0"/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𝑠𝑝h𝑒𝑟𝑒</m:t>
                        </m:r>
                      </m:sub>
                    </m:sSub>
                  </m:oMath>
                </a14:m>
                <a:r>
                  <a:rPr lang="en-US" sz="1400" dirty="0"/>
                  <a:t>: Heating rate equation for sphere</a:t>
                </a:r>
                <a:endParaRPr lang="en-US" sz="1400" b="0" dirty="0"/>
              </a:p>
              <a:p>
                <a:r>
                  <a:rPr lang="en-US" sz="1400" b="0" dirty="0"/>
                  <a:t>Sweep: Leading edge sweep of Orbiter wing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EAC40-2CD4-32BA-5646-E4D31DFF0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50" y="1234006"/>
                <a:ext cx="4012650" cy="2360518"/>
              </a:xfrm>
              <a:prstGeom prst="rect">
                <a:avLst/>
              </a:prstGeom>
              <a:blipFill>
                <a:blip r:embed="rId5"/>
                <a:stretch>
                  <a:fillRect l="-1064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0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2D81345E-D563-493D-81AC-694A42AA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236421"/>
            <a:ext cx="640556" cy="8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8;p88">
            <a:extLst>
              <a:ext uri="{FF2B5EF4-FFF2-40B4-BE49-F238E27FC236}">
                <a16:creationId xmlns:a16="http://schemas.microsoft.com/office/drawing/2014/main" id="{9ABC1911-1178-4252-931A-1E5DA40DB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Results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 dirty="0">
                <a:solidFill>
                  <a:schemeClr val="lt1"/>
                </a:solidFill>
                <a:highlight>
                  <a:schemeClr val="dk1"/>
                </a:highlight>
              </a:rPr>
              <a:t>Heating Rate Analysis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7997E2-AE84-54E9-6C5D-216AC80D6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12089"/>
              </p:ext>
            </p:extLst>
          </p:nvPr>
        </p:nvGraphicFramePr>
        <p:xfrm>
          <a:off x="0" y="1125035"/>
          <a:ext cx="4572000" cy="27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43CBB0-2ECD-AAF9-2B74-0C09A1C0B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882040"/>
              </p:ext>
            </p:extLst>
          </p:nvPr>
        </p:nvGraphicFramePr>
        <p:xfrm>
          <a:off x="4572000" y="1121860"/>
          <a:ext cx="45720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6C1C73-0314-F8AC-F885-5626636CDDF5}"/>
              </a:ext>
            </a:extLst>
          </p:cNvPr>
          <p:cNvSpPr txBox="1"/>
          <p:nvPr/>
        </p:nvSpPr>
        <p:spPr>
          <a:xfrm>
            <a:off x="1233054" y="3912685"/>
            <a:ext cx="6677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</a:rPr>
              <a:t>The general shape of the heating curves are the same for the nose cone and leading edge, but their magnitudes differ. The nose cone experiences a higher heating rate than the leading edge.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59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D0DA-B3D1-BA3B-FF72-BFF0F26B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7ED3A-31C2-947D-9FB6-E314341293DC}"/>
              </a:ext>
            </a:extLst>
          </p:cNvPr>
          <p:cNvSpPr txBox="1"/>
          <p:nvPr/>
        </p:nvSpPr>
        <p:spPr>
          <a:xfrm>
            <a:off x="311700" y="1094422"/>
            <a:ext cx="52301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Final 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higher speeds and altitudes within the atmosphere, heating becomes an issue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heating issues will be around the blunt nose of the Orbiter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computationally lean model was created to give a general idea of the heating </a:t>
            </a:r>
            <a:endParaRPr lang="en-US" b="1" dirty="0"/>
          </a:p>
          <a:p>
            <a:r>
              <a:rPr lang="en-US" b="1" dirty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 this model for the re-entry phase of the Orbiter’s 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heating rates are experienced </a:t>
            </a:r>
          </a:p>
        </p:txBody>
      </p:sp>
      <p:pic>
        <p:nvPicPr>
          <p:cNvPr id="2050" name="Picture 2" descr="No Shortage of Dreams: Flying Brickyard Postponed: A 1972-1973 Study of an  Interim Ablative Space Shuttle Heat Shield">
            <a:extLst>
              <a:ext uri="{FF2B5EF4-FFF2-40B4-BE49-F238E27FC236}">
                <a16:creationId xmlns:a16="http://schemas.microsoft.com/office/drawing/2014/main" id="{B0C8E95D-9281-E36E-DDAB-B312C5A5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94" y="1473777"/>
            <a:ext cx="3342182" cy="21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59A11-9679-6E5C-E2FD-0B371A6A920E}"/>
              </a:ext>
            </a:extLst>
          </p:cNvPr>
          <p:cNvSpPr txBox="1"/>
          <p:nvPr/>
        </p:nvSpPr>
        <p:spPr>
          <a:xfrm>
            <a:off x="5095385" y="366972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Source: NASA </a:t>
            </a:r>
          </a:p>
        </p:txBody>
      </p:sp>
    </p:spTree>
    <p:extLst>
      <p:ext uri="{BB962C8B-B14F-4D97-AF65-F5344CB8AC3E}">
        <p14:creationId xmlns:p14="http://schemas.microsoft.com/office/powerpoint/2010/main" val="10371604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3361</TotalTime>
  <Words>411</Words>
  <Application>Microsoft Office PowerPoint</Application>
  <PresentationFormat>On-screen Show (16:9)</PresentationFormat>
  <Paragraphs>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Gill Sans MT</vt:lpstr>
      <vt:lpstr>Parcel</vt:lpstr>
      <vt:lpstr>Aerothermal Loadings on Lifted Winged Spacecrafts</vt:lpstr>
      <vt:lpstr>Agenda</vt:lpstr>
      <vt:lpstr>Mission Statement  Analyzing the Aerothermal Loadings on Space Shuttle Orbiter</vt:lpstr>
      <vt:lpstr>Critical Locations   Aerodynamics Background</vt:lpstr>
      <vt:lpstr>Critical Locations   Selected Space Shuttle Orbiter Locations</vt:lpstr>
      <vt:lpstr>Methodology  Flight Trajectory</vt:lpstr>
      <vt:lpstr>Methodology  Heating Rate Analysis</vt:lpstr>
      <vt:lpstr>Results Heating Rate Analysis </vt:lpstr>
      <vt:lpstr>Conclusion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Rocket Trajectories</dc:title>
  <dc:creator>Michelle A. Coe</dc:creator>
  <cp:lastModifiedBy>Coe, Michelle A - (macoe)</cp:lastModifiedBy>
  <cp:revision>5</cp:revision>
  <dcterms:modified xsi:type="dcterms:W3CDTF">2023-04-15T17:52:23Z</dcterms:modified>
</cp:coreProperties>
</file>