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316" r:id="rId3"/>
    <p:sldId id="305" r:id="rId4"/>
    <p:sldId id="314" r:id="rId5"/>
    <p:sldId id="299" r:id="rId6"/>
    <p:sldId id="308" r:id="rId7"/>
    <p:sldId id="307" r:id="rId8"/>
    <p:sldId id="319" r:id="rId9"/>
    <p:sldId id="320" r:id="rId10"/>
    <p:sldId id="310" r:id="rId11"/>
    <p:sldId id="31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2A00"/>
    <a:srgbClr val="00CC00"/>
    <a:srgbClr val="F610FB"/>
    <a:srgbClr val="A6A6A6"/>
    <a:srgbClr val="6F868D"/>
    <a:srgbClr val="0068FA"/>
    <a:srgbClr val="F4C700"/>
    <a:srgbClr val="AB0520"/>
    <a:srgbClr val="0071FC"/>
    <a:srgbClr val="0C2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055" autoAdjust="0"/>
  </p:normalViewPr>
  <p:slideViewPr>
    <p:cSldViewPr snapToGrid="0" snapToObjects="1">
      <p:cViewPr varScale="1">
        <p:scale>
          <a:sx n="73" d="100"/>
          <a:sy n="73" d="100"/>
        </p:scale>
        <p:origin x="69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A2CF7-B2B3-4782-914A-8F1554C8DE51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CBD04-DCD7-4EE7-99CE-EB44670D7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32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baseline="0" dirty="0">
                <a:effectLst/>
                <a:latin typeface="Arial" panose="020B0604020202020204" pitchFamily="34" charset="0"/>
              </a:rPr>
              <a:t>TFCL stands for Turbulence and Flow Control Laboratory.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90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0" i="0" baseline="0" dirty="0">
                <a:effectLst/>
                <a:latin typeface="Arial" panose="020B0604020202020204" pitchFamily="34" charset="0"/>
              </a:rPr>
              <a:t>Missing </a:t>
            </a:r>
            <a:r>
              <a:rPr lang="en-US" sz="2000" dirty="0" err="1"/>
              <a:t>Gulhan</a:t>
            </a:r>
            <a:r>
              <a:rPr lang="en-US" sz="2000" dirty="0"/>
              <a:t>, A et. al. (2022) which is where the STORT images come from.</a:t>
            </a:r>
            <a:endParaRPr lang="en-US" sz="2000" b="0" i="0" baseline="0" dirty="0"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i="0" baseline="0" dirty="0"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i="0" baseline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26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2000" b="0" i="0" baseline="0" dirty="0"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i="0" baseline="0" dirty="0"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i="0" baseline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77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2000" b="0" i="0" baseline="0" dirty="0">
              <a:effectLst/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b="0" i="0" baseline="0" dirty="0"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i="0" baseline="0" dirty="0"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i="0" baseline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72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000" b="0" i="0" baseline="0" dirty="0">
                <a:effectLst/>
                <a:latin typeface="Arial" panose="020B0604020202020204" pitchFamily="34" charset="0"/>
              </a:rPr>
              <a:t>LT5: 4.8 </a:t>
            </a:r>
            <a:r>
              <a:rPr lang="en-US" sz="2000" b="0" i="0" baseline="0" dirty="0"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 849 m/s or 2785 ft/s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b="0" i="0" baseline="0" dirty="0">
              <a:effectLst/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0" i="0" baseline="0" dirty="0"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ISWT: 5.01 709 m/s or 2326 ft/s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b="0" i="0" baseline="0" dirty="0"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i="0" baseline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42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Virtual Conical Origin (VCO)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32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US" sz="2000" b="0" i="0" baseline="0" dirty="0">
                <a:effectLst/>
                <a:latin typeface="Arial" panose="020B0604020202020204" pitchFamily="34" charset="0"/>
              </a:rPr>
              <a:t>Re is affecting the structure and heating of the SBLIs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2000" b="0" i="0" baseline="0" dirty="0">
              <a:effectLst/>
              <a:latin typeface="Arial" panose="020B0604020202020204" pitchFamily="34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2000" b="0" i="0" baseline="0" dirty="0">
                <a:effectLst/>
                <a:latin typeface="Arial" panose="020B0604020202020204" pitchFamily="34" charset="0"/>
              </a:rPr>
              <a:t>Heating band due to reattachment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2000" b="0" i="0" baseline="0" dirty="0">
              <a:effectLst/>
              <a:latin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b="0" i="0" baseline="0" dirty="0"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i="0" baseline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46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000" b="0" i="0" baseline="0" dirty="0">
                <a:effectLst/>
                <a:latin typeface="Arial" panose="020B0604020202020204" pitchFamily="34" charset="0"/>
              </a:rPr>
              <a:t>Power Spectral Density (PSD) graphs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b="0" i="0" baseline="0" dirty="0">
              <a:effectLst/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0" i="0" baseline="0" dirty="0">
                <a:effectLst/>
                <a:latin typeface="Arial" panose="020B0604020202020204" pitchFamily="34" charset="0"/>
              </a:rPr>
              <a:t>Increased unsteadiness with higher power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b="0" i="0" baseline="0" dirty="0">
              <a:effectLst/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0" i="0" baseline="0" dirty="0">
                <a:effectLst/>
                <a:latin typeface="Arial" panose="020B0604020202020204" pitchFamily="34" charset="0"/>
              </a:rPr>
              <a:t>Higher power means more energy of the pressure fluctuations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i="0" baseline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25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2000" b="0" i="0" baseline="0" dirty="0"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i="0" baseline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05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2000" b="0" i="0" baseline="0" dirty="0"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i="0" baseline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0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7600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1" y="-9184"/>
            <a:ext cx="12194540" cy="6884118"/>
            <a:chOff x="0" y="-9184"/>
            <a:chExt cx="9145905" cy="6884118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04704"/>
              <a:ext cx="9144000" cy="5203119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 userDrawn="1"/>
          </p:nvSpPr>
          <p:spPr>
            <a:xfrm>
              <a:off x="1" y="5707823"/>
              <a:ext cx="9144000" cy="11671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05" y="-9184"/>
              <a:ext cx="9144000" cy="1083604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 userDrawn="1"/>
        </p:nvGrpSpPr>
        <p:grpSpPr>
          <a:xfrm>
            <a:off x="5031368" y="5746448"/>
            <a:ext cx="2138058" cy="1128486"/>
            <a:chOff x="3446812" y="5746448"/>
            <a:chExt cx="2256972" cy="1128486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446812" y="5746448"/>
              <a:ext cx="2256972" cy="112848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777" t="67069" r="36573" b="16434"/>
            <a:stretch/>
          </p:blipFill>
          <p:spPr>
            <a:xfrm>
              <a:off x="4216227" y="6572247"/>
              <a:ext cx="730596" cy="2349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1573" t="33630" r="40704" b="32408"/>
            <a:stretch/>
          </p:blipFill>
          <p:spPr>
            <a:xfrm>
              <a:off x="4302125" y="6047313"/>
              <a:ext cx="549276" cy="52627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8739" t="60942" r="38920" b="32408"/>
            <a:stretch/>
          </p:blipFill>
          <p:spPr>
            <a:xfrm>
              <a:off x="4846638" y="6494998"/>
              <a:ext cx="66676" cy="94703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5691631" y="1994019"/>
            <a:ext cx="806004" cy="82296"/>
            <a:chOff x="4268723" y="1977327"/>
            <a:chExt cx="604503" cy="82296"/>
          </a:xfrm>
          <a:effectLst/>
        </p:grpSpPr>
        <p:sp>
          <p:nvSpPr>
            <p:cNvPr id="17" name="Isosceles Triangle 16"/>
            <p:cNvSpPr/>
            <p:nvPr userDrawn="1"/>
          </p:nvSpPr>
          <p:spPr>
            <a:xfrm>
              <a:off x="4500563" y="1977327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Isosceles Triangle 17"/>
            <p:cNvSpPr/>
            <p:nvPr userDrawn="1"/>
          </p:nvSpPr>
          <p:spPr>
            <a:xfrm>
              <a:off x="4268723" y="1977327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4727970" y="1977327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1320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13721" y="1"/>
            <a:ext cx="10363200" cy="1103313"/>
          </a:xfrm>
        </p:spPr>
        <p:txBody>
          <a:bodyPr/>
          <a:lstStyle>
            <a:lvl1pPr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020590" y="2240801"/>
            <a:ext cx="4799019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3"/>
          </p:nvPr>
        </p:nvSpPr>
        <p:spPr>
          <a:xfrm>
            <a:off x="6297695" y="2240801"/>
            <a:ext cx="4799019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5691631" y="242894"/>
            <a:ext cx="806004" cy="82296"/>
            <a:chOff x="4268723" y="1977327"/>
            <a:chExt cx="604503" cy="82296"/>
          </a:xfrm>
          <a:effectLst/>
        </p:grpSpPr>
        <p:sp>
          <p:nvSpPr>
            <p:cNvPr id="11" name="Isosceles Triangle 10"/>
            <p:cNvSpPr/>
            <p:nvPr userDrawn="1"/>
          </p:nvSpPr>
          <p:spPr>
            <a:xfrm>
              <a:off x="4500563" y="1977327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4268723" y="1977327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Isosceles Triangle 12"/>
            <p:cNvSpPr/>
            <p:nvPr userDrawn="1"/>
          </p:nvSpPr>
          <p:spPr>
            <a:xfrm>
              <a:off x="4727970" y="1977327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8612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913721" y="1"/>
            <a:ext cx="103632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z="2000" dirty="0">
                <a:solidFill>
                  <a:srgbClr val="0C234B"/>
                </a:solidFill>
              </a:rPr>
              <a:t>SAMPLE HEADER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1240230" y="2696278"/>
            <a:ext cx="5127812" cy="141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1" hasCustomPrompt="1"/>
          </p:nvPr>
        </p:nvSpPr>
        <p:spPr>
          <a:xfrm>
            <a:off x="1213277" y="2355446"/>
            <a:ext cx="5127812" cy="35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i="0">
                <a:solidFill>
                  <a:srgbClr val="AB052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PARAGRAPH TITLE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5691631" y="242894"/>
            <a:ext cx="806004" cy="82296"/>
            <a:chOff x="4268723" y="1977327"/>
            <a:chExt cx="604503" cy="82296"/>
          </a:xfrm>
          <a:effectLst/>
        </p:grpSpPr>
        <p:sp>
          <p:nvSpPr>
            <p:cNvPr id="11" name="Isosceles Triangle 10"/>
            <p:cNvSpPr/>
            <p:nvPr userDrawn="1"/>
          </p:nvSpPr>
          <p:spPr>
            <a:xfrm>
              <a:off x="4500563" y="1977327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4268723" y="1977327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Isosceles Triangle 12"/>
            <p:cNvSpPr/>
            <p:nvPr userDrawn="1"/>
          </p:nvSpPr>
          <p:spPr>
            <a:xfrm>
              <a:off x="4727970" y="1977327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57592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913721" y="1"/>
            <a:ext cx="103632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z="2000" dirty="0">
                <a:solidFill>
                  <a:srgbClr val="0C234B"/>
                </a:solidFill>
              </a:rPr>
              <a:t>SAMPLE HEADER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1316503" y="2003330"/>
            <a:ext cx="4503108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3" hasCustomPrompt="1"/>
          </p:nvPr>
        </p:nvSpPr>
        <p:spPr>
          <a:xfrm>
            <a:off x="6363453" y="2003330"/>
            <a:ext cx="4503108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5691631" y="242894"/>
            <a:ext cx="806004" cy="82296"/>
            <a:chOff x="4268723" y="1977327"/>
            <a:chExt cx="604503" cy="82296"/>
          </a:xfrm>
          <a:effectLst/>
        </p:grpSpPr>
        <p:sp>
          <p:nvSpPr>
            <p:cNvPr id="9" name="Isosceles Triangle 8"/>
            <p:cNvSpPr/>
            <p:nvPr userDrawn="1"/>
          </p:nvSpPr>
          <p:spPr>
            <a:xfrm>
              <a:off x="4500563" y="1977327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4268723" y="1977327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Isosceles Triangle 12"/>
            <p:cNvSpPr/>
            <p:nvPr userDrawn="1"/>
          </p:nvSpPr>
          <p:spPr>
            <a:xfrm>
              <a:off x="4727970" y="1977327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84323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913721" y="1"/>
            <a:ext cx="103632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z="2000" dirty="0">
                <a:solidFill>
                  <a:srgbClr val="0C234B"/>
                </a:solidFill>
              </a:rPr>
              <a:t>SAMPLE HEADER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13285" y="2875352"/>
            <a:ext cx="8623684" cy="131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691631" y="242894"/>
            <a:ext cx="806004" cy="82296"/>
            <a:chOff x="4268723" y="1977327"/>
            <a:chExt cx="604503" cy="82296"/>
          </a:xfrm>
          <a:effectLst/>
        </p:grpSpPr>
        <p:sp>
          <p:nvSpPr>
            <p:cNvPr id="6" name="Isosceles Triangle 5"/>
            <p:cNvSpPr/>
            <p:nvPr userDrawn="1"/>
          </p:nvSpPr>
          <p:spPr>
            <a:xfrm>
              <a:off x="4500563" y="1977327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Isosceles Triangle 6"/>
            <p:cNvSpPr/>
            <p:nvPr userDrawn="1"/>
          </p:nvSpPr>
          <p:spPr>
            <a:xfrm>
              <a:off x="4268723" y="1977327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4727970" y="1977327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60697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913721" y="1"/>
            <a:ext cx="103632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z="2000" dirty="0">
                <a:solidFill>
                  <a:srgbClr val="0C234B"/>
                </a:solidFill>
              </a:rPr>
              <a:t>SAMPLE HEADER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829440"/>
            <a:ext cx="73152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4938724"/>
            <a:ext cx="7315200" cy="400870"/>
          </a:xfrm>
        </p:spPr>
        <p:txBody>
          <a:bodyPr/>
          <a:lstStyle>
            <a:lvl1pPr marL="0" indent="0">
              <a:buNone/>
              <a:defRPr sz="1200">
                <a:solidFill>
                  <a:srgbClr val="6F86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5691631" y="242894"/>
            <a:ext cx="806004" cy="82296"/>
            <a:chOff x="4268723" y="1977327"/>
            <a:chExt cx="604503" cy="82296"/>
          </a:xfrm>
          <a:effectLst/>
        </p:grpSpPr>
        <p:sp>
          <p:nvSpPr>
            <p:cNvPr id="10" name="Isosceles Triangle 9"/>
            <p:cNvSpPr/>
            <p:nvPr userDrawn="1"/>
          </p:nvSpPr>
          <p:spPr>
            <a:xfrm>
              <a:off x="4500563" y="1977327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Isosceles Triangle 10"/>
            <p:cNvSpPr/>
            <p:nvPr userDrawn="1"/>
          </p:nvSpPr>
          <p:spPr>
            <a:xfrm>
              <a:off x="4268723" y="1977327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4727970" y="1977327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35605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13721" y="1"/>
            <a:ext cx="10363200" cy="1103313"/>
          </a:xfrm>
        </p:spPr>
        <p:txBody>
          <a:bodyPr/>
          <a:lstStyle>
            <a:lvl1pPr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905513" y="1843553"/>
            <a:ext cx="3007107" cy="2219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4066553" y="1921673"/>
            <a:ext cx="73152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66553" y="5030957"/>
            <a:ext cx="7315200" cy="400870"/>
          </a:xfrm>
        </p:spPr>
        <p:txBody>
          <a:bodyPr/>
          <a:lstStyle>
            <a:lvl1pPr marL="0" indent="0">
              <a:buNone/>
              <a:defRPr sz="1200">
                <a:solidFill>
                  <a:srgbClr val="6F86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5691631" y="242894"/>
            <a:ext cx="806004" cy="82296"/>
            <a:chOff x="4268723" y="1977327"/>
            <a:chExt cx="604503" cy="82296"/>
          </a:xfrm>
          <a:effectLst/>
        </p:grpSpPr>
        <p:sp>
          <p:nvSpPr>
            <p:cNvPr id="10" name="Isosceles Triangle 9"/>
            <p:cNvSpPr/>
            <p:nvPr userDrawn="1"/>
          </p:nvSpPr>
          <p:spPr>
            <a:xfrm>
              <a:off x="4500563" y="1977327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Isosceles Triangle 10"/>
            <p:cNvSpPr/>
            <p:nvPr userDrawn="1"/>
          </p:nvSpPr>
          <p:spPr>
            <a:xfrm>
              <a:off x="4268723" y="1977327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4727970" y="1977327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79124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5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iangle_page#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6619893"/>
            <a:ext cx="581152" cy="2407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5123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4217" y="3885257"/>
            <a:ext cx="9261907" cy="1441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5435" y="6558725"/>
            <a:ext cx="531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F1214C19-7B70-E548-A608-340680BFD9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Image result for university of arizona logo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77" y="107577"/>
            <a:ext cx="647797" cy="60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6E7E38-B9BF-49B3-8E97-96E30271876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952336" y="-113487"/>
            <a:ext cx="120711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9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rgbClr val="0C234B"/>
          </a:solidFill>
          <a:latin typeface="Verdana"/>
          <a:ea typeface="+mj-ea"/>
          <a:cs typeface="Verdana"/>
        </a:defRPr>
      </a:lvl1pPr>
    </p:titleStyle>
    <p:bodyStyle>
      <a:lvl1pPr marL="342900" indent="-3429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2000" kern="1200">
          <a:solidFill>
            <a:srgbClr val="6F868D"/>
          </a:solidFill>
          <a:latin typeface="Verdana"/>
          <a:ea typeface="+mn-ea"/>
          <a:cs typeface="Verdana"/>
        </a:defRPr>
      </a:lvl1pPr>
      <a:lvl2pPr marL="742950" indent="-28575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600" kern="1200">
          <a:solidFill>
            <a:srgbClr val="6F868D"/>
          </a:solidFill>
          <a:latin typeface="Verdana"/>
          <a:ea typeface="+mn-ea"/>
          <a:cs typeface="Verdana"/>
        </a:defRPr>
      </a:lvl2pPr>
      <a:lvl3pPr marL="1143000" indent="-2286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200" kern="1200">
          <a:solidFill>
            <a:srgbClr val="6F868D"/>
          </a:solidFill>
          <a:latin typeface="Verdana"/>
          <a:ea typeface="+mn-ea"/>
          <a:cs typeface="Verdana"/>
        </a:defRPr>
      </a:lvl3pPr>
      <a:lvl4pPr marL="1600200" indent="-2286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200" kern="1200">
          <a:solidFill>
            <a:srgbClr val="6F868D"/>
          </a:solidFill>
          <a:latin typeface="Verdana"/>
          <a:ea typeface="+mn-ea"/>
          <a:cs typeface="Verdana"/>
        </a:defRPr>
      </a:lvl4pPr>
      <a:lvl5pPr marL="2057400" indent="-2286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200" kern="1200">
          <a:solidFill>
            <a:srgbClr val="6F868D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11" Type="http://schemas.openxmlformats.org/officeDocument/2006/relationships/image" Target="../media/image28.png"/><Relationship Id="rId5" Type="http://schemas.openxmlformats.org/officeDocument/2006/relationships/image" Target="../media/image190.png"/><Relationship Id="rId10" Type="http://schemas.openxmlformats.org/officeDocument/2006/relationships/image" Target="../media/image240.png"/><Relationship Id="rId4" Type="http://schemas.openxmlformats.org/officeDocument/2006/relationships/image" Target="../media/image25.png"/><Relationship Id="rId9" Type="http://schemas.openxmlformats.org/officeDocument/2006/relationships/image" Target="../media/image2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A6229D-729E-20CF-741C-E38664B4E37E}"/>
              </a:ext>
            </a:extLst>
          </p:cNvPr>
          <p:cNvSpPr/>
          <p:nvPr/>
        </p:nvSpPr>
        <p:spPr>
          <a:xfrm>
            <a:off x="3196548" y="6532779"/>
            <a:ext cx="1042416" cy="253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93560" y="2154700"/>
            <a:ext cx="7985156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0" kern="1200" baseline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Fin-induced Shock/Boundary Layer Interactions at Mach 5</a:t>
            </a:r>
            <a:endParaRPr lang="en-US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985738" y="3338482"/>
            <a:ext cx="6400800" cy="917228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None/>
              <a:defRPr sz="20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Alec Maloney</a:t>
            </a:r>
          </a:p>
          <a:p>
            <a:r>
              <a:rPr lang="en-US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Aerospace and Mechanical Engineering</a:t>
            </a:r>
          </a:p>
          <a:p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8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8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Space Grant Symposium, April 21-22 2023, Phoenix, AZ 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1EDCE76-1B9E-A4BF-90C9-C3578BBFA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469" y="4928507"/>
            <a:ext cx="1759601" cy="18534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77B529-85A4-3488-EB5D-0BEA3FAAA301}"/>
              </a:ext>
            </a:extLst>
          </p:cNvPr>
          <p:cNvSpPr txBox="1"/>
          <p:nvPr/>
        </p:nvSpPr>
        <p:spPr>
          <a:xfrm>
            <a:off x="8366138" y="6380847"/>
            <a:ext cx="1278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Partner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51CBF-F546-6FA9-CBC3-7F8EC7470C24}"/>
              </a:ext>
            </a:extLst>
          </p:cNvPr>
          <p:cNvSpPr txBox="1"/>
          <p:nvPr/>
        </p:nvSpPr>
        <p:spPr>
          <a:xfrm>
            <a:off x="156409" y="5541811"/>
            <a:ext cx="3561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Acknowledgments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Jesse Little, AME</a:t>
            </a:r>
          </a:p>
          <a:p>
            <a:pPr algn="l"/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Sathyan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Padmanabhan, AME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Addison Plummer, 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93E1FA-972A-375A-EBF8-84CD6273C712}"/>
              </a:ext>
            </a:extLst>
          </p:cNvPr>
          <p:cNvSpPr/>
          <p:nvPr/>
        </p:nvSpPr>
        <p:spPr>
          <a:xfrm>
            <a:off x="3196548" y="4872805"/>
            <a:ext cx="1042416" cy="253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8D13CBFB-45C7-BC90-8AAA-2B9C53326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262" y="4872805"/>
            <a:ext cx="1416451" cy="1964851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F1BDDE2-C1E3-3879-AAD2-16D1803F7F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5124" y="4236419"/>
            <a:ext cx="3644689" cy="147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2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778">
        <p:fade/>
      </p:transition>
    </mc:Choice>
    <mc:Fallback xmlns="">
      <p:transition spd="med" advTm="8778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18162D-38D4-A2E2-63CC-6B56C6772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8DD339-8363-B260-C7E0-93D4091D23E5}"/>
              </a:ext>
            </a:extLst>
          </p:cNvPr>
          <p:cNvSpPr txBox="1"/>
          <p:nvPr/>
        </p:nvSpPr>
        <p:spPr>
          <a:xfrm>
            <a:off x="1807029" y="2011679"/>
            <a:ext cx="84386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Verdana" panose="020B0604030504040204" pitchFamily="34" charset="0"/>
                <a:ea typeface="Verdana" panose="020B0604030504040204" pitchFamily="34" charset="0"/>
              </a:rPr>
              <a:t>Thank You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9F961A9F-AF8C-FB39-3EAD-AAEBC5917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153" y="4716215"/>
            <a:ext cx="1467551" cy="195918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9E20C29-2692-BAAC-0E50-DC31ADD4F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246" y="4914409"/>
            <a:ext cx="1759601" cy="185344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C5175FE-5BF0-4FB6-FB43-C3052E101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704" y="4914409"/>
            <a:ext cx="3644689" cy="147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0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11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6DF9D0-C5BC-4BF6-A0FB-3724E4959740}"/>
              </a:ext>
            </a:extLst>
          </p:cNvPr>
          <p:cNvSpPr txBox="1"/>
          <p:nvPr/>
        </p:nvSpPr>
        <p:spPr>
          <a:xfrm>
            <a:off x="4935755" y="3785498"/>
            <a:ext cx="107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Boeing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8E5F7D-9C83-4376-876B-7DC73852EAC6}"/>
              </a:ext>
            </a:extLst>
          </p:cNvPr>
          <p:cNvSpPr txBox="1"/>
          <p:nvPr/>
        </p:nvSpPr>
        <p:spPr>
          <a:xfrm>
            <a:off x="11343782" y="551658"/>
            <a:ext cx="107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Boeing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155CB9-159B-7A25-3623-BBE27474B937}"/>
              </a:ext>
            </a:extLst>
          </p:cNvPr>
          <p:cNvSpPr txBox="1"/>
          <p:nvPr/>
        </p:nvSpPr>
        <p:spPr>
          <a:xfrm>
            <a:off x="4318095" y="3799337"/>
            <a:ext cx="123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Fin surface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8192A2-D775-323B-4859-122D17157D3F}"/>
              </a:ext>
            </a:extLst>
          </p:cNvPr>
          <p:cNvSpPr txBox="1"/>
          <p:nvPr/>
        </p:nvSpPr>
        <p:spPr>
          <a:xfrm>
            <a:off x="1058779" y="1275347"/>
            <a:ext cx="99501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[1] Padmanabhan, S.,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Jouannais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L., Threadgill, J. </a:t>
            </a:r>
            <a:r>
              <a:rPr lang="en-US" sz="1600" i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 al. 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Laminar/Transitional Fin-induced Shock Wave Boundary-Layer Interactions at Mach 5.</a:t>
            </a:r>
          </a:p>
          <a:p>
            <a:endParaRPr lang="en-US" sz="1600" i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[2] Threadgill, J.,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Jouannais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L.,  Hader, C. </a:t>
            </a:r>
            <a:r>
              <a:rPr lang="en-US" sz="1600" i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 al.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Fin-induced Shock Boundary Layer Interactions on a Flat Plate and Hollow Cylinder at Mach 5.</a:t>
            </a: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r>
              <a:rPr lang="en-US" dirty="0"/>
              <a:t>[3] 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Plummer, A., Threadgill, J., Singh, A., Padmanabhan, S. &amp; Little, J. (2023), 'Experimental Investigation of the STORT Flight Test at Mach 5,' AIAA Aviation Forum 2023, in preparation.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34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840">
        <p:fade/>
      </p:transition>
    </mc:Choice>
    <mc:Fallback xmlns="">
      <p:transition spd="med" advTm="4484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0D32696-7046-46A3-22A5-B7A474F73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817" y="3649930"/>
            <a:ext cx="8318365" cy="29087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SBLIs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2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8E5F7D-9C83-4376-876B-7DC73852EAC6}"/>
              </a:ext>
            </a:extLst>
          </p:cNvPr>
          <p:cNvSpPr txBox="1"/>
          <p:nvPr/>
        </p:nvSpPr>
        <p:spPr>
          <a:xfrm>
            <a:off x="11343782" y="551658"/>
            <a:ext cx="107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Boeing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E4A30-0104-FBC1-19BC-67372C5E5341}"/>
              </a:ext>
            </a:extLst>
          </p:cNvPr>
          <p:cNvSpPr txBox="1"/>
          <p:nvPr/>
        </p:nvSpPr>
        <p:spPr>
          <a:xfrm>
            <a:off x="573830" y="891828"/>
            <a:ext cx="112828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Thickening of the boundary layer and separation due to adverse pressure gradients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Increases heat transfer</a:t>
            </a:r>
          </a:p>
          <a:p>
            <a:endParaRPr 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Unsteadiness in the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Important for material life and control authority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C7B8F0-F870-4240-43D1-43EE9680D3D9}"/>
              </a:ext>
            </a:extLst>
          </p:cNvPr>
          <p:cNvSpPr txBox="1"/>
          <p:nvPr/>
        </p:nvSpPr>
        <p:spPr>
          <a:xfrm>
            <a:off x="8474353" y="6218114"/>
            <a:ext cx="2493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Mears, Arora,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</a:rPr>
              <a:t>Alvi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. (2018)</a:t>
            </a:r>
          </a:p>
        </p:txBody>
      </p:sp>
    </p:spTree>
    <p:extLst>
      <p:ext uri="{BB962C8B-B14F-4D97-AF65-F5344CB8AC3E}">
        <p14:creationId xmlns:p14="http://schemas.microsoft.com/office/powerpoint/2010/main" val="149950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840">
        <p:fade/>
      </p:transition>
    </mc:Choice>
    <mc:Fallback xmlns="">
      <p:transition spd="med" advTm="4484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STORT Program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3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8E5F7D-9C83-4376-876B-7DC73852EAC6}"/>
              </a:ext>
            </a:extLst>
          </p:cNvPr>
          <p:cNvSpPr txBox="1"/>
          <p:nvPr/>
        </p:nvSpPr>
        <p:spPr>
          <a:xfrm>
            <a:off x="11343782" y="551658"/>
            <a:ext cx="107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Boeing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155CB9-159B-7A25-3623-BBE27474B937}"/>
              </a:ext>
            </a:extLst>
          </p:cNvPr>
          <p:cNvSpPr txBox="1"/>
          <p:nvPr/>
        </p:nvSpPr>
        <p:spPr>
          <a:xfrm>
            <a:off x="4318095" y="3799337"/>
            <a:ext cx="123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Fin surface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6BBBFC7-4881-A182-FFA5-41A219557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94" y="880282"/>
            <a:ext cx="45720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43D453-0185-75EF-1F0F-71520713C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702" y="3686351"/>
            <a:ext cx="4795922" cy="3054936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31B62434-2344-3356-1F65-A6CB012F9DBE}"/>
              </a:ext>
            </a:extLst>
          </p:cNvPr>
          <p:cNvSpPr/>
          <p:nvPr/>
        </p:nvSpPr>
        <p:spPr>
          <a:xfrm>
            <a:off x="5874675" y="2290784"/>
            <a:ext cx="1071621" cy="369332"/>
          </a:xfrm>
          <a:prstGeom prst="rightArrow">
            <a:avLst/>
          </a:prstGeom>
          <a:solidFill>
            <a:srgbClr val="A6A6A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6BE7DA-6356-44B3-EEC0-ED6966B3D458}"/>
              </a:ext>
            </a:extLst>
          </p:cNvPr>
          <p:cNvSpPr txBox="1"/>
          <p:nvPr/>
        </p:nvSpPr>
        <p:spPr>
          <a:xfrm>
            <a:off x="6095321" y="4418125"/>
            <a:ext cx="603257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Experiments to support DLR STORT Flight test data</a:t>
            </a:r>
          </a:p>
          <a:p>
            <a:endParaRPr 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Objective: Fundamental understanding of flow, unsteadiness, and heat flux of SBLI induced by double-sided fin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DD0106-EECE-97F3-5267-7054CCB8A03C}"/>
              </a:ext>
            </a:extLst>
          </p:cNvPr>
          <p:cNvSpPr txBox="1"/>
          <p:nvPr/>
        </p:nvSpPr>
        <p:spPr>
          <a:xfrm>
            <a:off x="296894" y="949717"/>
            <a:ext cx="1717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Gulhan</a:t>
            </a:r>
            <a:r>
              <a:rPr lang="en-US" sz="1400" dirty="0"/>
              <a:t> et. al. (2022)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3356A7-685D-B4F5-53F7-2606F943FB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8848" y="736324"/>
            <a:ext cx="3325521" cy="35123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D233278-0D60-A36E-769B-8521C26A3E27}"/>
              </a:ext>
            </a:extLst>
          </p:cNvPr>
          <p:cNvSpPr txBox="1"/>
          <p:nvPr/>
        </p:nvSpPr>
        <p:spPr>
          <a:xfrm>
            <a:off x="9083306" y="634061"/>
            <a:ext cx="17764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Threadgill et. al. (2022)</a:t>
            </a:r>
          </a:p>
        </p:txBody>
      </p:sp>
    </p:spTree>
    <p:extLst>
      <p:ext uri="{BB962C8B-B14F-4D97-AF65-F5344CB8AC3E}">
        <p14:creationId xmlns:p14="http://schemas.microsoft.com/office/powerpoint/2010/main" val="86809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840">
        <p:fade/>
      </p:transition>
    </mc:Choice>
    <mc:Fallback xmlns="">
      <p:transition spd="med" advTm="4484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Tunnels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4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6DF9D0-C5BC-4BF6-A0FB-3724E4959740}"/>
              </a:ext>
            </a:extLst>
          </p:cNvPr>
          <p:cNvSpPr txBox="1"/>
          <p:nvPr/>
        </p:nvSpPr>
        <p:spPr>
          <a:xfrm>
            <a:off x="4935755" y="3785498"/>
            <a:ext cx="107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Boeing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8E5F7D-9C83-4376-876B-7DC73852EAC6}"/>
              </a:ext>
            </a:extLst>
          </p:cNvPr>
          <p:cNvSpPr txBox="1"/>
          <p:nvPr/>
        </p:nvSpPr>
        <p:spPr>
          <a:xfrm>
            <a:off x="11343782" y="551658"/>
            <a:ext cx="107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Boeing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155CB9-159B-7A25-3623-BBE27474B937}"/>
              </a:ext>
            </a:extLst>
          </p:cNvPr>
          <p:cNvSpPr txBox="1"/>
          <p:nvPr/>
        </p:nvSpPr>
        <p:spPr>
          <a:xfrm>
            <a:off x="4318095" y="3799337"/>
            <a:ext cx="123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Fin surface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A074C2-2785-3DDB-22EC-7BCCD1608D98}"/>
              </a:ext>
            </a:extLst>
          </p:cNvPr>
          <p:cNvCxnSpPr>
            <a:stCxn id="2" idx="2"/>
            <a:endCxn id="3" idx="0"/>
          </p:cNvCxnSpPr>
          <p:nvPr/>
        </p:nvCxnSpPr>
        <p:spPr>
          <a:xfrm flipH="1">
            <a:off x="6081351" y="1103314"/>
            <a:ext cx="13970" cy="54554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AutoShape 4" descr="Boundary Layer | Definition &amp; Characteristics | nuclear-power.com">
            <a:extLst>
              <a:ext uri="{FF2B5EF4-FFF2-40B4-BE49-F238E27FC236}">
                <a16:creationId xmlns:a16="http://schemas.microsoft.com/office/drawing/2014/main" id="{602A1855-50BF-1D41-E112-7FC25D8AEF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Boundary Layer | Definition &amp; Characteristics | nuclear-power.com">
            <a:extLst>
              <a:ext uri="{FF2B5EF4-FFF2-40B4-BE49-F238E27FC236}">
                <a16:creationId xmlns:a16="http://schemas.microsoft.com/office/drawing/2014/main" id="{8569BECC-76CD-89FC-BCAF-894FE0448B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898232" cy="389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4DC5A2-A5BC-66A6-410F-127AA3F4E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127" y="3799337"/>
            <a:ext cx="6001313" cy="27162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1AF1FCF-1C5D-6C95-B094-FBA2E3AB756D}"/>
              </a:ext>
            </a:extLst>
          </p:cNvPr>
          <p:cNvSpPr txBox="1"/>
          <p:nvPr/>
        </p:nvSpPr>
        <p:spPr>
          <a:xfrm>
            <a:off x="234280" y="4744772"/>
            <a:ext cx="54967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Mach 5 </a:t>
            </a:r>
            <a:r>
              <a:rPr lang="en-U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Ludweig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 Tube (LT5)</a:t>
            </a:r>
          </a:p>
          <a:p>
            <a:endParaRPr 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Mach 4.82 for 0.1 seconds</a:t>
            </a:r>
          </a:p>
          <a:p>
            <a:endParaRPr 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Large range of Reynolds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878151-43C5-8CBF-6444-44EAC08ECAC9}"/>
              </a:ext>
            </a:extLst>
          </p:cNvPr>
          <p:cNvSpPr txBox="1"/>
          <p:nvPr/>
        </p:nvSpPr>
        <p:spPr>
          <a:xfrm>
            <a:off x="6273292" y="1466682"/>
            <a:ext cx="51848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Indraft Supersonic Wind tunnel (ISWT)</a:t>
            </a:r>
          </a:p>
          <a:p>
            <a:endParaRPr 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Mach 5.01 for up to 20 seconds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13B3AB-1EB3-416D-AE9C-751860466BFD}"/>
              </a:ext>
            </a:extLst>
          </p:cNvPr>
          <p:cNvSpPr txBox="1"/>
          <p:nvPr/>
        </p:nvSpPr>
        <p:spPr>
          <a:xfrm>
            <a:off x="10078679" y="6435614"/>
            <a:ext cx="17299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Threadgill et. al. (2022)</a:t>
            </a:r>
          </a:p>
        </p:txBody>
      </p:sp>
      <p:pic>
        <p:nvPicPr>
          <p:cNvPr id="15" name="Picture 14" descr="A picture containing indoor, old, engine, equipment&#10;&#10;Description automatically generated">
            <a:extLst>
              <a:ext uri="{FF2B5EF4-FFF2-40B4-BE49-F238E27FC236}">
                <a16:creationId xmlns:a16="http://schemas.microsoft.com/office/drawing/2014/main" id="{83409F21-318D-E260-DFA0-524E32F62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46" y="920990"/>
            <a:ext cx="4834219" cy="362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1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840">
        <p:fade/>
      </p:transition>
    </mc:Choice>
    <mc:Fallback xmlns="">
      <p:transition spd="med" advTm="4484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Oil Flow visualization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E23A67-1970-D8B0-4DF2-8F5373363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797" y="789349"/>
            <a:ext cx="3043950" cy="32944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6F7EA9F-8B5C-547B-88C1-9F2599629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454" y="798504"/>
            <a:ext cx="3087856" cy="3294450"/>
          </a:xfrm>
          <a:prstGeom prst="rect">
            <a:avLst/>
          </a:prstGeom>
        </p:spPr>
      </p:pic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80AC83BD-6F1B-AFDA-9C96-449AE428B6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294" y="789349"/>
            <a:ext cx="3652796" cy="39234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E74C81-FE84-28C6-972E-AF414E338F9F}"/>
              </a:ext>
            </a:extLst>
          </p:cNvPr>
          <p:cNvSpPr txBox="1"/>
          <p:nvPr/>
        </p:nvSpPr>
        <p:spPr>
          <a:xfrm>
            <a:off x="1058778" y="5077326"/>
            <a:ext cx="103159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Visualizes important features such as the separation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Conical shape does not change much with angle of attack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D8A7E9-4E8A-A012-93C8-AF5A7B31D698}"/>
              </a:ext>
            </a:extLst>
          </p:cNvPr>
          <p:cNvSpPr txBox="1"/>
          <p:nvPr/>
        </p:nvSpPr>
        <p:spPr>
          <a:xfrm>
            <a:off x="5156480" y="4083798"/>
            <a:ext cx="20104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Padmanabhan et. al. (2023)</a:t>
            </a:r>
          </a:p>
        </p:txBody>
      </p:sp>
    </p:spTree>
    <p:extLst>
      <p:ext uri="{BB962C8B-B14F-4D97-AF65-F5344CB8AC3E}">
        <p14:creationId xmlns:p14="http://schemas.microsoft.com/office/powerpoint/2010/main" val="130261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7729">
        <p:fade/>
      </p:transition>
    </mc:Choice>
    <mc:Fallback xmlns="">
      <p:transition spd="med" advTm="77729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Infrared Thermography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6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6DF9D0-C5BC-4BF6-A0FB-3724E4959740}"/>
              </a:ext>
            </a:extLst>
          </p:cNvPr>
          <p:cNvSpPr txBox="1"/>
          <p:nvPr/>
        </p:nvSpPr>
        <p:spPr>
          <a:xfrm>
            <a:off x="4813588" y="2507480"/>
            <a:ext cx="107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Boeing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8E5F7D-9C83-4376-876B-7DC73852EAC6}"/>
              </a:ext>
            </a:extLst>
          </p:cNvPr>
          <p:cNvSpPr txBox="1"/>
          <p:nvPr/>
        </p:nvSpPr>
        <p:spPr>
          <a:xfrm>
            <a:off x="11343782" y="551658"/>
            <a:ext cx="107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Boeing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155CB9-159B-7A25-3623-BBE27474B937}"/>
              </a:ext>
            </a:extLst>
          </p:cNvPr>
          <p:cNvSpPr txBox="1"/>
          <p:nvPr/>
        </p:nvSpPr>
        <p:spPr>
          <a:xfrm>
            <a:off x="4195928" y="2521319"/>
            <a:ext cx="123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Fin surface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C8C6F0-0370-7B1D-DD74-B76E0AB5EE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1" t="3226" r="7412"/>
          <a:stretch/>
        </p:blipFill>
        <p:spPr>
          <a:xfrm>
            <a:off x="33997" y="961237"/>
            <a:ext cx="4028591" cy="32901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AA5F03-7E28-B27A-481F-0E35154C81C1}"/>
                  </a:ext>
                </a:extLst>
              </p:cNvPr>
              <p:cNvSpPr txBox="1"/>
              <p:nvPr/>
            </p:nvSpPr>
            <p:spPr>
              <a:xfrm>
                <a:off x="-54516" y="719147"/>
                <a:ext cx="3583327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=5.33×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AA5F03-7E28-B27A-481F-0E35154C8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4516" y="719147"/>
                <a:ext cx="3583327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023A08D1-EC48-DFC6-AC8A-9A33B08E48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83" t="2580" r="7007"/>
          <a:stretch/>
        </p:blipFill>
        <p:spPr>
          <a:xfrm>
            <a:off x="4118735" y="961237"/>
            <a:ext cx="4012806" cy="3290138"/>
          </a:xfrm>
          <a:prstGeom prst="rect">
            <a:avLst/>
          </a:prstGeom>
        </p:spPr>
      </p:pic>
      <p:pic>
        <p:nvPicPr>
          <p:cNvPr id="9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7ACAEDD5-48B8-6635-DA1B-DCDB7E4FEE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21" t="1932" r="7412" b="1074"/>
          <a:stretch/>
        </p:blipFill>
        <p:spPr>
          <a:xfrm>
            <a:off x="8135752" y="919202"/>
            <a:ext cx="4012806" cy="32846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B6A425-E184-0F49-F31D-C7989A7FCDD8}"/>
                  </a:ext>
                </a:extLst>
              </p:cNvPr>
              <p:cNvSpPr txBox="1"/>
              <p:nvPr/>
            </p:nvSpPr>
            <p:spPr>
              <a:xfrm>
                <a:off x="1444642" y="719147"/>
                <a:ext cx="611689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=13.1×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B6A425-E184-0F49-F31D-C7989A7FC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642" y="719147"/>
                <a:ext cx="6116892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0">
                <a:extLst>
                  <a:ext uri="{FF2B5EF4-FFF2-40B4-BE49-F238E27FC236}">
                    <a16:creationId xmlns:a16="http://schemas.microsoft.com/office/drawing/2014/main" id="{BFC25EE3-DA4F-4DA2-745B-EBDE616F78E3}"/>
                  </a:ext>
                </a:extLst>
              </p:cNvPr>
              <p:cNvSpPr txBox="1"/>
              <p:nvPr/>
            </p:nvSpPr>
            <p:spPr>
              <a:xfrm>
                <a:off x="7818824" y="694170"/>
                <a:ext cx="360318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=20.6×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extBox 10">
                <a:extLst>
                  <a:ext uri="{FF2B5EF4-FFF2-40B4-BE49-F238E27FC236}">
                    <a16:creationId xmlns:a16="http://schemas.microsoft.com/office/drawing/2014/main" id="{BFC25EE3-DA4F-4DA2-745B-EBDE616F7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24" y="694170"/>
                <a:ext cx="3603185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Right 4">
            <a:extLst>
              <a:ext uri="{FF2B5EF4-FFF2-40B4-BE49-F238E27FC236}">
                <a16:creationId xmlns:a16="http://schemas.microsoft.com/office/drawing/2014/main" id="{E487F8BC-5F5A-B111-5BC8-613A31229D7F}"/>
              </a:ext>
            </a:extLst>
          </p:cNvPr>
          <p:cNvSpPr/>
          <p:nvPr/>
        </p:nvSpPr>
        <p:spPr>
          <a:xfrm>
            <a:off x="1543462" y="4470512"/>
            <a:ext cx="9075778" cy="369332"/>
          </a:xfrm>
          <a:prstGeom prst="rightArrow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73000">
                <a:schemeClr val="accent1">
                  <a:lumMod val="45000"/>
                  <a:lumOff val="55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0">
                <a:schemeClr val="accent2"/>
              </a:gs>
            </a:gsLst>
            <a:lin ang="10800000" scaled="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3D8C94-84CD-8D00-756E-240AF0FADFB0}"/>
              </a:ext>
            </a:extLst>
          </p:cNvPr>
          <p:cNvSpPr txBox="1"/>
          <p:nvPr/>
        </p:nvSpPr>
        <p:spPr>
          <a:xfrm>
            <a:off x="5118652" y="4161011"/>
            <a:ext cx="1938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Reynolds Number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BAC07A-8080-9CCC-A1E6-DC04B305EF46}"/>
              </a:ext>
            </a:extLst>
          </p:cNvPr>
          <p:cNvSpPr txBox="1"/>
          <p:nvPr/>
        </p:nvSpPr>
        <p:spPr>
          <a:xfrm>
            <a:off x="9947979" y="4839844"/>
            <a:ext cx="785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F6CACC-3B57-4329-9658-523D3E1F2E36}"/>
              </a:ext>
            </a:extLst>
          </p:cNvPr>
          <p:cNvSpPr txBox="1"/>
          <p:nvPr/>
        </p:nvSpPr>
        <p:spPr>
          <a:xfrm>
            <a:off x="1458830" y="4839844"/>
            <a:ext cx="785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98016F-CB21-9696-6BEF-818C6C6F832C}"/>
              </a:ext>
            </a:extLst>
          </p:cNvPr>
          <p:cNvSpPr txBox="1"/>
          <p:nvPr/>
        </p:nvSpPr>
        <p:spPr>
          <a:xfrm>
            <a:off x="1002264" y="5307452"/>
            <a:ext cx="103159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Heating band due to reattachment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Reynolds number affects the structure and amount of heat transfer</a:t>
            </a:r>
          </a:p>
        </p:txBody>
      </p:sp>
    </p:spTree>
    <p:extLst>
      <p:ext uri="{BB962C8B-B14F-4D97-AF65-F5344CB8AC3E}">
        <p14:creationId xmlns:p14="http://schemas.microsoft.com/office/powerpoint/2010/main" val="194297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840">
        <p:fade/>
      </p:transition>
    </mc:Choice>
    <mc:Fallback xmlns="">
      <p:transition spd="med" advTm="4484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Unsteady Pressure Measurements: ISWT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7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6DF9D0-C5BC-4BF6-A0FB-3724E4959740}"/>
              </a:ext>
            </a:extLst>
          </p:cNvPr>
          <p:cNvSpPr txBox="1"/>
          <p:nvPr/>
        </p:nvSpPr>
        <p:spPr>
          <a:xfrm>
            <a:off x="4935755" y="3785498"/>
            <a:ext cx="107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Boeing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8E5F7D-9C83-4376-876B-7DC73852EAC6}"/>
              </a:ext>
            </a:extLst>
          </p:cNvPr>
          <p:cNvSpPr txBox="1"/>
          <p:nvPr/>
        </p:nvSpPr>
        <p:spPr>
          <a:xfrm>
            <a:off x="11343782" y="551658"/>
            <a:ext cx="107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Boeing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155CB9-159B-7A25-3623-BBE27474B937}"/>
              </a:ext>
            </a:extLst>
          </p:cNvPr>
          <p:cNvSpPr txBox="1"/>
          <p:nvPr/>
        </p:nvSpPr>
        <p:spPr>
          <a:xfrm>
            <a:off x="4318095" y="3799337"/>
            <a:ext cx="123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Fin surface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D712C6-453B-BDE2-0752-680B34671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95" y="1376472"/>
            <a:ext cx="5606554" cy="5238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341435-A8EE-74F8-8372-F6ACFA5C1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872" y="896250"/>
            <a:ext cx="3385505" cy="3511831"/>
          </a:xfrm>
          <a:prstGeom prst="rect">
            <a:avLst/>
          </a:prstGeom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70D8EA3C-CD34-7806-2992-EF0D52EB77D9}"/>
              </a:ext>
            </a:extLst>
          </p:cNvPr>
          <p:cNvGrpSpPr/>
          <p:nvPr/>
        </p:nvGrpSpPr>
        <p:grpSpPr>
          <a:xfrm>
            <a:off x="8550469" y="1418271"/>
            <a:ext cx="2032828" cy="1622736"/>
            <a:chOff x="5929267" y="1504061"/>
            <a:chExt cx="1837555" cy="155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20">
                  <a:extLst>
                    <a:ext uri="{FF2B5EF4-FFF2-40B4-BE49-F238E27FC236}">
                      <a16:creationId xmlns:a16="http://schemas.microsoft.com/office/drawing/2014/main" id="{2B16A60C-8949-5946-0A8A-BE33F01A09BC}"/>
                    </a:ext>
                  </a:extLst>
                </p:cNvPr>
                <p:cNvSpPr txBox="1"/>
                <p:nvPr/>
              </p:nvSpPr>
              <p:spPr>
                <a:xfrm>
                  <a:off x="5929267" y="1504061"/>
                  <a:ext cx="78912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72.4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</m:oMath>
                    </m:oMathPara>
                  </a14:m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20">
                  <a:extLst>
                    <a:ext uri="{FF2B5EF4-FFF2-40B4-BE49-F238E27FC236}">
                      <a16:creationId xmlns:a16="http://schemas.microsoft.com/office/drawing/2014/main" id="{2B16A60C-8949-5946-0A8A-BE33F01A09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9267" y="1504061"/>
                  <a:ext cx="789127" cy="215444"/>
                </a:xfrm>
                <a:prstGeom prst="rect">
                  <a:avLst/>
                </a:prstGeom>
                <a:blipFill>
                  <a:blip r:embed="rId5"/>
                  <a:stretch>
                    <a:fillRect l="-2128" b="-236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339067B9-5010-75E1-6C2F-BE12A95829A8}"/>
                </a:ext>
              </a:extLst>
            </p:cNvPr>
            <p:cNvGrpSpPr/>
            <p:nvPr/>
          </p:nvGrpSpPr>
          <p:grpSpPr>
            <a:xfrm>
              <a:off x="6378323" y="1798924"/>
              <a:ext cx="1388499" cy="1255163"/>
              <a:chOff x="6378323" y="1798924"/>
              <a:chExt cx="1388499" cy="125516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21">
                    <a:extLst>
                      <a:ext uri="{FF2B5EF4-FFF2-40B4-BE49-F238E27FC236}">
                        <a16:creationId xmlns:a16="http://schemas.microsoft.com/office/drawing/2014/main" id="{A2D9F3F8-0163-C7A7-6C0A-FBEC4BC21AAC}"/>
                      </a:ext>
                    </a:extLst>
                  </p:cNvPr>
                  <p:cNvSpPr txBox="1"/>
                  <p:nvPr/>
                </p:nvSpPr>
                <p:spPr>
                  <a:xfrm>
                    <a:off x="6505858" y="1798924"/>
                    <a:ext cx="789127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27.4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p>
                        </m:oMath>
                      </m:oMathPara>
                    </a14:m>
                    <a:endParaRPr lang="en-US" sz="1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TextBox 21">
                    <a:extLst>
                      <a:ext uri="{FF2B5EF4-FFF2-40B4-BE49-F238E27FC236}">
                        <a16:creationId xmlns:a16="http://schemas.microsoft.com/office/drawing/2014/main" id="{A2D9F3F8-0163-C7A7-6C0A-FBEC4BC21AA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05858" y="1798924"/>
                    <a:ext cx="789127" cy="21544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113" b="-2368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TextBox 9">
                <a:extLst>
                  <a:ext uri="{FF2B5EF4-FFF2-40B4-BE49-F238E27FC236}">
                    <a16:creationId xmlns:a16="http://schemas.microsoft.com/office/drawing/2014/main" id="{EBD236B0-DB47-67E1-3F73-4BBE412CA43A}"/>
                  </a:ext>
                </a:extLst>
              </p:cNvPr>
              <p:cNvSpPr txBox="1"/>
              <p:nvPr/>
            </p:nvSpPr>
            <p:spPr>
              <a:xfrm>
                <a:off x="6526123" y="2684755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R1</a:t>
                </a:r>
              </a:p>
            </p:txBody>
          </p: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A4A22A2F-8F95-8AE7-87F1-D83309A7DB5B}"/>
                  </a:ext>
                </a:extLst>
              </p:cNvPr>
              <p:cNvGrpSpPr/>
              <p:nvPr/>
            </p:nvGrpSpPr>
            <p:grpSpPr>
              <a:xfrm>
                <a:off x="6378323" y="2067830"/>
                <a:ext cx="1388499" cy="801591"/>
                <a:chOff x="6378323" y="2067830"/>
                <a:chExt cx="1388499" cy="801591"/>
              </a:xfrm>
            </p:grpSpPr>
            <p:sp>
              <p:nvSpPr>
                <p:cNvPr id="18" name="TextBox 7">
                  <a:extLst>
                    <a:ext uri="{FF2B5EF4-FFF2-40B4-BE49-F238E27FC236}">
                      <a16:creationId xmlns:a16="http://schemas.microsoft.com/office/drawing/2014/main" id="{5D961214-5D56-C08C-BBDC-E59D105FB3A8}"/>
                    </a:ext>
                  </a:extLst>
                </p:cNvPr>
                <p:cNvSpPr txBox="1"/>
                <p:nvPr/>
              </p:nvSpPr>
              <p:spPr>
                <a:xfrm>
                  <a:off x="7149753" y="2500089"/>
                  <a:ext cx="4074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dirty="0"/>
                    <a:t>S1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0">
                      <a:extLst>
                        <a:ext uri="{FF2B5EF4-FFF2-40B4-BE49-F238E27FC236}">
                          <a16:creationId xmlns:a16="http://schemas.microsoft.com/office/drawing/2014/main" id="{54607D6F-EF00-78E6-797B-C62F06024EB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977696" y="2067830"/>
                      <a:ext cx="789126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72.4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∘</m:t>
                                </m:r>
                              </m:sup>
                            </m:sSup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20" name="TextBox 10">
                      <a:extLst>
                        <a:ext uri="{FF2B5EF4-FFF2-40B4-BE49-F238E27FC236}">
                          <a16:creationId xmlns:a16="http://schemas.microsoft.com/office/drawing/2014/main" id="{54607D6F-EF00-78E6-797B-C62F06024EB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77696" y="2067830"/>
                      <a:ext cx="789126" cy="21544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837" b="-2105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11">
                      <a:extLst>
                        <a:ext uri="{FF2B5EF4-FFF2-40B4-BE49-F238E27FC236}">
                          <a16:creationId xmlns:a16="http://schemas.microsoft.com/office/drawing/2014/main" id="{D9771E54-A1B5-197E-1401-E79B5F2B871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900421" y="2240448"/>
                      <a:ext cx="44024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7.4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∘</m:t>
                                </m:r>
                              </m:sup>
                            </m:sSup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21" name="TextBox 11">
                      <a:extLst>
                        <a:ext uri="{FF2B5EF4-FFF2-40B4-BE49-F238E27FC236}">
                          <a16:creationId xmlns:a16="http://schemas.microsoft.com/office/drawing/2014/main" id="{D9771E54-A1B5-197E-1401-E79B5F2B871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00421" y="2240448"/>
                      <a:ext cx="440249" cy="215444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379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Box 12">
                      <a:extLst>
                        <a:ext uri="{FF2B5EF4-FFF2-40B4-BE49-F238E27FC236}">
                          <a16:creationId xmlns:a16="http://schemas.microsoft.com/office/drawing/2014/main" id="{B0A08C8A-F68A-8E7D-5CBF-BE66B9951F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84007" y="2396826"/>
                      <a:ext cx="44024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.4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∘</m:t>
                                </m:r>
                              </m:sup>
                            </m:sSup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22" name="TextBox 12">
                      <a:extLst>
                        <a:ext uri="{FF2B5EF4-FFF2-40B4-BE49-F238E27FC236}">
                          <a16:creationId xmlns:a16="http://schemas.microsoft.com/office/drawing/2014/main" id="{B0A08C8A-F68A-8E7D-5CBF-BE66B9951F4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4007" y="2396826"/>
                      <a:ext cx="440249" cy="215444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379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15">
                      <a:extLst>
                        <a:ext uri="{FF2B5EF4-FFF2-40B4-BE49-F238E27FC236}">
                          <a16:creationId xmlns:a16="http://schemas.microsoft.com/office/drawing/2014/main" id="{67442F3E-FB6D-12A8-1337-3EAA917B1EC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78323" y="2538802"/>
                      <a:ext cx="44024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27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.4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∘</m:t>
                                </m:r>
                              </m:sup>
                            </m:sSup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23" name="TextBox 15">
                      <a:extLst>
                        <a:ext uri="{FF2B5EF4-FFF2-40B4-BE49-F238E27FC236}">
                          <a16:creationId xmlns:a16="http://schemas.microsoft.com/office/drawing/2014/main" id="{67442F3E-FB6D-12A8-1337-3EAA917B1EC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78323" y="2538802"/>
                      <a:ext cx="440249" cy="215444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384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14">
                <a:extLst>
                  <a:ext uri="{FF2B5EF4-FFF2-40B4-BE49-F238E27FC236}">
                    <a16:creationId xmlns:a16="http://schemas.microsoft.com/office/drawing/2014/main" id="{78183C23-33FE-5592-F0A4-2EAACBE5B923}"/>
                  </a:ext>
                </a:extLst>
              </p:cNvPr>
              <p:cNvSpPr txBox="1"/>
              <p:nvPr/>
            </p:nvSpPr>
            <p:spPr>
              <a:xfrm>
                <a:off x="1915341" y="1049579"/>
                <a:ext cx="3857458" cy="2832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=3.24×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</a:rPr>
                  <a:t>(Transitional)</a:t>
                </a:r>
              </a:p>
            </p:txBody>
          </p:sp>
        </mc:Choice>
        <mc:Fallback xmlns="">
          <p:sp>
            <p:nvSpPr>
              <p:cNvPr id="93" name="TextBox 14">
                <a:extLst>
                  <a:ext uri="{FF2B5EF4-FFF2-40B4-BE49-F238E27FC236}">
                    <a16:creationId xmlns:a16="http://schemas.microsoft.com/office/drawing/2014/main" id="{78183C23-33FE-5592-F0A4-2EAACBE5B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341" y="1049579"/>
                <a:ext cx="3857458" cy="283219"/>
              </a:xfrm>
              <a:prstGeom prst="rect">
                <a:avLst/>
              </a:prstGeom>
              <a:blipFill>
                <a:blip r:embed="rId11"/>
                <a:stretch>
                  <a:fillRect l="-2054" t="-27660" b="-46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DDE53F0-48F3-78FD-29E8-B27ECC734646}"/>
              </a:ext>
            </a:extLst>
          </p:cNvPr>
          <p:cNvSpPr txBox="1"/>
          <p:nvPr/>
        </p:nvSpPr>
        <p:spPr>
          <a:xfrm>
            <a:off x="6599822" y="4593853"/>
            <a:ext cx="50412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Pressure transducers were used to measure pressure</a:t>
            </a:r>
          </a:p>
          <a:p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Large amplification across lower frequencies  </a:t>
            </a:r>
          </a:p>
        </p:txBody>
      </p:sp>
    </p:spTree>
    <p:extLst>
      <p:ext uri="{BB962C8B-B14F-4D97-AF65-F5344CB8AC3E}">
        <p14:creationId xmlns:p14="http://schemas.microsoft.com/office/powerpoint/2010/main" val="124895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840">
        <p:fade/>
      </p:transition>
    </mc:Choice>
    <mc:Fallback xmlns="">
      <p:transition spd="med" advTm="4484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8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6DF9D0-C5BC-4BF6-A0FB-3724E4959740}"/>
              </a:ext>
            </a:extLst>
          </p:cNvPr>
          <p:cNvSpPr txBox="1"/>
          <p:nvPr/>
        </p:nvSpPr>
        <p:spPr>
          <a:xfrm>
            <a:off x="4935755" y="3785498"/>
            <a:ext cx="107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Boeing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8E5F7D-9C83-4376-876B-7DC73852EAC6}"/>
              </a:ext>
            </a:extLst>
          </p:cNvPr>
          <p:cNvSpPr txBox="1"/>
          <p:nvPr/>
        </p:nvSpPr>
        <p:spPr>
          <a:xfrm>
            <a:off x="11343782" y="551658"/>
            <a:ext cx="107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Boeing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155CB9-159B-7A25-3623-BBE27474B937}"/>
              </a:ext>
            </a:extLst>
          </p:cNvPr>
          <p:cNvSpPr txBox="1"/>
          <p:nvPr/>
        </p:nvSpPr>
        <p:spPr>
          <a:xfrm>
            <a:off x="4318095" y="3799337"/>
            <a:ext cx="123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Fin surface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EA079E-F5F2-0491-D050-DE2A4A30873D}"/>
              </a:ext>
            </a:extLst>
          </p:cNvPr>
          <p:cNvSpPr txBox="1"/>
          <p:nvPr/>
        </p:nvSpPr>
        <p:spPr>
          <a:xfrm>
            <a:off x="617291" y="1609819"/>
            <a:ext cx="1092811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Use heat flux sensors to get more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Increase the length of the model to get data at higher Reynolds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Compare our data to DLR flight test data</a:t>
            </a:r>
          </a:p>
        </p:txBody>
      </p:sp>
      <p:pic>
        <p:nvPicPr>
          <p:cNvPr id="5" name="Content Placeholder 13" descr="Diagram&#10;&#10;Description automatically generated">
            <a:extLst>
              <a:ext uri="{FF2B5EF4-FFF2-40B4-BE49-F238E27FC236}">
                <a16:creationId xmlns:a16="http://schemas.microsoft.com/office/drawing/2014/main" id="{7A4C3211-9A6E-AB67-AECC-2EBD9587EEF4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019" y="3642395"/>
            <a:ext cx="4145736" cy="2806495"/>
          </a:xfrm>
          <a:prstGeom prst="rect">
            <a:avLst/>
          </a:prstGeom>
        </p:spPr>
      </p:pic>
      <p:pic>
        <p:nvPicPr>
          <p:cNvPr id="7" name="Picture 6" descr="A picture containing projector&#10;&#10;Description automatically generated">
            <a:extLst>
              <a:ext uri="{FF2B5EF4-FFF2-40B4-BE49-F238E27FC236}">
                <a16:creationId xmlns:a16="http://schemas.microsoft.com/office/drawing/2014/main" id="{DD84D411-1DD0-FDBC-6CFB-48DC18479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02" y="3664547"/>
            <a:ext cx="6731000" cy="270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2FA280-ECB0-CB90-F379-4708B608FCC5}"/>
              </a:ext>
            </a:extLst>
          </p:cNvPr>
          <p:cNvSpPr txBox="1"/>
          <p:nvPr/>
        </p:nvSpPr>
        <p:spPr>
          <a:xfrm>
            <a:off x="7521019" y="6339640"/>
            <a:ext cx="17299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Threadgill et. al. (2022)</a:t>
            </a:r>
          </a:p>
        </p:txBody>
      </p:sp>
    </p:spTree>
    <p:extLst>
      <p:ext uri="{BB962C8B-B14F-4D97-AF65-F5344CB8AC3E}">
        <p14:creationId xmlns:p14="http://schemas.microsoft.com/office/powerpoint/2010/main" val="197847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840">
        <p:fade/>
      </p:transition>
    </mc:Choice>
    <mc:Fallback xmlns="">
      <p:transition spd="med" advTm="4484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9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6DF9D0-C5BC-4BF6-A0FB-3724E4959740}"/>
              </a:ext>
            </a:extLst>
          </p:cNvPr>
          <p:cNvSpPr txBox="1"/>
          <p:nvPr/>
        </p:nvSpPr>
        <p:spPr>
          <a:xfrm>
            <a:off x="4935755" y="3785498"/>
            <a:ext cx="107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Boeing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8E5F7D-9C83-4376-876B-7DC73852EAC6}"/>
              </a:ext>
            </a:extLst>
          </p:cNvPr>
          <p:cNvSpPr txBox="1"/>
          <p:nvPr/>
        </p:nvSpPr>
        <p:spPr>
          <a:xfrm>
            <a:off x="11343782" y="551658"/>
            <a:ext cx="107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Boeing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155CB9-159B-7A25-3623-BBE27474B937}"/>
              </a:ext>
            </a:extLst>
          </p:cNvPr>
          <p:cNvSpPr txBox="1"/>
          <p:nvPr/>
        </p:nvSpPr>
        <p:spPr>
          <a:xfrm>
            <a:off x="4318095" y="3799337"/>
            <a:ext cx="123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Fin surface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AD0BA9-9088-349F-D0F3-0A9FBE2F7C1A}"/>
              </a:ext>
            </a:extLst>
          </p:cNvPr>
          <p:cNvSpPr txBox="1"/>
          <p:nvPr/>
        </p:nvSpPr>
        <p:spPr>
          <a:xfrm>
            <a:off x="602094" y="1264023"/>
            <a:ext cx="841785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Space Grant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My mentor Dr. Jesse Little</a:t>
            </a:r>
          </a:p>
          <a:p>
            <a:endParaRPr 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Everyone in the TFCL</a:t>
            </a:r>
          </a:p>
          <a:p>
            <a:endParaRPr 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Air Force Office of Scientific Research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9A3169B-E6C3-FFF7-AE90-4A05B51DF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153" y="4716215"/>
            <a:ext cx="1467551" cy="195918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E0BE191-CF7F-7C3C-53B5-4FC6AB3AD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704" y="4914409"/>
            <a:ext cx="3644689" cy="1470024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7B84493C-D5B0-A6D3-1297-048F75D4A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246" y="4914409"/>
            <a:ext cx="1759601" cy="185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7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840">
        <p:fade/>
      </p:transition>
    </mc:Choice>
    <mc:Fallback xmlns="">
      <p:transition spd="med" advTm="4484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127970</TotalTime>
  <Words>599</Words>
  <Application>Microsoft Office PowerPoint</Application>
  <PresentationFormat>Widescreen</PresentationFormat>
  <Paragraphs>146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-apple-system</vt:lpstr>
      <vt:lpstr>Arial</vt:lpstr>
      <vt:lpstr>Calibri</vt:lpstr>
      <vt:lpstr>Cambria Math</vt:lpstr>
      <vt:lpstr>Verdana</vt:lpstr>
      <vt:lpstr>Office Theme</vt:lpstr>
      <vt:lpstr>PowerPoint Presentation</vt:lpstr>
      <vt:lpstr>Introduction to SBLIs</vt:lpstr>
      <vt:lpstr>STORT Program</vt:lpstr>
      <vt:lpstr>Wind Tunnels</vt:lpstr>
      <vt:lpstr>Oil Flow visualization</vt:lpstr>
      <vt:lpstr>Infrared Thermography</vt:lpstr>
      <vt:lpstr>Unsteady Pressure Measurements: ISWT</vt:lpstr>
      <vt:lpstr>Next Steps</vt:lpstr>
      <vt:lpstr>Acknowledgements 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urdesign</dc:creator>
  <cp:lastModifiedBy>Coe, Michelle A - (macoe)</cp:lastModifiedBy>
  <cp:revision>746</cp:revision>
  <dcterms:created xsi:type="dcterms:W3CDTF">2014-09-04T21:39:25Z</dcterms:created>
  <dcterms:modified xsi:type="dcterms:W3CDTF">2023-04-14T21:12:20Z</dcterms:modified>
</cp:coreProperties>
</file>