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embeddings/Microsoft_Equation1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embeddings/Microsoft_Equation2.bin" ContentType="application/vnd.openxmlformats-officedocument.oleObject"/>
  <Override PartName="/ppt/slides/slide6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72EF0"/>
    <a:srgbClr val="8E95FF"/>
    <a:srgbClr val="D0A2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Mars:Documents:AuAgPPLNPaperConcentr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10593083759267"/>
          <c:y val="0.10014371989909"/>
          <c:w val="0.78142125984252"/>
          <c:h val="0.799648950131234"/>
        </c:manualLayout>
      </c:layout>
      <c:scatterChart>
        <c:scatterStyle val="lineMarker"/>
        <c:ser>
          <c:idx val="0"/>
          <c:order val="0"/>
          <c:tx>
            <c:strRef>
              <c:f>'Au Graphs'!$B$1</c:f>
              <c:strCache>
                <c:ptCount val="1"/>
                <c:pt idx="0">
                  <c:v>Number per um2</c:v>
                </c:pt>
              </c:strCache>
            </c:strRef>
          </c:tx>
          <c:spPr>
            <a:ln>
              <a:solidFill>
                <a:schemeClr val="tx1">
                  <a:lumMod val="95000"/>
                </a:schemeClr>
              </a:solidFill>
            </a:ln>
          </c:spPr>
          <c:marker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0757946210268949"/>
                  <c:y val="0.063105649415182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CatName val="1"/>
            </c:dLbl>
            <c:dLbl>
              <c:idx val="1"/>
              <c:layout>
                <c:manualLayout>
                  <c:x val="-0.0610914132809422"/>
                  <c:y val="-0.0922330097087379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CatName val="1"/>
            </c:dLbl>
            <c:dLbl>
              <c:idx val="2"/>
              <c:layout>
                <c:manualLayout>
                  <c:x val="-0.058679706601467"/>
                  <c:y val="0.101941747572816"/>
                </c:manualLayout>
              </c:layout>
              <c:showCatName val="1"/>
            </c:dLbl>
            <c:dLbl>
              <c:idx val="3"/>
              <c:layout>
                <c:manualLayout>
                  <c:x val="-0.0122583178564668"/>
                  <c:y val="0.0194174757281555"/>
                </c:manualLayout>
              </c:layout>
              <c:showCatName val="1"/>
            </c:dLbl>
            <c:dLbl>
              <c:idx val="4"/>
              <c:layout>
                <c:manualLayout>
                  <c:x val="0.00974658869395711"/>
                  <c:y val="0.0145631067961165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CatName val="1"/>
            </c:dLbl>
            <c:dLbl>
              <c:idx val="5"/>
              <c:layout>
                <c:manualLayout>
                  <c:x val="-0.00812215724496426"/>
                  <c:y val="-0.058252427184466"/>
                </c:manualLayout>
              </c:layout>
              <c:showCatName val="1"/>
            </c:dLbl>
            <c:dLbl>
              <c:idx val="6"/>
              <c:layout>
                <c:manualLayout>
                  <c:x val="-0.0187394156139839"/>
                  <c:y val="-0.101942894274138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CatName val="1"/>
            </c:dLbl>
            <c:dLbl>
              <c:idx val="7"/>
              <c:layout>
                <c:manualLayout>
                  <c:x val="-0.0342298288508557"/>
                  <c:y val="0.0825242718446602"/>
                </c:manualLayout>
              </c:layout>
              <c:showCatName val="1"/>
            </c:dLbl>
            <c:delete val="1"/>
          </c:dLbls>
          <c:xVal>
            <c:strRef>
              <c:f>'Au Graphs'!$A$2:$A$9</c:f>
              <c:strCache>
                <c:ptCount val="8"/>
                <c:pt idx="0">
                  <c:v>1.10 E -3</c:v>
                </c:pt>
                <c:pt idx="1">
                  <c:v>5.51 E -4</c:v>
                </c:pt>
                <c:pt idx="2">
                  <c:v>2.76 E -4</c:v>
                </c:pt>
                <c:pt idx="3">
                  <c:v>1.00 E -5</c:v>
                </c:pt>
                <c:pt idx="4">
                  <c:v>1.80 E -6</c:v>
                </c:pt>
                <c:pt idx="5">
                  <c:v>1.00 E -7</c:v>
                </c:pt>
                <c:pt idx="6">
                  <c:v>9.10 E -7</c:v>
                </c:pt>
                <c:pt idx="7">
                  <c:v>2.00 E -8</c:v>
                </c:pt>
              </c:strCache>
            </c:strRef>
          </c:xVal>
          <c:yVal>
            <c:numRef>
              <c:f>'Au Graphs'!$B$2:$B$9</c:f>
              <c:numCache>
                <c:formatCode>General</c:formatCode>
                <c:ptCount val="8"/>
                <c:pt idx="0">
                  <c:v>0.126</c:v>
                </c:pt>
                <c:pt idx="1">
                  <c:v>1.102</c:v>
                </c:pt>
                <c:pt idx="2">
                  <c:v>1.1</c:v>
                </c:pt>
                <c:pt idx="3">
                  <c:v>1.23</c:v>
                </c:pt>
                <c:pt idx="4">
                  <c:v>15.995</c:v>
                </c:pt>
                <c:pt idx="5">
                  <c:v>10.05</c:v>
                </c:pt>
                <c:pt idx="6">
                  <c:v>0.793</c:v>
                </c:pt>
                <c:pt idx="7">
                  <c:v>0.167</c:v>
                </c:pt>
              </c:numCache>
            </c:numRef>
          </c:yVal>
        </c:ser>
        <c:axId val="531419544"/>
        <c:axId val="565545384"/>
      </c:scatterChart>
      <c:scatterChart>
        <c:scatterStyle val="lineMarker"/>
        <c:ser>
          <c:idx val="1"/>
          <c:order val="1"/>
          <c:tx>
            <c:strRef>
              <c:f>'Au Graphs'!$C$1</c:f>
              <c:strCache>
                <c:ptCount val="1"/>
                <c:pt idx="0">
                  <c:v>Average Diameter (nm)</c:v>
                </c:pt>
              </c:strCache>
            </c:strRef>
          </c:tx>
          <c:spPr>
            <a:ln>
              <a:solidFill>
                <a:schemeClr val="tx1">
                  <a:lumMod val="65000"/>
                </a:schemeClr>
              </a:solidFill>
            </a:ln>
          </c:spPr>
          <c:xVal>
            <c:strRef>
              <c:f>'Au Graphs'!$A$2:$A$9</c:f>
              <c:strCache>
                <c:ptCount val="8"/>
                <c:pt idx="0">
                  <c:v>1.10 E -3</c:v>
                </c:pt>
                <c:pt idx="1">
                  <c:v>5.51 E -4</c:v>
                </c:pt>
                <c:pt idx="2">
                  <c:v>2.76 E -4</c:v>
                </c:pt>
                <c:pt idx="3">
                  <c:v>1.00 E -5</c:v>
                </c:pt>
                <c:pt idx="4">
                  <c:v>1.80 E -6</c:v>
                </c:pt>
                <c:pt idx="5">
                  <c:v>1.00 E -7</c:v>
                </c:pt>
                <c:pt idx="6">
                  <c:v>9.10 E -7</c:v>
                </c:pt>
                <c:pt idx="7">
                  <c:v>2.00 E -8</c:v>
                </c:pt>
              </c:strCache>
            </c:strRef>
          </c:xVal>
          <c:yVal>
            <c:numRef>
              <c:f>'Au Graphs'!$C$2:$C$9</c:f>
              <c:numCache>
                <c:formatCode>0.00</c:formatCode>
                <c:ptCount val="8"/>
                <c:pt idx="0">
                  <c:v>386.9</c:v>
                </c:pt>
                <c:pt idx="1">
                  <c:v>269.5</c:v>
                </c:pt>
                <c:pt idx="2">
                  <c:v>259.67</c:v>
                </c:pt>
                <c:pt idx="3">
                  <c:v>180.08</c:v>
                </c:pt>
                <c:pt idx="4">
                  <c:v>67.39</c:v>
                </c:pt>
                <c:pt idx="5">
                  <c:v>69.92</c:v>
                </c:pt>
                <c:pt idx="6">
                  <c:v>152.62</c:v>
                </c:pt>
                <c:pt idx="7">
                  <c:v>169.9</c:v>
                </c:pt>
              </c:numCache>
            </c:numRef>
          </c:yVal>
        </c:ser>
        <c:axId val="565371560"/>
        <c:axId val="538307448"/>
      </c:scatterChart>
      <c:valAx>
        <c:axId val="565545384"/>
        <c:scaling>
          <c:orientation val="minMax"/>
        </c:scaling>
        <c:axPos val="r"/>
        <c:majorGridlines>
          <c:spPr>
            <a:ln w="6350"/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Average Diameter (nm) </a:t>
                </a:r>
              </a:p>
            </c:rich>
          </c:tx>
          <c:layout>
            <c:manualLayout>
              <c:xMode val="edge"/>
              <c:yMode val="edge"/>
              <c:x val="0.0"/>
              <c:y val="0.205379848352289"/>
            </c:manualLayout>
          </c:layout>
        </c:title>
        <c:numFmt formatCode="General" sourceLinked="1"/>
        <c:tickLblPos val="nextTo"/>
        <c:crossAx val="531419544"/>
        <c:crosses val="max"/>
        <c:crossBetween val="midCat"/>
      </c:valAx>
      <c:valAx>
        <c:axId val="531419544"/>
        <c:scaling>
          <c:orientation val="minMax"/>
        </c:scaling>
        <c:delete val="1"/>
        <c:axPos val="b"/>
        <c:majorGridlines>
          <c:spPr>
            <a:ln w="6350"/>
          </c:spPr>
        </c:majorGridlines>
        <c:numFmt formatCode="0.00E+00" sourceLinked="1"/>
        <c:tickLblPos val="nextTo"/>
        <c:crossAx val="565545384"/>
        <c:crosses val="autoZero"/>
        <c:crossBetween val="midCat"/>
      </c:valAx>
      <c:valAx>
        <c:axId val="5383074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Number of Particles Per um^2</a:t>
                </a:r>
              </a:p>
            </c:rich>
          </c:tx>
          <c:layout>
            <c:manualLayout>
              <c:xMode val="edge"/>
              <c:yMode val="edge"/>
              <c:x val="0.962580000775765"/>
              <c:y val="0.154309565470983"/>
            </c:manualLayout>
          </c:layout>
        </c:title>
        <c:numFmt formatCode="0" sourceLinked="0"/>
        <c:tickLblPos val="nextTo"/>
        <c:crossAx val="565371560"/>
        <c:crosses val="autoZero"/>
        <c:crossBetween val="midCat"/>
      </c:valAx>
      <c:valAx>
        <c:axId val="565371560"/>
        <c:scaling>
          <c:orientation val="minMax"/>
        </c:scaling>
        <c:delete val="1"/>
        <c:axPos val="b"/>
        <c:tickLblPos val="nextTo"/>
        <c:crossAx val="538307448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ict"/><Relationship Id="rId1" Type="http://schemas.openxmlformats.org/officeDocument/2006/relationships/image" Target="../media/image12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41F1-737C-1A48-8A5A-1DA13288E4D0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546E-E77E-8C46-AFC0-668926AD6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6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.bin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7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2.bin"/><Relationship Id="rId3" Type="http://schemas.openxmlformats.org/officeDocument/2006/relationships/image" Target="../media/image1.png"/><Relationship Id="rId6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Photo-Induced Au versus Ag Deposition on Periodically Poled Lithium </a:t>
            </a:r>
            <a:r>
              <a:rPr lang="en-US" b="1" dirty="0" err="1">
                <a:solidFill>
                  <a:srgbClr val="000000"/>
                </a:solidFill>
              </a:rPr>
              <a:t>Niobate</a:t>
            </a:r>
            <a:r>
              <a:rPr lang="en-US" b="1" dirty="0">
                <a:solidFill>
                  <a:srgbClr val="000000"/>
                </a:solidFill>
              </a:rPr>
              <a:t>: Concentration </a:t>
            </a:r>
            <a:r>
              <a:rPr lang="en-US" b="1" dirty="0" smtClean="0">
                <a:solidFill>
                  <a:srgbClr val="000000"/>
                </a:solidFill>
              </a:rPr>
              <a:t>Dependence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Veronica Meeks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Anna </a:t>
            </a:r>
            <a:r>
              <a:rPr lang="en-US" dirty="0" err="1" smtClean="0">
                <a:solidFill>
                  <a:schemeClr val="bg1"/>
                </a:solidFill>
              </a:rPr>
              <a:t>Zaniewski</a:t>
            </a:r>
            <a:r>
              <a:rPr lang="en-US" dirty="0" smtClean="0">
                <a:solidFill>
                  <a:schemeClr val="bg1"/>
                </a:solidFill>
              </a:rPr>
              <a:t>, Brandon </a:t>
            </a:r>
            <a:r>
              <a:rPr lang="en-US" dirty="0" err="1" smtClean="0">
                <a:solidFill>
                  <a:schemeClr val="bg1"/>
                </a:solidFill>
              </a:rPr>
              <a:t>Palafox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Robert </a:t>
            </a:r>
            <a:r>
              <a:rPr lang="en-US" dirty="0" err="1" smtClean="0">
                <a:solidFill>
                  <a:schemeClr val="bg1"/>
                </a:solidFill>
              </a:rPr>
              <a:t>Nemanich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1" descr="footer space grant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4800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smtClean="0">
                <a:solidFill>
                  <a:srgbClr val="000000"/>
                </a:solidFill>
              </a:rPr>
              <a:t>Arizona </a:t>
            </a:r>
            <a:r>
              <a:rPr dirty="0" smtClean="0">
                <a:solidFill>
                  <a:srgbClr val="000000"/>
                </a:solidFill>
              </a:rPr>
              <a:t>Space Grant </a:t>
            </a:r>
            <a:r>
              <a:rPr dirty="0" smtClean="0">
                <a:solidFill>
                  <a:srgbClr val="000000"/>
                </a:solidFill>
              </a:rPr>
              <a:t>Symposium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April 18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2015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Motivation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High demand for metal nanostructures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Unique electrical and optical properties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Utilizing new </a:t>
            </a:r>
            <a:r>
              <a:rPr lang="en-US" dirty="0" smtClean="0">
                <a:solidFill>
                  <a:srgbClr val="000000"/>
                </a:solidFill>
              </a:rPr>
              <a:t>technique of</a:t>
            </a:r>
            <a:r>
              <a:rPr lang="en-US" dirty="0" smtClean="0">
                <a:solidFill>
                  <a:srgbClr val="000000"/>
                </a:solidFill>
              </a:rPr>
              <a:t> depositing </a:t>
            </a:r>
            <a:r>
              <a:rPr lang="en-US" dirty="0" smtClean="0">
                <a:solidFill>
                  <a:srgbClr val="000000"/>
                </a:solidFill>
              </a:rPr>
              <a:t>gold </a:t>
            </a:r>
            <a:r>
              <a:rPr lang="en-US" dirty="0" err="1" smtClean="0">
                <a:solidFill>
                  <a:srgbClr val="000000"/>
                </a:solidFill>
              </a:rPr>
              <a:t>nanoparticles</a:t>
            </a:r>
            <a:r>
              <a:rPr lang="en-US" dirty="0" smtClean="0">
                <a:solidFill>
                  <a:srgbClr val="000000"/>
                </a:solidFill>
              </a:rPr>
              <a:t> onto periodically poled lithium </a:t>
            </a:r>
            <a:r>
              <a:rPr lang="en-US" dirty="0" err="1" smtClean="0">
                <a:solidFill>
                  <a:srgbClr val="000000"/>
                </a:solidFill>
              </a:rPr>
              <a:t>niobate</a:t>
            </a:r>
            <a:r>
              <a:rPr lang="en-US" dirty="0" smtClean="0">
                <a:solidFill>
                  <a:srgbClr val="000000"/>
                </a:solidFill>
              </a:rPr>
              <a:t> (PPLN) using ultraviolet (UV) </a:t>
            </a:r>
            <a:r>
              <a:rPr lang="en-US" dirty="0" smtClean="0">
                <a:solidFill>
                  <a:srgbClr val="000000"/>
                </a:solidFill>
              </a:rPr>
              <a:t>light </a:t>
            </a:r>
          </a:p>
          <a:p>
            <a:endParaRPr lang="en-US" dirty="0"/>
          </a:p>
        </p:txBody>
      </p:sp>
      <p:pic>
        <p:nvPicPr>
          <p:cNvPr id="4" name="Picture 1" descr="footer space grant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Production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IMAG1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2751138"/>
            <a:ext cx="3556000" cy="2667000"/>
          </a:xfr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4" name="Picture 1" descr="footer space grant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n 5"/>
          <p:cNvSpPr/>
          <p:nvPr/>
        </p:nvSpPr>
        <p:spPr>
          <a:xfrm flipH="1">
            <a:off x="6134100" y="4457700"/>
            <a:ext cx="228600" cy="228600"/>
          </a:xfrm>
          <a:prstGeom prst="ca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6134100" y="3943350"/>
            <a:ext cx="228600" cy="342900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457200" y="2590800"/>
            <a:ext cx="3200400" cy="1216152"/>
          </a:xfrm>
          <a:prstGeom prst="can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PPLN with Solu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91454"/>
            <a:ext cx="2093734" cy="304702"/>
          </a:xfrm>
          <a:prstGeom prst="rect">
            <a:avLst/>
          </a:prstGeom>
        </p:spPr>
      </p:pic>
      <p:sp>
        <p:nvSpPr>
          <p:cNvPr id="20" name="Chord 19"/>
          <p:cNvSpPr/>
          <p:nvPr/>
        </p:nvSpPr>
        <p:spPr>
          <a:xfrm>
            <a:off x="914400" y="4791203"/>
            <a:ext cx="2093734" cy="1009906"/>
          </a:xfrm>
          <a:prstGeom prst="chord">
            <a:avLst>
              <a:gd name="adj1" fmla="val 11725357"/>
              <a:gd name="adj2" fmla="val 20673730"/>
            </a:avLst>
          </a:prstGeom>
          <a:solidFill>
            <a:srgbClr val="8E95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246126" y="4018026"/>
            <a:ext cx="879348" cy="457200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33432" y="4229926"/>
            <a:ext cx="990536" cy="228600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62429" y="4305729"/>
            <a:ext cx="989742" cy="76200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1084326" y="4264152"/>
            <a:ext cx="879348" cy="1588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408938" y="4268026"/>
            <a:ext cx="839724" cy="1588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550288" y="4255388"/>
            <a:ext cx="860237" cy="1588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713738" y="4267232"/>
            <a:ext cx="839724" cy="1588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016252" y="4264152"/>
            <a:ext cx="844296" cy="1588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247138" y="4342638"/>
            <a:ext cx="992124" cy="1588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2638676" y="4194730"/>
            <a:ext cx="966723" cy="227807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3130556" y="4159256"/>
            <a:ext cx="861822" cy="192266"/>
          </a:xfrm>
          <a:prstGeom prst="straightConnector1">
            <a:avLst/>
          </a:prstGeom>
          <a:ln>
            <a:solidFill>
              <a:srgbClr val="B72E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Analysis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1" descr="footer space grant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20141121_1704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5327386" y="2309548"/>
            <a:ext cx="4280428" cy="2438400"/>
          </a:xfr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8" name="Picture 7" descr="AFMScreensh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417639"/>
            <a:ext cx="4917016" cy="1599045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9" name="Picture 8" descr="IMAG12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657600"/>
            <a:ext cx="1508522" cy="2011362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0" name="Picture 9" descr="IMAG12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352800"/>
            <a:ext cx="3088216" cy="2316162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1" descr="footer space grant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0-3AuPPLN0805_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78300"/>
            <a:ext cx="1816191" cy="14351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7" name="Picture 6" descr="AuPPLN_N2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91" y="4178300"/>
            <a:ext cx="1789917" cy="14351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8" name="Picture 7" descr="AuPPLN_N5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178300"/>
            <a:ext cx="1722120" cy="14351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graphicFrame>
        <p:nvGraphicFramePr>
          <p:cNvPr id="9" name="Chart 8"/>
          <p:cNvGraphicFramePr/>
          <p:nvPr/>
        </p:nvGraphicFramePr>
        <p:xfrm>
          <a:off x="685800" y="1417638"/>
          <a:ext cx="781812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10" descr="AuPPLN Sample #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178300"/>
            <a:ext cx="1779270" cy="14351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Interpretation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Gold Ion Reduction:  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Silver Ion Reduction: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1" descr="footer space grant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9-12AgPPLN0502_M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66" y="3962400"/>
            <a:ext cx="1929882" cy="1550472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7" name="Picture 6" descr="10-15AgPPLN0707_L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788" y="3962400"/>
            <a:ext cx="1826012" cy="15240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0" name="Picture 9" descr="AuPPLN Sample #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788" y="1600200"/>
            <a:ext cx="1826012" cy="1524935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2" name="Picture 11" descr="10-3AuPPLN0805_Mi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266" y="1600200"/>
            <a:ext cx="1929882" cy="1524935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2913" y="2514600"/>
          <a:ext cx="3914775" cy="457200"/>
        </p:xfrm>
        <a:graphic>
          <a:graphicData uri="http://schemas.openxmlformats.org/presentationml/2006/ole">
            <p:oleObj spid="_x0000_s18434" name="Equation" r:id="rId8" imgW="1739900" imgH="2032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7199" y="4343400"/>
          <a:ext cx="2286001" cy="487680"/>
        </p:xfrm>
        <a:graphic>
          <a:graphicData uri="http://schemas.openxmlformats.org/presentationml/2006/ole">
            <p:oleObj spid="_x0000_s18435" name="Equation" r:id="rId9" imgW="9525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Next Steps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Looking into the physics </a:t>
            </a:r>
            <a:r>
              <a:rPr lang="en-US" dirty="0" smtClean="0">
                <a:solidFill>
                  <a:srgbClr val="000000"/>
                </a:solidFill>
              </a:rPr>
              <a:t>of the gold </a:t>
            </a:r>
            <a:r>
              <a:rPr lang="en-US" dirty="0" smtClean="0">
                <a:solidFill>
                  <a:srgbClr val="000000"/>
                </a:solidFill>
              </a:rPr>
              <a:t>concentration graph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Analyze deposition patterns of other metal solutions such as copper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1" descr="footer space grant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Acknowledgments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 collaboration with Anna </a:t>
            </a:r>
            <a:r>
              <a:rPr lang="en-US" dirty="0" err="1" smtClean="0">
                <a:solidFill>
                  <a:srgbClr val="000000"/>
                </a:solidFill>
              </a:rPr>
              <a:t>Zaniewski</a:t>
            </a:r>
            <a:r>
              <a:rPr lang="en-US" dirty="0" smtClean="0">
                <a:solidFill>
                  <a:srgbClr val="000000"/>
                </a:solidFill>
              </a:rPr>
              <a:t>, Robert </a:t>
            </a:r>
            <a:r>
              <a:rPr lang="en-US" dirty="0" err="1" smtClean="0">
                <a:solidFill>
                  <a:srgbClr val="000000"/>
                </a:solidFill>
              </a:rPr>
              <a:t>Nemanich</a:t>
            </a:r>
            <a:r>
              <a:rPr lang="en-US" dirty="0" smtClean="0">
                <a:solidFill>
                  <a:srgbClr val="000000"/>
                </a:solidFill>
              </a:rPr>
              <a:t>, Brandon </a:t>
            </a:r>
            <a:r>
              <a:rPr lang="en-US" dirty="0" err="1" smtClean="0">
                <a:solidFill>
                  <a:srgbClr val="000000"/>
                </a:solidFill>
              </a:rPr>
              <a:t>Palafox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Funding from ASU/NASA Space Grant Program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dirty="0" smtClean="0">
                <a:solidFill>
                  <a:srgbClr val="000000"/>
                </a:solidFill>
              </a:rPr>
              <a:t> the National Science Foundation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azsgc_logo_transparent_l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68764"/>
            <a:ext cx="1677874" cy="2239962"/>
          </a:xfrm>
          <a:prstGeom prst="rect">
            <a:avLst/>
          </a:prstGeom>
        </p:spPr>
      </p:pic>
      <p:pic>
        <p:nvPicPr>
          <p:cNvPr id="6" name="Picture 5" descr="nib&amp;w_print700x624pp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74" y="4327527"/>
            <a:ext cx="2161822" cy="1798636"/>
          </a:xfrm>
          <a:prstGeom prst="rect">
            <a:avLst/>
          </a:prstGeom>
        </p:spPr>
      </p:pic>
      <p:pic>
        <p:nvPicPr>
          <p:cNvPr id="8" name="Picture 7" descr="ns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26" y="4327527"/>
            <a:ext cx="1743074" cy="174307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1" name="Picture 10" descr="lwm1_rev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495800"/>
            <a:ext cx="2057400" cy="134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170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Microsoft Equation</vt:lpstr>
      <vt:lpstr>Photo-Induced Au versus Ag Deposition on Periodically Poled Lithium Niobate: Concentration Dependence  </vt:lpstr>
      <vt:lpstr>Motivation </vt:lpstr>
      <vt:lpstr>Production </vt:lpstr>
      <vt:lpstr>Analysis  </vt:lpstr>
      <vt:lpstr>Results </vt:lpstr>
      <vt:lpstr>Interpretation </vt:lpstr>
      <vt:lpstr>Next Steps</vt:lpstr>
      <vt:lpstr>Acknowledgments </vt:lpstr>
    </vt:vector>
  </TitlesOfParts>
  <Company>Paradise Valley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Photo-Induced Au versus Ag Deposition on Periodically Poled Lithium Niobate: Concentration Dependence  </dc:title>
  <dc:creator>Veronica Meeks</dc:creator>
  <cp:lastModifiedBy>Veronica Meeks</cp:lastModifiedBy>
  <cp:revision>59</cp:revision>
  <dcterms:created xsi:type="dcterms:W3CDTF">2015-04-03T20:54:50Z</dcterms:created>
  <dcterms:modified xsi:type="dcterms:W3CDTF">2015-04-04T05:55:44Z</dcterms:modified>
</cp:coreProperties>
</file>