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261" r:id="rId6"/>
    <p:sldId id="267" r:id="rId7"/>
    <p:sldId id="266" r:id="rId8"/>
    <p:sldId id="262" r:id="rId9"/>
    <p:sldId id="263" r:id="rId10"/>
    <p:sldId id="265" r:id="rId11"/>
    <p:sldId id="264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179" autoAdjust="0"/>
  </p:normalViewPr>
  <p:slideViewPr>
    <p:cSldViewPr snapToGrid="0">
      <p:cViewPr>
        <p:scale>
          <a:sx n="50" d="100"/>
          <a:sy n="50" d="100"/>
        </p:scale>
        <p:origin x="774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rk\Documents\InteractionLength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rk\Documents\InteractionLength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90568709767598"/>
          <c:y val="3.8255733712107817E-2"/>
          <c:w val="0.79983121683861125"/>
          <c:h val="0.70598159551057582"/>
        </c:manualLayout>
      </c:layout>
      <c:lineChart>
        <c:grouping val="standard"/>
        <c:varyColors val="0"/>
        <c:ser>
          <c:idx val="4"/>
          <c:order val="4"/>
          <c:tx>
            <c:v>Mirrored 0 Degree</c:v>
          </c:tx>
          <c:spPr>
            <a:ln w="2540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dash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Data!$X$2:$X$4</c:f>
                <c:numCache>
                  <c:formatCode>General</c:formatCode>
                  <c:ptCount val="3"/>
                  <c:pt idx="0">
                    <c:v>0.89096386285045059</c:v>
                  </c:pt>
                  <c:pt idx="1">
                    <c:v>0.52403246802638537</c:v>
                  </c:pt>
                  <c:pt idx="2">
                    <c:v>0.37645290385634073</c:v>
                  </c:pt>
                </c:numCache>
              </c:numRef>
            </c:plus>
            <c:minus>
              <c:numRef>
                <c:f>Data!$X$2:$X$4</c:f>
                <c:numCache>
                  <c:formatCode>General</c:formatCode>
                  <c:ptCount val="3"/>
                  <c:pt idx="0">
                    <c:v>0.89096386285045059</c:v>
                  </c:pt>
                  <c:pt idx="1">
                    <c:v>0.52403246802638537</c:v>
                  </c:pt>
                  <c:pt idx="2">
                    <c:v>0.37645290385634073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w="lg" len="med"/>
              </a:ln>
              <a:effectLst/>
            </c:spPr>
          </c:errBars>
          <c:cat>
            <c:numRef>
              <c:f>Data!$A$2:$A$4</c:f>
              <c:numCache>
                <c:formatCode>General</c:formatCode>
                <c:ptCount val="3"/>
                <c:pt idx="0">
                  <c:v>0</c:v>
                </c:pt>
                <c:pt idx="1">
                  <c:v>0.22</c:v>
                </c:pt>
                <c:pt idx="2">
                  <c:v>0.44</c:v>
                </c:pt>
              </c:numCache>
            </c:numRef>
          </c:cat>
          <c:val>
            <c:numRef>
              <c:f>Data!$F$2:$F$4</c:f>
              <c:numCache>
                <c:formatCode>0.0</c:formatCode>
                <c:ptCount val="3"/>
                <c:pt idx="0">
                  <c:v>54.932600000000001</c:v>
                </c:pt>
                <c:pt idx="1">
                  <c:v>55.367699999999999</c:v>
                </c:pt>
                <c:pt idx="2">
                  <c:v>54.384700000000002</c:v>
                </c:pt>
              </c:numCache>
            </c:numRef>
          </c:val>
          <c:smooth val="0"/>
        </c:ser>
        <c:ser>
          <c:idx val="5"/>
          <c:order val="5"/>
          <c:tx>
            <c:v>Mirrored 40 Degrees</c:v>
          </c:tx>
          <c:spPr>
            <a:ln w="254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dash"/>
            <c:size val="12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Data!$X$11:$X$13</c:f>
                <c:numCache>
                  <c:formatCode>General</c:formatCode>
                  <c:ptCount val="3"/>
                  <c:pt idx="0">
                    <c:v>0.3121946019265196</c:v>
                  </c:pt>
                  <c:pt idx="1">
                    <c:v>0.60335465579864489</c:v>
                  </c:pt>
                  <c:pt idx="2">
                    <c:v>0.42948201081796988</c:v>
                  </c:pt>
                </c:numCache>
              </c:numRef>
            </c:plus>
            <c:minus>
              <c:numRef>
                <c:f>Data!$X$11:$X$13</c:f>
                <c:numCache>
                  <c:formatCode>General</c:formatCode>
                  <c:ptCount val="3"/>
                  <c:pt idx="0">
                    <c:v>0.3121946019265196</c:v>
                  </c:pt>
                  <c:pt idx="1">
                    <c:v>0.60335465579864489</c:v>
                  </c:pt>
                  <c:pt idx="2">
                    <c:v>0.42948201081796988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Data!$A$2:$A$4</c:f>
              <c:numCache>
                <c:formatCode>General</c:formatCode>
                <c:ptCount val="3"/>
                <c:pt idx="0">
                  <c:v>0</c:v>
                </c:pt>
                <c:pt idx="1">
                  <c:v>0.22</c:v>
                </c:pt>
                <c:pt idx="2">
                  <c:v>0.44</c:v>
                </c:pt>
              </c:numCache>
            </c:numRef>
          </c:cat>
          <c:val>
            <c:numRef>
              <c:f>Data!$F$11:$F$13</c:f>
              <c:numCache>
                <c:formatCode>0.0</c:formatCode>
                <c:ptCount val="3"/>
                <c:pt idx="0">
                  <c:v>38.857399999999998</c:v>
                </c:pt>
                <c:pt idx="1">
                  <c:v>41.456400000000002</c:v>
                </c:pt>
                <c:pt idx="2">
                  <c:v>43.631500000000003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18705040"/>
        <c:axId val="-161870340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Jared's 0 Degree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Data!$A$2:$A$4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0.22</c:v>
                      </c:pt>
                      <c:pt idx="2">
                        <c:v>0.44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Data!$D$2:$D$4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>
                        <c:v>47.641774284110056</c:v>
                      </c:pt>
                      <c:pt idx="1">
                        <c:v>47.6</c:v>
                      </c:pt>
                      <c:pt idx="2">
                        <c:v>47.641774284110056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v>Jared's 10 Degree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0.22</c:v>
                      </c:pt>
                      <c:pt idx="2">
                        <c:v>0.44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Data!$D$5:$D$7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>
                        <c:v>41.64</c:v>
                      </c:pt>
                      <c:pt idx="1">
                        <c:v>43.12</c:v>
                      </c:pt>
                      <c:pt idx="2">
                        <c:v>44.571800000000003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v>Jared's 22.5 Degree</c:v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0.22</c:v>
                      </c:pt>
                      <c:pt idx="2">
                        <c:v>0.44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Data!$D$8:$D$10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>
                        <c:v>39.6</c:v>
                      </c:pt>
                      <c:pt idx="1">
                        <c:v>40.299999999999997</c:v>
                      </c:pt>
                      <c:pt idx="2">
                        <c:v>41.1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v>Jared's 40 Degree</c:v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0.22</c:v>
                      </c:pt>
                      <c:pt idx="2">
                        <c:v>0.44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Data!$D$11:$D$13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>
                        <c:v>29.260247052217853</c:v>
                      </c:pt>
                      <c:pt idx="1">
                        <c:v>30.930656934306572</c:v>
                      </c:pt>
                      <c:pt idx="2">
                        <c:v>32.853733857383496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v>My 0 Degree</c:v>
                </c:tx>
                <c:spPr>
                  <a:ln w="19050" cap="rnd">
                    <a:solidFill>
                      <a:schemeClr val="accent1"/>
                    </a:solidFill>
                    <a:prstDash val="sysDash"/>
                    <a:round/>
                  </a:ln>
                  <a:effectLst/>
                </c:spPr>
                <c:marker>
                  <c:symbol val="triangle"/>
                  <c:size val="7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0.22</c:v>
                      </c:pt>
                      <c:pt idx="2">
                        <c:v>0.44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Data!$E$2:$E$4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>
                        <c:v>41.38</c:v>
                      </c:pt>
                      <c:pt idx="1">
                        <c:v>43.08</c:v>
                      </c:pt>
                      <c:pt idx="2">
                        <c:v>41.31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"/>
                <c:order val="7"/>
                <c:tx>
                  <c:v>My 10 Degree</c:v>
                </c:tx>
                <c:spPr>
                  <a:ln w="19050" cap="rnd">
                    <a:solidFill>
                      <a:schemeClr val="accent2"/>
                    </a:solidFill>
                    <a:prstDash val="sysDash"/>
                    <a:round/>
                  </a:ln>
                  <a:effectLst/>
                </c:spPr>
                <c:marker>
                  <c:symbol val="triangle"/>
                  <c:size val="7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0.22</c:v>
                      </c:pt>
                      <c:pt idx="2">
                        <c:v>0.44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Data!$E$5:$E$7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>
                        <c:v>40.76</c:v>
                      </c:pt>
                      <c:pt idx="1">
                        <c:v>40.159999999999997</c:v>
                      </c:pt>
                      <c:pt idx="2">
                        <c:v>40.520000000000003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8"/>
                <c:order val="8"/>
                <c:tx>
                  <c:v>My 40 Degree</c:v>
                </c:tx>
                <c:spPr>
                  <a:ln w="19050" cap="rnd">
                    <a:solidFill>
                      <a:schemeClr val="accent4"/>
                    </a:solidFill>
                    <a:prstDash val="sysDash"/>
                    <a:round/>
                  </a:ln>
                  <a:effectLst/>
                </c:spPr>
                <c:marker>
                  <c:symbol val="triangle"/>
                  <c:size val="7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0.22</c:v>
                      </c:pt>
                      <c:pt idx="2">
                        <c:v>0.44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Data!$E$11:$E$13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>
                        <c:v>31.38</c:v>
                      </c:pt>
                      <c:pt idx="1">
                        <c:v>32.57</c:v>
                      </c:pt>
                      <c:pt idx="2">
                        <c:v>35.869999999999997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9"/>
                <c:order val="9"/>
                <c:tx>
                  <c:v>My 22.5 Degree</c:v>
                </c:tx>
                <c:spPr>
                  <a:ln w="19050" cap="rnd">
                    <a:solidFill>
                      <a:schemeClr val="accent3"/>
                    </a:solidFill>
                    <a:prstDash val="sysDash"/>
                    <a:round/>
                  </a:ln>
                  <a:effectLst/>
                </c:spPr>
                <c:marker>
                  <c:symbol val="triangle"/>
                  <c:size val="7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0.22</c:v>
                      </c:pt>
                      <c:pt idx="2">
                        <c:v>0.44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Data!$E$8:$E$10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>
                        <c:v>39.65</c:v>
                      </c:pt>
                      <c:pt idx="1">
                        <c:v>40.9</c:v>
                      </c:pt>
                      <c:pt idx="2">
                        <c:v>41.5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1618705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Normalized Spanwise Distance (z*)</a:t>
                </a:r>
              </a:p>
            </c:rich>
          </c:tx>
          <c:layout>
            <c:manualLayout>
              <c:xMode val="edge"/>
              <c:yMode val="edge"/>
              <c:x val="0.30415297191277496"/>
              <c:y val="0.80949147191202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18703408"/>
        <c:crosses val="autoZero"/>
        <c:auto val="1"/>
        <c:lblAlgn val="ctr"/>
        <c:lblOffset val="100"/>
        <c:noMultiLvlLbl val="0"/>
      </c:catAx>
      <c:valAx>
        <c:axId val="-1618703408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Interaction</a:t>
                </a:r>
                <a:r>
                  <a:rPr lang="en-US" sz="1600" baseline="0"/>
                  <a:t> Length 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1870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19812128074756"/>
          <c:y val="3.8766098703916986E-2"/>
          <c:w val="0.7850090920957572"/>
          <c:h val="0.65631669238961654"/>
        </c:manualLayout>
      </c:layout>
      <c:lineChart>
        <c:grouping val="standard"/>
        <c:varyColors val="0"/>
        <c:ser>
          <c:idx val="6"/>
          <c:order val="6"/>
          <c:tx>
            <c:v>Previous Experiment, 0 Degree</c:v>
          </c:tx>
          <c:spPr>
            <a:ln w="2540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cat>
            <c:numRef>
              <c:f>Data!$A$2:$A$4</c:f>
              <c:numCache>
                <c:formatCode>General</c:formatCode>
                <c:ptCount val="3"/>
                <c:pt idx="0">
                  <c:v>0</c:v>
                </c:pt>
                <c:pt idx="1">
                  <c:v>0.22</c:v>
                </c:pt>
                <c:pt idx="2">
                  <c:v>0.44</c:v>
                </c:pt>
              </c:numCache>
            </c:numRef>
          </c:cat>
          <c:val>
            <c:numRef>
              <c:f>Data!$E$2:$E$4</c:f>
              <c:numCache>
                <c:formatCode>0.0</c:formatCode>
                <c:ptCount val="3"/>
                <c:pt idx="0">
                  <c:v>41.38</c:v>
                </c:pt>
                <c:pt idx="1">
                  <c:v>43.08</c:v>
                </c:pt>
                <c:pt idx="2">
                  <c:v>41.31</c:v>
                </c:pt>
              </c:numCache>
            </c:numRef>
          </c:val>
          <c:smooth val="0"/>
        </c:ser>
        <c:ser>
          <c:idx val="7"/>
          <c:order val="7"/>
          <c:tx>
            <c:v>Previous Experiment, 10 Degrees</c:v>
          </c:tx>
          <c:spPr>
            <a:ln w="2540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triangle"/>
            <c:size val="7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</c:marker>
          <c:cat>
            <c:numRef>
              <c:f>Data!$A$2:$A$4</c:f>
              <c:numCache>
                <c:formatCode>General</c:formatCode>
                <c:ptCount val="3"/>
                <c:pt idx="0">
                  <c:v>0</c:v>
                </c:pt>
                <c:pt idx="1">
                  <c:v>0.22</c:v>
                </c:pt>
                <c:pt idx="2">
                  <c:v>0.44</c:v>
                </c:pt>
              </c:numCache>
            </c:numRef>
          </c:cat>
          <c:val>
            <c:numRef>
              <c:f>Data!$E$5:$E$7</c:f>
              <c:numCache>
                <c:formatCode>0.0</c:formatCode>
                <c:ptCount val="3"/>
                <c:pt idx="0">
                  <c:v>40.76</c:v>
                </c:pt>
                <c:pt idx="1">
                  <c:v>40.159999999999997</c:v>
                </c:pt>
                <c:pt idx="2">
                  <c:v>40.520000000000003</c:v>
                </c:pt>
              </c:numCache>
            </c:numRef>
          </c:val>
          <c:smooth val="0"/>
        </c:ser>
        <c:ser>
          <c:idx val="8"/>
          <c:order val="8"/>
          <c:tx>
            <c:v>Previous Experiment, 40 Degrees</c:v>
          </c:tx>
          <c:spPr>
            <a:ln w="254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triangle"/>
            <c:size val="7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</c:marker>
          <c:cat>
            <c:numRef>
              <c:f>Data!$A$2:$A$4</c:f>
              <c:numCache>
                <c:formatCode>General</c:formatCode>
                <c:ptCount val="3"/>
                <c:pt idx="0">
                  <c:v>0</c:v>
                </c:pt>
                <c:pt idx="1">
                  <c:v>0.22</c:v>
                </c:pt>
                <c:pt idx="2">
                  <c:v>0.44</c:v>
                </c:pt>
              </c:numCache>
            </c:numRef>
          </c:cat>
          <c:val>
            <c:numRef>
              <c:f>Data!$E$11:$E$13</c:f>
              <c:numCache>
                <c:formatCode>0.0</c:formatCode>
                <c:ptCount val="3"/>
                <c:pt idx="0">
                  <c:v>31.38</c:v>
                </c:pt>
                <c:pt idx="1">
                  <c:v>32.57</c:v>
                </c:pt>
                <c:pt idx="2">
                  <c:v>35.869999999999997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32445472"/>
        <c:axId val="-143244928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Jared's 0 Degree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Data!$A$2:$A$4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0.22</c:v>
                      </c:pt>
                      <c:pt idx="2">
                        <c:v>0.44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Data!$D$2:$D$4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>
                        <c:v>47.641774284110056</c:v>
                      </c:pt>
                      <c:pt idx="1">
                        <c:v>47.6</c:v>
                      </c:pt>
                      <c:pt idx="2">
                        <c:v>47.641774284110056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v>Jared's 10 Degree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0.22</c:v>
                      </c:pt>
                      <c:pt idx="2">
                        <c:v>0.44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Data!$D$5:$D$7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>
                        <c:v>41.64</c:v>
                      </c:pt>
                      <c:pt idx="1">
                        <c:v>43.12</c:v>
                      </c:pt>
                      <c:pt idx="2">
                        <c:v>44.571800000000003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v>Jared's 22.5 Degree</c:v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0.22</c:v>
                      </c:pt>
                      <c:pt idx="2">
                        <c:v>0.44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Data!$D$8:$D$10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>
                        <c:v>39.6</c:v>
                      </c:pt>
                      <c:pt idx="1">
                        <c:v>40.299999999999997</c:v>
                      </c:pt>
                      <c:pt idx="2">
                        <c:v>41.1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v>Jared's 40 Degree</c:v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0.22</c:v>
                      </c:pt>
                      <c:pt idx="2">
                        <c:v>0.44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Data!$D$11:$D$13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>
                        <c:v>29.260247052217853</c:v>
                      </c:pt>
                      <c:pt idx="1">
                        <c:v>30.930656934306572</c:v>
                      </c:pt>
                      <c:pt idx="2">
                        <c:v>32.853733857383496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v>Mirrored 0 Degree</c:v>
                </c:tx>
                <c:spPr>
                  <a:ln w="19050" cap="rnd">
                    <a:solidFill>
                      <a:schemeClr val="accent1"/>
                    </a:solidFill>
                    <a:prstDash val="sysDot"/>
                    <a:round/>
                  </a:ln>
                  <a:effectLst/>
                </c:spPr>
                <c:marker>
                  <c:symbol val="diamond"/>
                  <c:size val="7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Data!$X$2:$X$4</c15:sqref>
                          </c15:formulaRef>
                        </c:ext>
                      </c:extLst>
                      <c:numCache>
                        <c:formatCode>General</c:formatCode>
                        <c:ptCount val="3"/>
                        <c:pt idx="0">
                          <c:v>0.89096386285045059</c:v>
                        </c:pt>
                        <c:pt idx="1">
                          <c:v>0.52403246802638537</c:v>
                        </c:pt>
                        <c:pt idx="2">
                          <c:v>0.37645290385634073</c:v>
                        </c:pt>
                      </c:numCache>
                    </c:numRef>
                  </c:plus>
                  <c:min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Data!$X$2:$X$4</c15:sqref>
                          </c15:formulaRef>
                        </c:ext>
                      </c:extLst>
                      <c:numCache>
                        <c:formatCode>General</c:formatCode>
                        <c:ptCount val="3"/>
                        <c:pt idx="0">
                          <c:v>0.89096386285045059</c:v>
                        </c:pt>
                        <c:pt idx="1">
                          <c:v>0.52403246802638537</c:v>
                        </c:pt>
                        <c:pt idx="2">
                          <c:v>0.37645290385634073</c:v>
                        </c:pt>
                      </c:numCache>
                    </c:numRef>
                  </c:minus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0.22</c:v>
                      </c:pt>
                      <c:pt idx="2">
                        <c:v>0.44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Data!$F$2:$F$4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>
                        <c:v>54.932600000000001</c:v>
                      </c:pt>
                      <c:pt idx="1">
                        <c:v>55.367699999999999</c:v>
                      </c:pt>
                      <c:pt idx="2">
                        <c:v>54.384700000000002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v>Mirrored 40 Degree</c:v>
                </c:tx>
                <c:spPr>
                  <a:ln w="19050" cap="rnd">
                    <a:solidFill>
                      <a:schemeClr val="accent4"/>
                    </a:solidFill>
                    <a:prstDash val="sysDot"/>
                    <a:round/>
                  </a:ln>
                  <a:effectLst/>
                </c:spPr>
                <c:marker>
                  <c:symbol val="diamond"/>
                  <c:size val="7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Data!$X$11:$X$13</c15:sqref>
                          </c15:formulaRef>
                        </c:ext>
                      </c:extLst>
                      <c:numCache>
                        <c:formatCode>General</c:formatCode>
                        <c:ptCount val="3"/>
                        <c:pt idx="0">
                          <c:v>0.3121946019265196</c:v>
                        </c:pt>
                        <c:pt idx="1">
                          <c:v>0.60335465579864489</c:v>
                        </c:pt>
                        <c:pt idx="2">
                          <c:v>0.42948201081796988</c:v>
                        </c:pt>
                      </c:numCache>
                    </c:numRef>
                  </c:plus>
                  <c:min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Data!$X$11:$X$13</c15:sqref>
                          </c15:formulaRef>
                        </c:ext>
                      </c:extLst>
                      <c:numCache>
                        <c:formatCode>General</c:formatCode>
                        <c:ptCount val="3"/>
                        <c:pt idx="0">
                          <c:v>0.3121946019265196</c:v>
                        </c:pt>
                        <c:pt idx="1">
                          <c:v>0.60335465579864489</c:v>
                        </c:pt>
                        <c:pt idx="2">
                          <c:v>0.42948201081796988</c:v>
                        </c:pt>
                      </c:numCache>
                    </c:numRef>
                  </c:minus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0.22</c:v>
                      </c:pt>
                      <c:pt idx="2">
                        <c:v>0.44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Data!$F$11:$F$13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>
                        <c:v>38.857399999999998</c:v>
                      </c:pt>
                      <c:pt idx="1">
                        <c:v>41.456400000000002</c:v>
                      </c:pt>
                      <c:pt idx="2">
                        <c:v>43.631500000000003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1432445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Normalized Spanwise Distance</a:t>
                </a:r>
                <a:r>
                  <a:rPr lang="en-US" sz="1600" baseline="0"/>
                  <a:t> (</a:t>
                </a:r>
                <a:r>
                  <a:rPr lang="en-US" sz="1600"/>
                  <a:t>z*)</a:t>
                </a:r>
              </a:p>
            </c:rich>
          </c:tx>
          <c:layout>
            <c:manualLayout>
              <c:xMode val="edge"/>
              <c:yMode val="edge"/>
              <c:x val="0.30438560091291045"/>
              <c:y val="0.750307427410870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32449280"/>
        <c:crosses val="autoZero"/>
        <c:auto val="1"/>
        <c:lblAlgn val="ctr"/>
        <c:lblOffset val="100"/>
        <c:noMultiLvlLbl val="0"/>
      </c:catAx>
      <c:valAx>
        <c:axId val="-1432449280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Interaction</a:t>
                </a:r>
                <a:r>
                  <a:rPr lang="en-US" sz="1600" baseline="0"/>
                  <a:t> Length 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32445472"/>
        <c:crosses val="autoZero"/>
        <c:crossBetween val="between"/>
        <c:majorUnit val="2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152148946806641E-2"/>
          <c:y val="0.81421262912000392"/>
          <c:w val="0.96055936119330387"/>
          <c:h val="0.177285727958825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D35F8-13C5-4860-889F-453D260AFC0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D59B-0D81-4BB1-9016-D66654E4A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98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5AE31-DCCF-43F7-9DE6-64F1B7F6957F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BFADB-50EA-4461-9800-A0F3D3572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6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JL: use slide numbers, don’t take up</a:t>
            </a:r>
            <a:r>
              <a:rPr lang="en-US" baseline="0" dirty="0" smtClean="0"/>
              <a:t> so much space on page with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BFADB-50EA-4461-9800-A0F3D35721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7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JL: schlieren image might be nice, see literature or </a:t>
            </a:r>
            <a:r>
              <a:rPr lang="en-US" dirty="0" err="1" smtClean="0"/>
              <a:t>jared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BFADB-50EA-4461-9800-A0F3D35721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15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JL: will need to explain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BFADB-50EA-4461-9800-A0F3D35721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2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JL: I have a good movie for you, bu</a:t>
            </a:r>
            <a:r>
              <a:rPr lang="en-US" baseline="0" dirty="0" smtClean="0"/>
              <a:t>t it is too big to email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BFADB-50EA-4461-9800-A0F3D35721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58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Bigger</a:t>
            </a:r>
            <a:r>
              <a:rPr lang="en-US" baseline="0" dirty="0" smtClean="0"/>
              <a:t>, thicker lines and symbols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BFADB-50EA-4461-9800-A0F3D35721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7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7658100" y="5108448"/>
            <a:ext cx="4394200" cy="153389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1747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000184"/>
            <a:ext cx="10058400" cy="2598437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80160" y="29337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spacegrant.arizona.edu/sites/spacegrant.arizona.edu/files/about/logos/AZSGC%20Logo_300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485" y="5143354"/>
            <a:ext cx="917441" cy="14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asa.asu.edu/files/images/logos/nasa_logo_we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455" y="5306909"/>
            <a:ext cx="1062030" cy="10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ortal.environment.arizona.edu/sites/www.portal.environment.arizona.edu/files/styles/thumbnail/public/images/departments/ame.jpg?itok=bKpbTHhK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858" y="538504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thumb/e/e4/University_of_Arizona_Block_A.svg/1000px-University_of_Arizona_Block_A.svg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360" y="5391394"/>
            <a:ext cx="1065476" cy="98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808135" y="1251777"/>
            <a:ext cx="10578904" cy="660131"/>
            <a:chOff x="844062" y="1493568"/>
            <a:chExt cx="10578904" cy="660131"/>
          </a:xfrm>
        </p:grpSpPr>
        <p:sp>
          <p:nvSpPr>
            <p:cNvPr id="7" name="Rectangle 6"/>
            <p:cNvSpPr/>
            <p:nvPr userDrawn="1"/>
          </p:nvSpPr>
          <p:spPr>
            <a:xfrm>
              <a:off x="845141" y="1613825"/>
              <a:ext cx="10562678" cy="539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844062" y="1493568"/>
              <a:ext cx="10578904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72035"/>
            <a:ext cx="10058400" cy="44970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58" y="6459785"/>
            <a:ext cx="3245994" cy="36512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fld id="{1691332B-35FB-49F9-B7AC-D9B12E1F789C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701084" y="5933059"/>
            <a:ext cx="2387600" cy="838447"/>
            <a:chOff x="9664700" y="5803900"/>
            <a:chExt cx="2387600" cy="83844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9664700" y="5803900"/>
              <a:ext cx="2387600" cy="83844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 descr="https://spacegrant.arizona.edu/sites/spacegrant.arizona.edu/files/about/logos/AZSGC%20Logo_300dpi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8092" y="5833020"/>
              <a:ext cx="501484" cy="776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nasa.asu.edu/files/images/logos/nasa_logo_web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8137" y="5924156"/>
              <a:ext cx="580518" cy="597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://www.portal.environment.arizona.edu/sites/www.portal.environment.arizona.edu/files/styles/thumbnail/public/images/departments/ame.jpg?itok=bKpbTHhK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7731" y="5952386"/>
              <a:ext cx="541473" cy="541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http://upload.wikimedia.org/wikipedia/commons/thumb/e/e4/University_of_Arizona_Block_A.svg/1000px-University_of_Arizona_Block_A.svg.pn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2500" y="5952386"/>
              <a:ext cx="582402" cy="538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 userDrawn="1"/>
        </p:nvGrpSpPr>
        <p:grpSpPr>
          <a:xfrm>
            <a:off x="9710854" y="5970447"/>
            <a:ext cx="2387600" cy="838447"/>
            <a:chOff x="9664700" y="5803900"/>
            <a:chExt cx="2387600" cy="838447"/>
          </a:xfrm>
        </p:grpSpPr>
        <p:sp>
          <p:nvSpPr>
            <p:cNvPr id="21" name="Rectangle 20"/>
            <p:cNvSpPr/>
            <p:nvPr userDrawn="1"/>
          </p:nvSpPr>
          <p:spPr>
            <a:xfrm>
              <a:off x="9664700" y="5803900"/>
              <a:ext cx="2387600" cy="83844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" descr="https://spacegrant.arizona.edu/sites/spacegrant.arizona.edu/files/about/logos/AZSGC%20Logo_300dpi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8092" y="5833020"/>
              <a:ext cx="501484" cy="776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://nasa.asu.edu/files/images/logos/nasa_logo_web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8137" y="5924156"/>
              <a:ext cx="580518" cy="597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http://www.portal.environment.arizona.edu/sites/www.portal.environment.arizona.edu/files/styles/thumbnail/public/images/departments/ame.jpg?itok=bKpbTHhK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7731" y="5952386"/>
              <a:ext cx="541473" cy="541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://upload.wikimedia.org/wikipedia/commons/thumb/e/e4/University_of_Arizona_Block_A.svg/1000px-University_of_Arizona_Block_A.svg.pn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2500" y="5952386"/>
              <a:ext cx="582402" cy="538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323558" y="6459785"/>
            <a:ext cx="3245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91332B-35FB-49F9-B7AC-D9B12E1F789C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808135" y="1041918"/>
            <a:ext cx="10578904" cy="927559"/>
            <a:chOff x="844062" y="1493568"/>
            <a:chExt cx="10578904" cy="92755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845141" y="1613825"/>
              <a:ext cx="10562678" cy="807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>
              <a:off x="844062" y="1493568"/>
              <a:ext cx="10578904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162175"/>
            <a:ext cx="4937760" cy="47069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162175"/>
            <a:ext cx="4937760" cy="47069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710854" y="5970447"/>
            <a:ext cx="2387600" cy="838447"/>
            <a:chOff x="9664700" y="5803900"/>
            <a:chExt cx="2387600" cy="838447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664700" y="5803900"/>
              <a:ext cx="2387600" cy="83844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https://spacegrant.arizona.edu/sites/spacegrant.arizona.edu/files/about/logos/AZSGC%20Logo_300dpi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8092" y="5833020"/>
              <a:ext cx="501484" cy="776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nasa.asu.edu/files/images/logos/nasa_logo_web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8137" y="5924156"/>
              <a:ext cx="580518" cy="597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www.portal.environment.arizona.edu/sites/www.portal.environment.arizona.edu/files/styles/thumbnail/public/images/departments/ame.jpg?itok=bKpbTHhK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7731" y="5952386"/>
              <a:ext cx="541473" cy="541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http://upload.wikimedia.org/wikipedia/commons/thumb/e/e4/University_of_Arizona_Block_A.svg/1000px-University_of_Arizona_Block_A.svg.pn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2500" y="5952386"/>
              <a:ext cx="582402" cy="538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323558" y="6459785"/>
            <a:ext cx="3245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91332B-35FB-49F9-B7AC-D9B12E1F789C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808135" y="1264659"/>
            <a:ext cx="10578904" cy="660131"/>
            <a:chOff x="844062" y="1493568"/>
            <a:chExt cx="10578904" cy="660131"/>
          </a:xfrm>
        </p:grpSpPr>
        <p:sp>
          <p:nvSpPr>
            <p:cNvPr id="22" name="Rectangle 21"/>
            <p:cNvSpPr/>
            <p:nvPr userDrawn="1"/>
          </p:nvSpPr>
          <p:spPr>
            <a:xfrm>
              <a:off x="845141" y="1613825"/>
              <a:ext cx="10562678" cy="539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 userDrawn="1"/>
          </p:nvCxnSpPr>
          <p:spPr>
            <a:xfrm>
              <a:off x="844062" y="1493568"/>
              <a:ext cx="10578904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83986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39594"/>
            <a:ext cx="4937760" cy="36295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380668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232958"/>
            <a:ext cx="4937760" cy="3636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710854" y="5970447"/>
            <a:ext cx="2387600" cy="838447"/>
            <a:chOff x="9664700" y="5803900"/>
            <a:chExt cx="2387600" cy="83844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9664700" y="5803900"/>
              <a:ext cx="2387600" cy="83844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 descr="https://spacegrant.arizona.edu/sites/spacegrant.arizona.edu/files/about/logos/AZSGC%20Logo_300dpi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8092" y="5833020"/>
              <a:ext cx="501484" cy="776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nasa.asu.edu/files/images/logos/nasa_logo_web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8137" y="5924156"/>
              <a:ext cx="580518" cy="597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://www.portal.environment.arizona.edu/sites/www.portal.environment.arizona.edu/files/styles/thumbnail/public/images/departments/ame.jpg?itok=bKpbTHhK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7731" y="5952386"/>
              <a:ext cx="541473" cy="541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http://upload.wikimedia.org/wikipedia/commons/thumb/e/e4/University_of_Arizona_Block_A.svg/1000px-University_of_Arizona_Block_A.svg.pn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2500" y="5952386"/>
              <a:ext cx="582402" cy="538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Date Placeholder 3"/>
          <p:cNvSpPr txBox="1">
            <a:spLocks/>
          </p:cNvSpPr>
          <p:nvPr userDrawn="1"/>
        </p:nvSpPr>
        <p:spPr>
          <a:xfrm>
            <a:off x="323558" y="6459785"/>
            <a:ext cx="3245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91332B-35FB-49F9-B7AC-D9B12E1F789C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9710854" y="5970447"/>
            <a:ext cx="2387600" cy="838447"/>
            <a:chOff x="9664700" y="5803900"/>
            <a:chExt cx="2387600" cy="838447"/>
          </a:xfrm>
        </p:grpSpPr>
        <p:sp>
          <p:nvSpPr>
            <p:cNvPr id="17" name="Rectangle 16"/>
            <p:cNvSpPr/>
            <p:nvPr userDrawn="1"/>
          </p:nvSpPr>
          <p:spPr>
            <a:xfrm>
              <a:off x="9664700" y="5803900"/>
              <a:ext cx="2387600" cy="83844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https://spacegrant.arizona.edu/sites/spacegrant.arizona.edu/files/about/logos/AZSGC%20Logo_300dpi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8092" y="5833020"/>
              <a:ext cx="501484" cy="776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nasa.asu.edu/files/images/logos/nasa_logo_web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8137" y="5924156"/>
              <a:ext cx="580518" cy="597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portal.environment.arizona.edu/sites/www.portal.environment.arizona.edu/files/styles/thumbnail/public/images/departments/ame.jpg?itok=bKpbTHhK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7731" y="5952386"/>
              <a:ext cx="541473" cy="541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upload.wikimedia.org/wikipedia/commons/thumb/e/e4/University_of_Arizona_Block_A.svg/1000px-University_of_Arizona_Block_A.svg.pn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2500" y="5952386"/>
              <a:ext cx="582402" cy="538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323558" y="6459785"/>
            <a:ext cx="3245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91332B-35FB-49F9-B7AC-D9B12E1F789C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4/3/2015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17743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Experimental Study of Shock Wave/Boundary Layer Interaction on Swept and </a:t>
            </a:r>
            <a:r>
              <a:rPr lang="en-US" sz="4800" dirty="0" err="1" smtClean="0"/>
              <a:t>Unswept</a:t>
            </a:r>
            <a:r>
              <a:rPr lang="en-US" sz="4800" dirty="0" smtClean="0"/>
              <a:t> Wedges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3113314"/>
            <a:ext cx="10058400" cy="315685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800" dirty="0">
                <a:solidFill>
                  <a:schemeClr val="tx1"/>
                </a:solidFill>
              </a:rPr>
              <a:t>Clark Pederson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tx1"/>
                </a:solidFill>
              </a:rPr>
              <a:t>University of </a:t>
            </a:r>
            <a:r>
              <a:rPr lang="en-US" sz="1600" dirty="0" smtClean="0">
                <a:solidFill>
                  <a:schemeClr val="tx1"/>
                </a:solidFill>
              </a:rPr>
              <a:t>Arizona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800" dirty="0">
                <a:solidFill>
                  <a:schemeClr val="tx1"/>
                </a:solidFill>
              </a:rPr>
              <a:t>Advisor:  Dr. Jesse Little,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tx1"/>
                </a:solidFill>
              </a:rPr>
              <a:t>Assistant Professor, Department of Aerospace and Mechanical Engineering,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tx1"/>
                </a:solidFill>
              </a:rPr>
              <a:t>University of </a:t>
            </a:r>
            <a:r>
              <a:rPr lang="en-US" sz="1600" dirty="0" smtClean="0">
                <a:solidFill>
                  <a:schemeClr val="tx1"/>
                </a:solidFill>
              </a:rPr>
              <a:t>Arizona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solidFill>
                  <a:schemeClr val="tx1"/>
                </a:solidFill>
              </a:rPr>
              <a:t>Arizona Space Grant SYMPOSIUM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April 18</a:t>
            </a:r>
            <a:r>
              <a:rPr lang="en-US" sz="1600" baseline="30000" dirty="0" smtClean="0">
                <a:solidFill>
                  <a:schemeClr val="tx1"/>
                </a:solidFill>
              </a:rPr>
              <a:t>th</a:t>
            </a:r>
            <a:r>
              <a:rPr lang="en-US" sz="1600" dirty="0" smtClean="0">
                <a:solidFill>
                  <a:schemeClr val="tx1"/>
                </a:solidFill>
              </a:rPr>
              <a:t>, 2015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Tempe, AZ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89842"/>
            <a:ext cx="10058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253614"/>
            <a:ext cx="10058400" cy="4615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My research mentor: Dr. Jesse Little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My research team: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Jared </a:t>
            </a:r>
            <a:r>
              <a:rPr lang="en-US" sz="2800" dirty="0" err="1" smtClean="0"/>
              <a:t>Hainsworth</a:t>
            </a:r>
            <a:r>
              <a:rPr lang="en-US" sz="2800" dirty="0" smtClean="0"/>
              <a:t> and Robyn Dawson, especially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Air Force Office of Scientific Research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NASA Space Grant Program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Susan Brew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Chandra </a:t>
            </a:r>
            <a:r>
              <a:rPr lang="en-US" sz="2800" dirty="0" err="1" smtClean="0"/>
              <a:t>Holifield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19339"/>
            <a:ext cx="10058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105140"/>
            <a:ext cx="10058400" cy="476395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Clemens, Noel T., and </a:t>
            </a:r>
            <a:r>
              <a:rPr lang="en-US" dirty="0" err="1"/>
              <a:t>Venkateswaran</a:t>
            </a:r>
            <a:r>
              <a:rPr lang="en-US" dirty="0"/>
              <a:t> </a:t>
            </a:r>
            <a:r>
              <a:rPr lang="en-US" dirty="0" err="1"/>
              <a:t>Narayanaswamy</a:t>
            </a:r>
            <a:r>
              <a:rPr lang="en-US" dirty="0"/>
              <a:t>. "Low-frequency unsteadiness of shock wave/turbulent boundary layer interactions." </a:t>
            </a:r>
            <a:r>
              <a:rPr lang="en-US" i="1" dirty="0"/>
              <a:t>Annual Review of Fluid Mechanics</a:t>
            </a:r>
            <a:r>
              <a:rPr lang="en-US" dirty="0"/>
              <a:t> 46 (2014): 469-492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“Concorde SST : </a:t>
            </a:r>
            <a:r>
              <a:rPr lang="en-US" dirty="0" err="1"/>
              <a:t>Powerplant</a:t>
            </a:r>
            <a:r>
              <a:rPr lang="en-US" dirty="0"/>
              <a:t>.” (</a:t>
            </a:r>
            <a:r>
              <a:rPr lang="en-US" dirty="0" err="1"/>
              <a:t>n.d.</a:t>
            </a:r>
            <a:r>
              <a:rPr lang="en-US" dirty="0"/>
              <a:t>). Retrieved March 31, 2015, from http://</a:t>
            </a:r>
            <a:r>
              <a:rPr lang="en-US" dirty="0" smtClean="0"/>
              <a:t>www.concordesst.com/powerplant.html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“Flight1.com - Great Aviation Products.” (2014, January 1). Retrieved March 31, 2015</a:t>
            </a:r>
            <a:r>
              <a:rPr lang="en-US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Hainsworth</a:t>
            </a:r>
            <a:r>
              <a:rPr lang="en-US" dirty="0"/>
              <a:t>, J. </a:t>
            </a:r>
            <a:r>
              <a:rPr lang="en-US" i="1" dirty="0"/>
              <a:t>Experimental Study of </a:t>
            </a:r>
            <a:r>
              <a:rPr lang="en-US" i="1" dirty="0" err="1"/>
              <a:t>Unswept</a:t>
            </a:r>
            <a:r>
              <a:rPr lang="en-US" i="1" dirty="0"/>
              <a:t> and Swept Oblique Shock-Turbulent Boundary Layer </a:t>
            </a:r>
            <a:r>
              <a:rPr lang="en-US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Interactions</a:t>
            </a:r>
            <a:r>
              <a:rPr lang="en-US" i="1" dirty="0"/>
              <a:t>, </a:t>
            </a:r>
            <a:r>
              <a:rPr lang="en-US" dirty="0"/>
              <a:t>(Unpublished masters thesis). University of Arizona, Tucson. </a:t>
            </a:r>
            <a:r>
              <a:rPr lang="en-US" dirty="0" smtClean="0"/>
              <a:t>2014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Holden, M. S. </a:t>
            </a:r>
            <a:r>
              <a:rPr lang="en-US" dirty="0" smtClean="0"/>
              <a:t>“Experimental </a:t>
            </a:r>
            <a:r>
              <a:rPr lang="en-US" dirty="0"/>
              <a:t>studies of quasi-two-dimensional and three-dimensional viscous interaction regions induced by skewed-shock and swept-shock boundary layer </a:t>
            </a:r>
            <a:r>
              <a:rPr lang="en-US" dirty="0" smtClean="0"/>
              <a:t>interactions.</a:t>
            </a:r>
            <a:r>
              <a:rPr lang="en-US" i="1" dirty="0" smtClean="0"/>
              <a:t>”</a:t>
            </a:r>
            <a:r>
              <a:rPr lang="en-US" dirty="0" smtClean="0"/>
              <a:t> </a:t>
            </a:r>
            <a:r>
              <a:rPr lang="en-US" dirty="0"/>
              <a:t>No. CALSPAN-7018-A-2. </a:t>
            </a:r>
            <a:r>
              <a:rPr lang="en-US" dirty="0" smtClean="0"/>
              <a:t>Arvin/</a:t>
            </a:r>
            <a:r>
              <a:rPr lang="en-US" dirty="0" err="1" smtClean="0"/>
              <a:t>Calspan</a:t>
            </a:r>
            <a:r>
              <a:rPr lang="en-US" dirty="0" smtClean="0"/>
              <a:t> Advanced Technology Center Buffalo </a:t>
            </a:r>
            <a:r>
              <a:rPr lang="en-US" dirty="0" err="1" smtClean="0"/>
              <a:t>Ny</a:t>
            </a:r>
            <a:r>
              <a:rPr lang="en-US" dirty="0" smtClean="0"/>
              <a:t> Physical Sciences </a:t>
            </a:r>
            <a:r>
              <a:rPr lang="en-US" dirty="0" err="1" smtClean="0"/>
              <a:t>Dept</a:t>
            </a:r>
            <a:r>
              <a:rPr lang="en-US" dirty="0" smtClean="0"/>
              <a:t>, </a:t>
            </a:r>
            <a:r>
              <a:rPr lang="en-US" dirty="0"/>
              <a:t>1984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Settles, G.S. and </a:t>
            </a:r>
            <a:r>
              <a:rPr lang="en-US" dirty="0" err="1"/>
              <a:t>Teng</a:t>
            </a:r>
            <a:r>
              <a:rPr lang="en-US" dirty="0"/>
              <a:t>, H.Y. 1984. </a:t>
            </a:r>
            <a:r>
              <a:rPr lang="en-US" dirty="0" smtClean="0"/>
              <a:t>“Cylindrical </a:t>
            </a:r>
            <a:r>
              <a:rPr lang="en-US" dirty="0"/>
              <a:t>and conical upstream </a:t>
            </a:r>
            <a:r>
              <a:rPr lang="en-US" dirty="0" smtClean="0"/>
              <a:t>influence </a:t>
            </a:r>
            <a:r>
              <a:rPr lang="en-US" dirty="0"/>
              <a:t>regimes of three-dimensional shock/turbulent boundary layer interactions</a:t>
            </a:r>
            <a:r>
              <a:rPr lang="en-US" dirty="0" smtClean="0"/>
              <a:t>.“ </a:t>
            </a:r>
            <a:r>
              <a:rPr lang="fi-FI" dirty="0" smtClean="0"/>
              <a:t>AIAA </a:t>
            </a:r>
            <a:r>
              <a:rPr lang="fi-FI" dirty="0"/>
              <a:t>Journal 22, p. </a:t>
            </a:r>
            <a:r>
              <a:rPr lang="fi-FI" dirty="0" smtClean="0"/>
              <a:t>194-200</a:t>
            </a:r>
            <a:r>
              <a:rPr lang="fi-FI" dirty="0"/>
              <a:t>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79108"/>
            <a:ext cx="10058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Shock Wave/Boundary Layer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174" y="1162175"/>
            <a:ext cx="5341866" cy="470691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Also known as SBLI or SWBLI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SBLIs occur anytime there is a fin, inlet, or corner on a supersonic vehicle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Applies to missiles, rockets, fighter jets, commercial supersonic flight, and more.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SBLIs are highly unsteady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This leads to damaging pressure and temperature fluctuations.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80" name="Picture 8" descr="http://www.flight1.com/images/sstsim/sstsim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36"/>
          <a:stretch/>
        </p:blipFill>
        <p:spPr bwMode="auto">
          <a:xfrm>
            <a:off x="6234783" y="1330272"/>
            <a:ext cx="4627465" cy="245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concordesst.com/graphics/engineairflow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31"/>
          <a:stretch/>
        </p:blipFill>
        <p:spPr bwMode="auto">
          <a:xfrm>
            <a:off x="5831512" y="3786388"/>
            <a:ext cx="5920357" cy="181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69634" y="5869093"/>
            <a:ext cx="3097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Top Image from flight1.com</a:t>
            </a:r>
          </a:p>
          <a:p>
            <a:r>
              <a:rPr lang="en-US" sz="1200" dirty="0" smtClean="0"/>
              <a:t>Bottom Image from concordesst.com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98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Case Examined: Swept Wedges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Diagram of shock waves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591" y="2160270"/>
            <a:ext cx="5433449" cy="360061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17920" y="1409921"/>
            <a:ext cx="4937760" cy="736282"/>
          </a:xfrm>
        </p:spPr>
        <p:txBody>
          <a:bodyPr/>
          <a:lstStyle/>
          <a:p>
            <a:pPr algn="ctr"/>
            <a:r>
              <a:rPr lang="en-US" dirty="0" smtClean="0"/>
              <a:t>Diagram of sweep angle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66017" y="2160270"/>
            <a:ext cx="5397880" cy="3023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8698" y="6005742"/>
            <a:ext cx="3614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</a:t>
            </a:r>
            <a:r>
              <a:rPr lang="en-US" sz="1200" dirty="0" err="1" smtClean="0"/>
              <a:t>Hainsworth</a:t>
            </a:r>
            <a:r>
              <a:rPr lang="en-US" sz="1200" dirty="0" smtClean="0"/>
              <a:t>, 2014. Coordinate </a:t>
            </a:r>
            <a:r>
              <a:rPr lang="en-US" sz="1200" dirty="0"/>
              <a:t>a</a:t>
            </a:r>
            <a:r>
              <a:rPr lang="en-US" sz="1200" dirty="0" smtClean="0"/>
              <a:t>xis added.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225584" y="5483886"/>
            <a:ext cx="3348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Holden, 1984.  Coordinate axis added.</a:t>
            </a:r>
            <a:endParaRPr lang="en-US" sz="1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75087" y="4201520"/>
            <a:ext cx="464234" cy="618978"/>
            <a:chOff x="900332" y="4895557"/>
            <a:chExt cx="464234" cy="618978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900332" y="4895557"/>
              <a:ext cx="0" cy="6189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00332" y="5514535"/>
              <a:ext cx="4642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522277" y="4518721"/>
            <a:ext cx="966777" cy="985293"/>
            <a:chOff x="6622143" y="3452866"/>
            <a:chExt cx="966777" cy="985293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6622143" y="3452866"/>
              <a:ext cx="0" cy="6189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622143" y="4085911"/>
              <a:ext cx="439839" cy="3522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622144" y="3912959"/>
              <a:ext cx="966776" cy="1729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990141" y="4715969"/>
            <a:ext cx="33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n-US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657226" y="4141677"/>
            <a:ext cx="33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22277" y="4476492"/>
            <a:ext cx="33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86410" y="4678536"/>
            <a:ext cx="33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x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88911" y="5152060"/>
            <a:ext cx="33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5157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86" y="310719"/>
            <a:ext cx="10058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067" y="1238865"/>
            <a:ext cx="3813933" cy="46302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How do the interaction lengths change as the sweep angle changes?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When does the flow separation begin to demonstrate conical behavior?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How much did the wind tunnel affect results?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501820" y="5869092"/>
            <a:ext cx="2065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</a:t>
            </a:r>
            <a:r>
              <a:rPr lang="en-US" sz="1200" dirty="0" smtClean="0"/>
              <a:t>based on </a:t>
            </a:r>
            <a:r>
              <a:rPr lang="en-US" sz="1200" dirty="0" smtClean="0"/>
              <a:t>Settles 1984</a:t>
            </a:r>
            <a:endParaRPr lang="en-US" sz="12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38865"/>
            <a:ext cx="7124700" cy="458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91765"/>
            <a:ext cx="10058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 Utilized to Analyze SBLI: PIV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6105" y="1571750"/>
            <a:ext cx="9800750" cy="41380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0107" y="5851990"/>
            <a:ext cx="3677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</a:t>
            </a:r>
            <a:r>
              <a:rPr lang="en-US" sz="1200" dirty="0" err="1" smtClean="0"/>
              <a:t>Hainsworth</a:t>
            </a:r>
            <a:r>
              <a:rPr lang="en-US" sz="1200" dirty="0" smtClean="0"/>
              <a:t>, 2014. Coordinate axis added.</a:t>
            </a:r>
            <a:endParaRPr lang="en-US" sz="1200" dirty="0"/>
          </a:p>
        </p:txBody>
      </p:sp>
      <p:grpSp>
        <p:nvGrpSpPr>
          <p:cNvPr id="6" name="Group 5"/>
          <p:cNvGrpSpPr/>
          <p:nvPr/>
        </p:nvGrpSpPr>
        <p:grpSpPr>
          <a:xfrm flipV="1">
            <a:off x="2036782" y="1874320"/>
            <a:ext cx="464234" cy="515648"/>
            <a:chOff x="900332" y="4895557"/>
            <a:chExt cx="464234" cy="618978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900332" y="4895557"/>
              <a:ext cx="0" cy="6189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900332" y="5514535"/>
              <a:ext cx="4642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487289" y="1761199"/>
            <a:ext cx="33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036782" y="2176891"/>
            <a:ext cx="33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78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547" y="345596"/>
            <a:ext cx="10058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Planes Examined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9008"/>
          <a:stretch/>
        </p:blipFill>
        <p:spPr>
          <a:xfrm>
            <a:off x="1038781" y="1657351"/>
            <a:ext cx="9884961" cy="3954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4513" y="5851989"/>
            <a:ext cx="2045265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</a:t>
            </a:r>
            <a:r>
              <a:rPr lang="en-US" sz="1200" dirty="0" err="1" smtClean="0"/>
              <a:t>Hainsworth</a:t>
            </a:r>
            <a:r>
              <a:rPr lang="en-US" sz="1200" dirty="0" smtClean="0"/>
              <a:t>,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892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05196"/>
            <a:ext cx="10058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PIV Velocity Data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580671" y="1224116"/>
            <a:ext cx="3730340" cy="464497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Velocity field was extracted from the PIV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upwards velocity component (V) was utilized to find interaction length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 custom built MATLAB script was used to find the two shock waves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0"/>
          <a:stretch/>
        </p:blipFill>
        <p:spPr>
          <a:xfrm>
            <a:off x="544536" y="1224116"/>
            <a:ext cx="5284628" cy="4644979"/>
          </a:xfrm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7"/>
          <a:stretch/>
        </p:blipFill>
        <p:spPr>
          <a:xfrm>
            <a:off x="5829164" y="1224116"/>
            <a:ext cx="1423289" cy="464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531" y="389842"/>
            <a:ext cx="10058400" cy="7015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 Experiment vs. Mirrored Experiment</a:t>
            </a:r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327939"/>
              </p:ext>
            </p:extLst>
          </p:nvPr>
        </p:nvGraphicFramePr>
        <p:xfrm>
          <a:off x="6166793" y="1194619"/>
          <a:ext cx="5319251" cy="4763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0118779"/>
              </p:ext>
            </p:extLst>
          </p:nvPr>
        </p:nvGraphicFramePr>
        <p:xfrm>
          <a:off x="575187" y="1194619"/>
          <a:ext cx="5475236" cy="5088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01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375094"/>
            <a:ext cx="10058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194620"/>
            <a:ext cx="10198249" cy="46744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Cylindrical behavior seen in previous experiments is not just experimental bias.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While the flat wedge exhibits a uniform interaction length, the 40 degree swept wedge does not.</a:t>
            </a:r>
            <a:endParaRPr lang="en-US" sz="3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This helps to better understand 3D (real world) supersonic flows, especially with respect to inlets of engines.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Ongoing work involves the examination of the turbulent characteristics of the flow</a:t>
            </a:r>
            <a:r>
              <a:rPr lang="en-US" sz="3200" dirty="0"/>
              <a:t> </a:t>
            </a:r>
            <a:r>
              <a:rPr lang="en-US" sz="3200" dirty="0" smtClean="0"/>
              <a:t>and boundary layer profiles.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1009</TotalTime>
  <Words>623</Words>
  <Application>Microsoft Office PowerPoint</Application>
  <PresentationFormat>Widescreen</PresentationFormat>
  <Paragraphs>80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Retrospect</vt:lpstr>
      <vt:lpstr>Experimental Study of Shock Wave/Boundary Layer Interaction on Swept and Unswept Wedges</vt:lpstr>
      <vt:lpstr>Shock Wave/Boundary Layer Interactions</vt:lpstr>
      <vt:lpstr>Specific Case Examined: Swept Wedges</vt:lpstr>
      <vt:lpstr>Research Questions</vt:lpstr>
      <vt:lpstr>Method Utilized to Analyze SBLI: PIV</vt:lpstr>
      <vt:lpstr>Planes Examined</vt:lpstr>
      <vt:lpstr>PIV Velocity Data Field</vt:lpstr>
      <vt:lpstr>Previous Experiment vs. Mirrored Experiment</vt:lpstr>
      <vt:lpstr>Conclusions</vt:lpstr>
      <vt:lpstr>Acknowledgements</vt:lpstr>
      <vt:lpstr>Thank You!</vt:lpstr>
      <vt:lpstr>Citations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Shock Wave/Boundary Layer Interaction on Swept and Unswept Wedges</dc:title>
  <dc:creator>Clark Pederson</dc:creator>
  <cp:lastModifiedBy>Clark Pederson</cp:lastModifiedBy>
  <cp:revision>47</cp:revision>
  <dcterms:created xsi:type="dcterms:W3CDTF">2015-03-24T23:12:51Z</dcterms:created>
  <dcterms:modified xsi:type="dcterms:W3CDTF">2015-04-03T23:34:50Z</dcterms:modified>
</cp:coreProperties>
</file>