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66" r:id="rId4"/>
    <p:sldId id="267" r:id="rId5"/>
    <p:sldId id="269" r:id="rId6"/>
    <p:sldId id="268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86" autoAdjust="0"/>
    <p:restoredTop sz="94660"/>
  </p:normalViewPr>
  <p:slideViewPr>
    <p:cSldViewPr snapToGrid="0">
      <p:cViewPr varScale="1">
        <p:scale>
          <a:sx n="97" d="100"/>
          <a:sy n="97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9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64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04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493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6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75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134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12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27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8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261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8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7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8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33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09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1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20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3492E-032F-476D-856E-225FE7512870}" type="datetimeFigureOut">
              <a:rPr lang="en-US" smtClean="0"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0C785-4BBB-4BCB-80D8-1AE9D7D7A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09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B7A22-F8AA-455D-B090-CE60013ADF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04829-61FA-4827-91A4-3CBEC3BFFC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9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983"/>
            <a:ext cx="7772400" cy="2387600"/>
          </a:xfrm>
        </p:spPr>
        <p:txBody>
          <a:bodyPr>
            <a:normAutofit/>
          </a:bodyPr>
          <a:lstStyle/>
          <a:p>
            <a:r>
              <a:rPr lang="en-US" sz="3600" dirty="0"/>
              <a:t>Analysis of Winglets for Low Reynolds UAV Flight Regimes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10658"/>
            <a:ext cx="6858000" cy="165576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Aaron C. </a:t>
            </a:r>
            <a:r>
              <a:rPr lang="en-US" sz="1800" dirty="0" err="1" smtClean="0"/>
              <a:t>Pigott</a:t>
            </a:r>
            <a:endParaRPr lang="en-US" sz="1800" dirty="0" smtClean="0"/>
          </a:p>
          <a:p>
            <a:r>
              <a:rPr lang="en-US" sz="1800" dirty="0" smtClean="0"/>
              <a:t>Embry-Riddle Aeronautical University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172" y="3286584"/>
            <a:ext cx="6355655" cy="2668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066" y="112311"/>
            <a:ext cx="1904407" cy="773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115128"/>
            <a:ext cx="1155750" cy="9611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839" y="5387728"/>
            <a:ext cx="895575" cy="1386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1" y="6237291"/>
            <a:ext cx="1888491" cy="43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71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84589" cy="4351338"/>
          </a:xfrm>
        </p:spPr>
        <p:txBody>
          <a:bodyPr/>
          <a:lstStyle/>
          <a:p>
            <a:r>
              <a:rPr lang="en-US" dirty="0" smtClean="0"/>
              <a:t>Steady</a:t>
            </a:r>
          </a:p>
          <a:p>
            <a:r>
              <a:rPr lang="en-US" dirty="0" smtClean="0"/>
              <a:t>Constant Density</a:t>
            </a:r>
          </a:p>
          <a:p>
            <a:r>
              <a:rPr lang="en-US" dirty="0" smtClean="0"/>
              <a:t>Segregated Flow</a:t>
            </a:r>
          </a:p>
          <a:p>
            <a:r>
              <a:rPr lang="en-US" dirty="0" smtClean="0"/>
              <a:t>K-Omega Turbulence</a:t>
            </a:r>
          </a:p>
          <a:p>
            <a:r>
              <a:rPr lang="en-US" dirty="0" smtClean="0"/>
              <a:t>Air conditions in Prescott, AZ to compare to wind tunnel data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73" y="1927122"/>
            <a:ext cx="3904282" cy="18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2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Tunnel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wind tunnel model was used to verify C</a:t>
            </a:r>
            <a:r>
              <a:rPr lang="en-US" baseline="-25000" dirty="0"/>
              <a:t>L</a:t>
            </a:r>
            <a:r>
              <a:rPr lang="en-US" dirty="0"/>
              <a:t> and C</a:t>
            </a:r>
            <a:r>
              <a:rPr lang="en-US" baseline="-25000" dirty="0"/>
              <a:t>D</a:t>
            </a:r>
            <a:r>
              <a:rPr lang="en-US" dirty="0"/>
              <a:t> data for the baseline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Wind </a:t>
            </a:r>
            <a:r>
              <a:rPr lang="en-US" dirty="0"/>
              <a:t>Tunnel vs. CFD</a:t>
            </a:r>
          </a:p>
          <a:p>
            <a:pPr marL="0" indent="0">
              <a:buNone/>
            </a:pPr>
            <a:r>
              <a:rPr lang="en-US" dirty="0"/>
              <a:t> Data Here</a:t>
            </a:r>
            <a:r>
              <a:rPr lang="en-US" baseline="-25000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542" y="3460955"/>
            <a:ext cx="4392344" cy="29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45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49" y="1862723"/>
            <a:ext cx="3923685" cy="233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867" y="1862723"/>
            <a:ext cx="3719377" cy="2340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996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Schumann tips reduced induced drag cause by wingtip vortices. C</a:t>
            </a:r>
            <a:r>
              <a:rPr lang="en-US" baseline="-25000" dirty="0"/>
              <a:t>L</a:t>
            </a:r>
            <a:r>
              <a:rPr lang="en-US" dirty="0"/>
              <a:t>/C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dirty="0" smtClean="0"/>
              <a:t>increased at each AOA</a:t>
            </a:r>
            <a:endParaRPr lang="en-US" dirty="0"/>
          </a:p>
          <a:p>
            <a:r>
              <a:rPr lang="en-US" dirty="0"/>
              <a:t>Variable wingtip conclusion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83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Shigeo </a:t>
            </a:r>
            <a:r>
              <a:rPr lang="en-US" dirty="0" err="1" smtClean="0"/>
              <a:t>Hayashibara</a:t>
            </a:r>
            <a:r>
              <a:rPr lang="en-US" dirty="0" smtClean="0"/>
              <a:t>, ERAU</a:t>
            </a:r>
          </a:p>
          <a:p>
            <a:r>
              <a:rPr lang="en-US" dirty="0" smtClean="0"/>
              <a:t>Joe </a:t>
            </a:r>
            <a:r>
              <a:rPr lang="en-US" dirty="0" err="1" smtClean="0"/>
              <a:t>Becar</a:t>
            </a:r>
            <a:r>
              <a:rPr lang="en-US" dirty="0" smtClean="0"/>
              <a:t>, Brigham Young University</a:t>
            </a:r>
          </a:p>
          <a:p>
            <a:r>
              <a:rPr lang="en-US" dirty="0" smtClean="0"/>
              <a:t>Boeing </a:t>
            </a:r>
            <a:r>
              <a:rPr lang="en-US" dirty="0" err="1" smtClean="0"/>
              <a:t>AerosPACE</a:t>
            </a:r>
            <a:r>
              <a:rPr lang="en-US" dirty="0" smtClean="0"/>
              <a:t> Program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216" y="5009478"/>
            <a:ext cx="896190" cy="13839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52" y="5619131"/>
            <a:ext cx="1908213" cy="774259"/>
          </a:xfrm>
          <a:prstGeom prst="rect">
            <a:avLst/>
          </a:prstGeom>
        </p:spPr>
      </p:pic>
      <p:sp>
        <p:nvSpPr>
          <p:cNvPr id="9" name="AutoShape 2" descr="boeing-logo-portfolio.png"/>
          <p:cNvSpPr>
            <a:spLocks noChangeAspect="1" noChangeArrowheads="1"/>
          </p:cNvSpPr>
          <p:nvPr/>
        </p:nvSpPr>
        <p:spPr bwMode="auto">
          <a:xfrm>
            <a:off x="155574" y="84137"/>
            <a:ext cx="767371" cy="767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600841"/>
            <a:ext cx="1585097" cy="7925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563" y="5384414"/>
            <a:ext cx="1969179" cy="7925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893" y="3574536"/>
            <a:ext cx="768163" cy="7681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0648" y="3608067"/>
            <a:ext cx="792549" cy="7742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845" y="3613812"/>
            <a:ext cx="835224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6856" y="3574536"/>
            <a:ext cx="847417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85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and Overview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Goal: </a:t>
            </a:r>
            <a:r>
              <a:rPr lang="en-US" dirty="0" smtClean="0"/>
              <a:t>Optimization </a:t>
            </a:r>
            <a:r>
              <a:rPr lang="en-US" dirty="0"/>
              <a:t>of winglet sweep using STAR-CCM+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Overview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Boeing </a:t>
            </a:r>
            <a:r>
              <a:rPr lang="en-US" dirty="0" err="1" smtClean="0">
                <a:solidFill>
                  <a:prstClr val="black"/>
                </a:solidFill>
              </a:rPr>
              <a:t>AerosPACE</a:t>
            </a:r>
            <a:endParaRPr lang="en-US" dirty="0" smtClean="0">
              <a:solidFill>
                <a:prstClr val="black"/>
              </a:solidFill>
            </a:endParaRP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UAV Design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Why Winglets?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Winglet Design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Mesh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The Physics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Conclusion</a:t>
            </a:r>
          </a:p>
          <a:p>
            <a:pPr lvl="1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1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Boeing </a:t>
            </a:r>
            <a:r>
              <a:rPr lang="en-US" dirty="0" err="1"/>
              <a:t>AerosPACE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Collaborative senior design project with Boeing, </a:t>
            </a:r>
            <a:r>
              <a:rPr lang="en-US" dirty="0" smtClean="0"/>
              <a:t>Brigham Young University, Embry-Riddle Aeronautical University, </a:t>
            </a:r>
            <a:r>
              <a:rPr lang="en-US" dirty="0"/>
              <a:t>Georgia </a:t>
            </a:r>
            <a:r>
              <a:rPr lang="en-US" dirty="0" smtClean="0"/>
              <a:t>Institute of Technology, Purdue University, </a:t>
            </a:r>
            <a:r>
              <a:rPr lang="en-US" dirty="0"/>
              <a:t>and Tuskegee University</a:t>
            </a:r>
          </a:p>
          <a:p>
            <a:r>
              <a:rPr lang="en-US" dirty="0" smtClean="0"/>
              <a:t>Objective: Successfully collaborate and design a hand-</a:t>
            </a:r>
            <a:r>
              <a:rPr lang="en-US" dirty="0" err="1" smtClean="0"/>
              <a:t>launchable</a:t>
            </a:r>
            <a:r>
              <a:rPr lang="en-US" dirty="0" smtClean="0"/>
              <a:t> </a:t>
            </a:r>
            <a:r>
              <a:rPr lang="en-US" dirty="0"/>
              <a:t>Search and Rescue </a:t>
            </a:r>
            <a:r>
              <a:rPr lang="en-US" dirty="0" smtClean="0"/>
              <a:t>UAV</a:t>
            </a:r>
          </a:p>
          <a:p>
            <a:r>
              <a:rPr lang="en-US" dirty="0" smtClean="0"/>
              <a:t>Winglet Analysis performed on Boeing </a:t>
            </a:r>
            <a:r>
              <a:rPr lang="en-US" dirty="0" err="1" smtClean="0"/>
              <a:t>AerosPACE</a:t>
            </a:r>
            <a:r>
              <a:rPr lang="en-US" dirty="0" smtClean="0"/>
              <a:t> UAV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50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UAV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42595" cy="4351338"/>
          </a:xfrm>
        </p:spPr>
        <p:txBody>
          <a:bodyPr/>
          <a:lstStyle/>
          <a:p>
            <a:r>
              <a:rPr lang="en-US" dirty="0" smtClean="0"/>
              <a:t>Length: 58.5 in.</a:t>
            </a:r>
          </a:p>
          <a:p>
            <a:r>
              <a:rPr lang="en-US" dirty="0" smtClean="0"/>
              <a:t>Span: 92.8 in.</a:t>
            </a:r>
          </a:p>
          <a:p>
            <a:r>
              <a:rPr lang="en-US" dirty="0" smtClean="0"/>
              <a:t>AR: 9</a:t>
            </a:r>
          </a:p>
          <a:p>
            <a:r>
              <a:rPr lang="en-US" dirty="0" smtClean="0"/>
              <a:t>Main Wing Chord: 11.4 in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78" y="1825625"/>
            <a:ext cx="45720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78" y="4793857"/>
            <a:ext cx="4572000" cy="1597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6031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Winglets?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84356" cy="4351338"/>
          </a:xfrm>
        </p:spPr>
        <p:txBody>
          <a:bodyPr/>
          <a:lstStyle/>
          <a:p>
            <a:r>
              <a:rPr lang="en-US" dirty="0"/>
              <a:t>Wingtip vortices </a:t>
            </a:r>
            <a:r>
              <a:rPr lang="en-US" dirty="0" smtClean="0"/>
              <a:t>cause </a:t>
            </a:r>
            <a:r>
              <a:rPr lang="en-US" dirty="0"/>
              <a:t>induced drag</a:t>
            </a:r>
          </a:p>
          <a:p>
            <a:r>
              <a:rPr lang="en-US" dirty="0"/>
              <a:t>Induced drag reduces aircraft range and endurance</a:t>
            </a:r>
          </a:p>
          <a:p>
            <a:r>
              <a:rPr lang="en-US" dirty="0"/>
              <a:t>Winglets minimize wingtip vortices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06" y="2046149"/>
            <a:ext cx="4258772" cy="2594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373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Winglet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061337" cy="4351338"/>
          </a:xfrm>
        </p:spPr>
        <p:txBody>
          <a:bodyPr/>
          <a:lstStyle/>
          <a:p>
            <a:r>
              <a:rPr lang="en-US" dirty="0"/>
              <a:t>P. </a:t>
            </a:r>
            <a:r>
              <a:rPr lang="en-US" dirty="0" err="1"/>
              <a:t>Panagiotou</a:t>
            </a:r>
            <a:r>
              <a:rPr lang="en-US" dirty="0"/>
              <a:t>, P. </a:t>
            </a:r>
            <a:r>
              <a:rPr lang="en-US" dirty="0" err="1"/>
              <a:t>Kaparos</a:t>
            </a:r>
            <a:r>
              <a:rPr lang="en-US" dirty="0"/>
              <a:t>, and K. </a:t>
            </a:r>
            <a:r>
              <a:rPr lang="en-US" dirty="0" err="1"/>
              <a:t>Yakinthos</a:t>
            </a:r>
            <a:r>
              <a:rPr lang="en-US" dirty="0"/>
              <a:t> found that a winglet </a:t>
            </a:r>
            <a:r>
              <a:rPr lang="en-US" dirty="0" smtClean="0"/>
              <a:t>with </a:t>
            </a:r>
            <a:r>
              <a:rPr lang="en-US" dirty="0"/>
              <a:t>50° cant angle is optimum at Re 1.2 million</a:t>
            </a:r>
          </a:p>
          <a:p>
            <a:r>
              <a:rPr lang="en-US" dirty="0"/>
              <a:t>This study uses 50° cant angle and varies sweep of winglet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03" y="1825625"/>
            <a:ext cx="3562890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70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Winglet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487015" cy="4351338"/>
          </a:xfrm>
        </p:spPr>
        <p:txBody>
          <a:bodyPr/>
          <a:lstStyle/>
          <a:p>
            <a:r>
              <a:rPr lang="en-US" dirty="0"/>
              <a:t>Baseline: Schumann Tips</a:t>
            </a:r>
          </a:p>
          <a:p>
            <a:r>
              <a:rPr lang="en-US" dirty="0"/>
              <a:t>Case 1: No Winglet</a:t>
            </a:r>
          </a:p>
          <a:p>
            <a:r>
              <a:rPr lang="en-US" dirty="0"/>
              <a:t>Case 2: 30° Sweep</a:t>
            </a:r>
          </a:p>
          <a:p>
            <a:r>
              <a:rPr lang="en-US" dirty="0"/>
              <a:t>Case 3: 45° Sweep</a:t>
            </a:r>
          </a:p>
          <a:p>
            <a:r>
              <a:rPr lang="en-US" dirty="0"/>
              <a:t>Case 4: 60° Sweep</a:t>
            </a:r>
          </a:p>
          <a:p>
            <a:r>
              <a:rPr lang="en-US" dirty="0"/>
              <a:t>Case 2, 3, and 4:</a:t>
            </a:r>
          </a:p>
          <a:p>
            <a:pPr lvl="1"/>
            <a:r>
              <a:rPr lang="en-US" dirty="0"/>
              <a:t>50 degree cant angle</a:t>
            </a:r>
          </a:p>
          <a:p>
            <a:pPr lvl="1"/>
            <a:r>
              <a:rPr lang="en-US" dirty="0" smtClean="0"/>
              <a:t>11.4 </a:t>
            </a:r>
            <a:r>
              <a:rPr lang="en-US" dirty="0"/>
              <a:t>inches tall (equal to wing chord)</a:t>
            </a:r>
          </a:p>
          <a:p>
            <a:pPr lvl="1"/>
            <a:r>
              <a:rPr lang="en-US" dirty="0"/>
              <a:t>0 toe and 0 twist angle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202" y="2125610"/>
            <a:ext cx="3499854" cy="2692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382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 Independence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1478014"/>
          </a:xfrm>
        </p:spPr>
        <p:txBody>
          <a:bodyPr/>
          <a:lstStyle/>
          <a:p>
            <a:r>
              <a:rPr lang="en-US" dirty="0"/>
              <a:t>Incrementally changed base size to ensure solution was mesh-independent</a:t>
            </a:r>
          </a:p>
          <a:p>
            <a:r>
              <a:rPr lang="en-US" dirty="0"/>
              <a:t>7 million cell mesh selected based on results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2" y="3458239"/>
            <a:ext cx="7888908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Meshing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503789" cy="4351338"/>
          </a:xfrm>
        </p:spPr>
        <p:txBody>
          <a:bodyPr/>
          <a:lstStyle/>
          <a:p>
            <a:r>
              <a:rPr lang="en-US" dirty="0"/>
              <a:t>Mesh Base Size: .</a:t>
            </a:r>
            <a:r>
              <a:rPr lang="en-US" dirty="0" smtClean="0"/>
              <a:t>009m</a:t>
            </a:r>
          </a:p>
          <a:p>
            <a:r>
              <a:rPr lang="en-US" dirty="0" smtClean="0"/>
              <a:t>Mesh Size: 7 million cells</a:t>
            </a:r>
            <a:endParaRPr lang="en-US" dirty="0"/>
          </a:p>
          <a:p>
            <a:r>
              <a:rPr lang="en-US" dirty="0"/>
              <a:t>Prism Layer </a:t>
            </a:r>
            <a:r>
              <a:rPr lang="en-US" dirty="0" err="1"/>
              <a:t>Mesher</a:t>
            </a:r>
            <a:endParaRPr lang="en-US" dirty="0"/>
          </a:p>
          <a:p>
            <a:pPr lvl="1"/>
            <a:r>
              <a:rPr lang="en-US" dirty="0"/>
              <a:t>Prism Layer Thickness: .007m</a:t>
            </a:r>
          </a:p>
          <a:p>
            <a:pPr lvl="1"/>
            <a:r>
              <a:rPr lang="en-US" dirty="0"/>
              <a:t>Prism Layer Stretching: 1.2</a:t>
            </a:r>
          </a:p>
          <a:p>
            <a:r>
              <a:rPr lang="en-US" dirty="0"/>
              <a:t>Surface </a:t>
            </a:r>
            <a:r>
              <a:rPr lang="en-US" dirty="0" err="1"/>
              <a:t>Remesher</a:t>
            </a:r>
            <a:endParaRPr lang="en-US" dirty="0"/>
          </a:p>
          <a:p>
            <a:r>
              <a:rPr lang="en-US" dirty="0"/>
              <a:t>Trimmer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439" y="1917290"/>
            <a:ext cx="4088990" cy="2667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3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761</TotalTime>
  <Words>364</Words>
  <Application>Microsoft Office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1_Office Theme</vt:lpstr>
      <vt:lpstr>Analysis of Winglets for Low Reynolds UAV Flight Regimes</vt:lpstr>
      <vt:lpstr>Introduction and Overview</vt:lpstr>
      <vt:lpstr>Boeing AerosPACE</vt:lpstr>
      <vt:lpstr>UAV Design</vt:lpstr>
      <vt:lpstr>Why Winglets?</vt:lpstr>
      <vt:lpstr>Winglet Design</vt:lpstr>
      <vt:lpstr>Winglet Design</vt:lpstr>
      <vt:lpstr>Mesh Independence Study</vt:lpstr>
      <vt:lpstr>Meshing Models</vt:lpstr>
      <vt:lpstr>Physics Models</vt:lpstr>
      <vt:lpstr>Wind Tunnel</vt:lpstr>
      <vt:lpstr>Results</vt:lpstr>
      <vt:lpstr>Conclusion</vt:lpstr>
      <vt:lpstr>Acknowledgements</vt:lpstr>
    </vt:vector>
  </TitlesOfParts>
  <Company>ERAU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Winglets for Low Reynolds UAV Flight Regimes</dc:title>
  <dc:creator>Pigott, Aaron C</dc:creator>
  <cp:lastModifiedBy>Pigott, Aaron C</cp:lastModifiedBy>
  <cp:revision>32</cp:revision>
  <dcterms:created xsi:type="dcterms:W3CDTF">2015-04-02T18:34:01Z</dcterms:created>
  <dcterms:modified xsi:type="dcterms:W3CDTF">2015-04-03T15:21:06Z</dcterms:modified>
</cp:coreProperties>
</file>