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2" r:id="rId2"/>
    <p:sldId id="263" r:id="rId3"/>
    <p:sldId id="257" r:id="rId4"/>
    <p:sldId id="264" r:id="rId5"/>
    <p:sldId id="258" r:id="rId6"/>
    <p:sldId id="259" r:id="rId7"/>
    <p:sldId id="260" r:id="rId8"/>
    <p:sldId id="266"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8704" autoAdjust="0"/>
  </p:normalViewPr>
  <p:slideViewPr>
    <p:cSldViewPr>
      <p:cViewPr>
        <p:scale>
          <a:sx n="75" d="100"/>
          <a:sy n="75" d="100"/>
        </p:scale>
        <p:origin x="-120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64CFF9-986C-41FC-B3BF-E08CB1A9ECC6}" type="datetimeFigureOut">
              <a:rPr lang="en-US" smtClean="0"/>
              <a:t>4/3/2015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B452A-1504-40A1-AFA7-D758A5E58530}" type="slidenum">
              <a:rPr lang="en-US" smtClean="0"/>
              <a:t>‹#›</a:t>
            </a:fld>
            <a:endParaRPr lang="en-US"/>
          </a:p>
        </p:txBody>
      </p:sp>
    </p:spTree>
    <p:extLst>
      <p:ext uri="{BB962C8B-B14F-4D97-AF65-F5344CB8AC3E}">
        <p14:creationId xmlns:p14="http://schemas.microsoft.com/office/powerpoint/2010/main" val="217731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LGH is supported</a:t>
            </a:r>
            <a:r>
              <a:rPr lang="en-US" baseline="0" dirty="0" smtClean="0"/>
              <a:t> by the Ralph </a:t>
            </a:r>
            <a:r>
              <a:rPr lang="en-US" baseline="0" dirty="0" err="1" smtClean="0"/>
              <a:t>Steckler</a:t>
            </a:r>
            <a:r>
              <a:rPr lang="en-US" baseline="0" dirty="0" smtClean="0"/>
              <a:t> Space Exploration Grant from NASA. It is designed as a bioregenerative life support system, using a living biological system (the crops) to produce fresh water, fresh air, and nutritional calories for one astronaut on an mission to the moon or Mars. Plants are grown inside the chamber in a hydroponically based system (cable culture hydroponics), and supported with artificial lighting, HVAC, and nutrient / water delivery system.</a:t>
            </a:r>
            <a:endParaRPr lang="en-US" dirty="0"/>
          </a:p>
        </p:txBody>
      </p:sp>
      <p:sp>
        <p:nvSpPr>
          <p:cNvPr id="4" name="Slide Number Placeholder 3"/>
          <p:cNvSpPr>
            <a:spLocks noGrp="1"/>
          </p:cNvSpPr>
          <p:nvPr>
            <p:ph type="sldNum" sz="quarter" idx="10"/>
          </p:nvPr>
        </p:nvSpPr>
        <p:spPr/>
        <p:txBody>
          <a:bodyPr/>
          <a:lstStyle/>
          <a:p>
            <a:fld id="{676B452A-1504-40A1-AFA7-D758A5E58530}" type="slidenum">
              <a:rPr lang="en-US" smtClean="0"/>
              <a:t>2</a:t>
            </a:fld>
            <a:endParaRPr lang="en-US"/>
          </a:p>
        </p:txBody>
      </p:sp>
    </p:spTree>
    <p:extLst>
      <p:ext uri="{BB962C8B-B14F-4D97-AF65-F5344CB8AC3E}">
        <p14:creationId xmlns:p14="http://schemas.microsoft.com/office/powerpoint/2010/main" val="350121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OTM demonstrates</a:t>
            </a:r>
            <a:r>
              <a:rPr lang="en-US" baseline="0" dirty="0" smtClean="0"/>
              <a:t> the main processes and concepts behind the lunar greenhouse project. Its purpose is to education the public. Housing the OTM at B2 gives us a platform from which to reach the large number of people that visit B2. With this eye on public reception, we investigate and test out new  and visually striking cultivars of our selected crops. In order to operate the OTM effectively, we trained a number of on-site staff to ensure trained personnel are on site at all times. A heavy focus is put on developing remote monitoring and control strategies, and we use a number of different technologies to accomplish this goal. </a:t>
            </a:r>
            <a:endParaRPr lang="en-US" dirty="0"/>
          </a:p>
        </p:txBody>
      </p:sp>
      <p:sp>
        <p:nvSpPr>
          <p:cNvPr id="4" name="Slide Number Placeholder 3"/>
          <p:cNvSpPr>
            <a:spLocks noGrp="1"/>
          </p:cNvSpPr>
          <p:nvPr>
            <p:ph type="sldNum" sz="quarter" idx="10"/>
          </p:nvPr>
        </p:nvSpPr>
        <p:spPr/>
        <p:txBody>
          <a:bodyPr/>
          <a:lstStyle/>
          <a:p>
            <a:fld id="{676B452A-1504-40A1-AFA7-D758A5E58530}" type="slidenum">
              <a:rPr lang="en-US" smtClean="0"/>
              <a:t>3</a:t>
            </a:fld>
            <a:endParaRPr lang="en-US"/>
          </a:p>
        </p:txBody>
      </p:sp>
    </p:spTree>
    <p:extLst>
      <p:ext uri="{BB962C8B-B14F-4D97-AF65-F5344CB8AC3E}">
        <p14:creationId xmlns:p14="http://schemas.microsoft.com/office/powerpoint/2010/main" val="350121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brain of the LGH-OTM: The CR1000 data logger. A number of sensors are hooked up to the data logger;</a:t>
            </a:r>
            <a:r>
              <a:rPr lang="en-US" baseline="0" dirty="0" smtClean="0"/>
              <a:t> they are calibrated before installation, and data about environmental condition is continually recorded even when workers are not there to take measurements. This data is available to off-site personnel through an attached laptop workers are able to log into. Graph: example data. Daily environmental reports are generated by workers and sent out to all members of the project team. A movable webcam sits inside the chamber, allowing workers to do a limited visual inspection and connect environmental data to real time images of the chamber. </a:t>
            </a:r>
            <a:endParaRPr lang="en-US" dirty="0"/>
          </a:p>
        </p:txBody>
      </p:sp>
      <p:sp>
        <p:nvSpPr>
          <p:cNvPr id="4" name="Slide Number Placeholder 3"/>
          <p:cNvSpPr>
            <a:spLocks noGrp="1"/>
          </p:cNvSpPr>
          <p:nvPr>
            <p:ph type="sldNum" sz="quarter" idx="10"/>
          </p:nvPr>
        </p:nvSpPr>
        <p:spPr/>
        <p:txBody>
          <a:bodyPr/>
          <a:lstStyle/>
          <a:p>
            <a:fld id="{676B452A-1504-40A1-AFA7-D758A5E58530}" type="slidenum">
              <a:rPr lang="en-US" smtClean="0"/>
              <a:t>4</a:t>
            </a:fld>
            <a:endParaRPr lang="en-US"/>
          </a:p>
        </p:txBody>
      </p:sp>
    </p:spTree>
    <p:extLst>
      <p:ext uri="{BB962C8B-B14F-4D97-AF65-F5344CB8AC3E}">
        <p14:creationId xmlns:p14="http://schemas.microsoft.com/office/powerpoint/2010/main" val="314862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brain of the LGH-OTM: The CR1000 data logger. A number of sensors are hooked up to the data logger;</a:t>
            </a:r>
            <a:r>
              <a:rPr lang="en-US" baseline="0" dirty="0" smtClean="0"/>
              <a:t> they are calibrated before installation, and data about environmental condition is continually recorded even when workers are not there to take measurements. This data is available to off-site personnel through an attached laptop workers are able to log into. Graph: example data. Daily environmental reports are generated by workers and sent out to all members of the project team. A movable webcam sits inside the chamber, allowing workers to do a limited visual inspection and connect environmental data to real time images of the chamber. </a:t>
            </a:r>
            <a:endParaRPr lang="en-US" dirty="0"/>
          </a:p>
        </p:txBody>
      </p:sp>
      <p:sp>
        <p:nvSpPr>
          <p:cNvPr id="4" name="Slide Number Placeholder 3"/>
          <p:cNvSpPr>
            <a:spLocks noGrp="1"/>
          </p:cNvSpPr>
          <p:nvPr>
            <p:ph type="sldNum" sz="quarter" idx="10"/>
          </p:nvPr>
        </p:nvSpPr>
        <p:spPr/>
        <p:txBody>
          <a:bodyPr/>
          <a:lstStyle/>
          <a:p>
            <a:fld id="{676B452A-1504-40A1-AFA7-D758A5E58530}" type="slidenum">
              <a:rPr lang="en-US" smtClean="0"/>
              <a:t>5</a:t>
            </a:fld>
            <a:endParaRPr lang="en-US"/>
          </a:p>
        </p:txBody>
      </p:sp>
    </p:spTree>
    <p:extLst>
      <p:ext uri="{BB962C8B-B14F-4D97-AF65-F5344CB8AC3E}">
        <p14:creationId xmlns:p14="http://schemas.microsoft.com/office/powerpoint/2010/main" val="314862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LGH-OTM</a:t>
            </a:r>
            <a:r>
              <a:rPr lang="en-US" baseline="0" dirty="0" smtClean="0"/>
              <a:t> is about 8 </a:t>
            </a:r>
            <a:r>
              <a:rPr lang="en-US" baseline="0" dirty="0" err="1" smtClean="0"/>
              <a:t>ft</a:t>
            </a:r>
            <a:r>
              <a:rPr lang="en-US" baseline="0" dirty="0" smtClean="0"/>
              <a:t> tall and about 12 </a:t>
            </a:r>
            <a:r>
              <a:rPr lang="en-US" baseline="0" dirty="0" err="1" smtClean="0"/>
              <a:t>ft</a:t>
            </a:r>
            <a:r>
              <a:rPr lang="en-US" baseline="0" dirty="0" smtClean="0"/>
              <a:t> long and cylindrical in shape. All the plant support systems are hydroponically based and contained in a suspended envelope (“cable culture”) system. The crops that currently reside in the chamber are sweet potatoes and cowpeas on the outer rows, with sweet potatoes, strawberries, and basil on the inner row. The outer rows are intended to contain vining crops that will grow up and down the sides of the chamber, while the more compact lettuce and strawberry crops remain mostly in their spaces in the inner envelopes.</a:t>
            </a:r>
            <a:endParaRPr lang="en-US" dirty="0"/>
          </a:p>
        </p:txBody>
      </p:sp>
      <p:sp>
        <p:nvSpPr>
          <p:cNvPr id="4" name="Slide Number Placeholder 3"/>
          <p:cNvSpPr>
            <a:spLocks noGrp="1"/>
          </p:cNvSpPr>
          <p:nvPr>
            <p:ph type="sldNum" sz="quarter" idx="10"/>
          </p:nvPr>
        </p:nvSpPr>
        <p:spPr/>
        <p:txBody>
          <a:bodyPr/>
          <a:lstStyle/>
          <a:p>
            <a:fld id="{676B452A-1504-40A1-AFA7-D758A5E58530}" type="slidenum">
              <a:rPr lang="en-US" smtClean="0"/>
              <a:t>6</a:t>
            </a:fld>
            <a:endParaRPr lang="en-US"/>
          </a:p>
        </p:txBody>
      </p:sp>
    </p:spTree>
    <p:extLst>
      <p:ext uri="{BB962C8B-B14F-4D97-AF65-F5344CB8AC3E}">
        <p14:creationId xmlns:p14="http://schemas.microsoft.com/office/powerpoint/2010/main" val="240789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personal role</a:t>
            </a:r>
            <a:r>
              <a:rPr lang="en-US" baseline="0" dirty="0" smtClean="0"/>
              <a:t> in the project has several aspects. Long term, I work to document the equipment and protocols of the chamber and any problem solving strategies we develop. Short term, I help keep the team updated on a day to day basis with the environmental summary reports, as well as maintain a steady stream of seedlings to support our weekly harvest efforts.</a:t>
            </a:r>
            <a:endParaRPr lang="en-US" dirty="0"/>
          </a:p>
        </p:txBody>
      </p:sp>
      <p:sp>
        <p:nvSpPr>
          <p:cNvPr id="4" name="Slide Number Placeholder 3"/>
          <p:cNvSpPr>
            <a:spLocks noGrp="1"/>
          </p:cNvSpPr>
          <p:nvPr>
            <p:ph type="sldNum" sz="quarter" idx="10"/>
          </p:nvPr>
        </p:nvSpPr>
        <p:spPr/>
        <p:txBody>
          <a:bodyPr/>
          <a:lstStyle/>
          <a:p>
            <a:fld id="{676B452A-1504-40A1-AFA7-D758A5E58530}" type="slidenum">
              <a:rPr lang="en-US" smtClean="0"/>
              <a:t>7</a:t>
            </a:fld>
            <a:endParaRPr lang="en-US"/>
          </a:p>
        </p:txBody>
      </p:sp>
    </p:spTree>
    <p:extLst>
      <p:ext uri="{BB962C8B-B14F-4D97-AF65-F5344CB8AC3E}">
        <p14:creationId xmlns:p14="http://schemas.microsoft.com/office/powerpoint/2010/main" val="27385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personal role</a:t>
            </a:r>
            <a:r>
              <a:rPr lang="en-US" baseline="0" dirty="0" smtClean="0"/>
              <a:t> in the project has several aspects. Long term, I work to document the equipment and protocols of the chamber and any problem solving strategies we develop. Short term, I help keep the team updated on a day to day basis with the environmental summary reports, as well as maintain a steady stream of seedlings to support our weekly harvest efforts.</a:t>
            </a:r>
            <a:endParaRPr lang="en-US" dirty="0"/>
          </a:p>
        </p:txBody>
      </p:sp>
      <p:sp>
        <p:nvSpPr>
          <p:cNvPr id="4" name="Slide Number Placeholder 3"/>
          <p:cNvSpPr>
            <a:spLocks noGrp="1"/>
          </p:cNvSpPr>
          <p:nvPr>
            <p:ph type="sldNum" sz="quarter" idx="10"/>
          </p:nvPr>
        </p:nvSpPr>
        <p:spPr/>
        <p:txBody>
          <a:bodyPr/>
          <a:lstStyle/>
          <a:p>
            <a:fld id="{676B452A-1504-40A1-AFA7-D758A5E58530}" type="slidenum">
              <a:rPr lang="en-US" smtClean="0"/>
              <a:t>8</a:t>
            </a:fld>
            <a:endParaRPr lang="en-US"/>
          </a:p>
        </p:txBody>
      </p:sp>
    </p:spTree>
    <p:extLst>
      <p:ext uri="{BB962C8B-B14F-4D97-AF65-F5344CB8AC3E}">
        <p14:creationId xmlns:p14="http://schemas.microsoft.com/office/powerpoint/2010/main" val="27385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B452A-1504-40A1-AFA7-D758A5E58530}" type="slidenum">
              <a:rPr lang="en-US" smtClean="0"/>
              <a:t>9</a:t>
            </a:fld>
            <a:endParaRPr lang="en-US"/>
          </a:p>
        </p:txBody>
      </p:sp>
    </p:spTree>
    <p:extLst>
      <p:ext uri="{BB962C8B-B14F-4D97-AF65-F5344CB8AC3E}">
        <p14:creationId xmlns:p14="http://schemas.microsoft.com/office/powerpoint/2010/main" val="2738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64DEAE-F6CB-4E84-939C-7D49D8F2962D}"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288899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4DEAE-F6CB-4E84-939C-7D49D8F2962D}"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369886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4DEAE-F6CB-4E84-939C-7D49D8F2962D}"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305029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4DEAE-F6CB-4E84-939C-7D49D8F2962D}"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250848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64DEAE-F6CB-4E84-939C-7D49D8F2962D}"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170667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64DEAE-F6CB-4E84-939C-7D49D8F2962D}"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407378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64DEAE-F6CB-4E84-939C-7D49D8F2962D}" type="datetimeFigureOut">
              <a:rPr lang="en-US" smtClean="0"/>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239523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64DEAE-F6CB-4E84-939C-7D49D8F2962D}" type="datetimeFigureOut">
              <a:rPr lang="en-US" smtClean="0"/>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141974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4DEAE-F6CB-4E84-939C-7D49D8F2962D}" type="datetimeFigureOut">
              <a:rPr lang="en-US" smtClean="0"/>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344243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4DEAE-F6CB-4E84-939C-7D49D8F2962D}"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195648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4DEAE-F6CB-4E84-939C-7D49D8F2962D}"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FFC98-3D42-4DA8-83C4-B461BA1D9D88}" type="slidenum">
              <a:rPr lang="en-US" smtClean="0"/>
              <a:t>‹#›</a:t>
            </a:fld>
            <a:endParaRPr lang="en-US"/>
          </a:p>
        </p:txBody>
      </p:sp>
    </p:spTree>
    <p:extLst>
      <p:ext uri="{BB962C8B-B14F-4D97-AF65-F5344CB8AC3E}">
        <p14:creationId xmlns:p14="http://schemas.microsoft.com/office/powerpoint/2010/main" val="44173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4DEAE-F6CB-4E84-939C-7D49D8F2962D}" type="datetimeFigureOut">
              <a:rPr lang="en-US" smtClean="0"/>
              <a:t>4/3/2015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FC98-3D42-4DA8-83C4-B461BA1D9D88}" type="slidenum">
              <a:rPr lang="en-US" smtClean="0"/>
              <a:t>‹#›</a:t>
            </a:fld>
            <a:endParaRPr lang="en-US"/>
          </a:p>
        </p:txBody>
      </p:sp>
    </p:spTree>
    <p:extLst>
      <p:ext uri="{BB962C8B-B14F-4D97-AF65-F5344CB8AC3E}">
        <p14:creationId xmlns:p14="http://schemas.microsoft.com/office/powerpoint/2010/main" val="3917473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pic>
        <p:nvPicPr>
          <p:cNvPr id="2" name="Picture 1"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81" y="5410200"/>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35144" y="53895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3" descr="nas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481" y="5486400"/>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07244" y="914400"/>
            <a:ext cx="7315200" cy="3385542"/>
          </a:xfrm>
          <a:prstGeom prst="rect">
            <a:avLst/>
          </a:prstGeom>
          <a:noFill/>
        </p:spPr>
        <p:txBody>
          <a:bodyPr wrap="square" rtlCol="0">
            <a:spAutoFit/>
          </a:bodyPr>
          <a:lstStyle/>
          <a:p>
            <a:pPr algn="just"/>
            <a:r>
              <a:rPr lang="en-US" sz="3200" dirty="0"/>
              <a:t>The Lunar Greenhouse: Outreach and Teaching Module(LGH-OTM) Development and </a:t>
            </a:r>
            <a:r>
              <a:rPr lang="en-US" sz="3200" dirty="0" smtClean="0"/>
              <a:t>Documentation</a:t>
            </a:r>
          </a:p>
          <a:p>
            <a:pPr algn="just"/>
            <a:endParaRPr lang="en-US" sz="3200" dirty="0"/>
          </a:p>
          <a:p>
            <a:pPr algn="ctr"/>
            <a:r>
              <a:rPr lang="en-US" sz="2000" dirty="0" smtClean="0"/>
              <a:t>Erica Hernandez, Dr. Giacomelli</a:t>
            </a:r>
          </a:p>
          <a:p>
            <a:pPr algn="ctr"/>
            <a:r>
              <a:rPr lang="en-US" sz="1600" dirty="0" smtClean="0"/>
              <a:t>Controlled Environment Agriculture Center </a:t>
            </a:r>
          </a:p>
          <a:p>
            <a:pPr algn="ctr"/>
            <a:r>
              <a:rPr lang="en-US" sz="1600" dirty="0" smtClean="0"/>
              <a:t>University of Arizona NASA Space Grant</a:t>
            </a:r>
          </a:p>
          <a:p>
            <a:pPr algn="ctr"/>
            <a:r>
              <a:rPr lang="en-US" sz="1600" dirty="0" smtClean="0"/>
              <a:t>April 18, 2015</a:t>
            </a:r>
            <a:endParaRPr lang="en-US" sz="1600" dirty="0"/>
          </a:p>
          <a:p>
            <a:endParaRPr lang="en-US" dirty="0"/>
          </a:p>
        </p:txBody>
      </p:sp>
    </p:spTree>
    <p:extLst>
      <p:ext uri="{BB962C8B-B14F-4D97-AF65-F5344CB8AC3E}">
        <p14:creationId xmlns:p14="http://schemas.microsoft.com/office/powerpoint/2010/main" val="318175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0"/>
            <a:ext cx="91440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000" dirty="0"/>
          </a:p>
        </p:txBody>
      </p:sp>
      <p:sp>
        <p:nvSpPr>
          <p:cNvPr id="2" name="Rectangle 1"/>
          <p:cNvSpPr/>
          <p:nvPr/>
        </p:nvSpPr>
        <p:spPr>
          <a:xfrm>
            <a:off x="1" y="838200"/>
            <a:ext cx="8610599"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smtClean="0">
                <a:solidFill>
                  <a:schemeClr val="bg1"/>
                </a:solidFill>
              </a:rPr>
              <a:t>What is the Lunar Greenhouse?</a:t>
            </a:r>
          </a:p>
          <a:p>
            <a:pPr marL="342900" indent="-342900" algn="just">
              <a:buFont typeface="Arial" panose="020B0604020202020204" pitchFamily="34" charset="0"/>
              <a:buChar char="•"/>
            </a:pPr>
            <a:r>
              <a:rPr lang="en-US" sz="2000" dirty="0" smtClean="0">
                <a:solidFill>
                  <a:schemeClr val="bg1"/>
                </a:solidFill>
              </a:rPr>
              <a:t>BLSS: Bioregenerative Life Support System</a:t>
            </a:r>
          </a:p>
          <a:p>
            <a:pPr marL="342900" indent="-342900" algn="just">
              <a:buFont typeface="Arial" panose="020B0604020202020204" pitchFamily="34" charset="0"/>
              <a:buChar char="•"/>
            </a:pPr>
            <a:r>
              <a:rPr lang="en-US" sz="2000" dirty="0" smtClean="0">
                <a:solidFill>
                  <a:schemeClr val="bg1"/>
                </a:solidFill>
              </a:rPr>
              <a:t>Hydroponic crop production</a:t>
            </a:r>
          </a:p>
          <a:p>
            <a:pPr marL="342900" indent="-342900" algn="just">
              <a:buFont typeface="Arial" panose="020B0604020202020204" pitchFamily="34" charset="0"/>
              <a:buChar char="•"/>
            </a:pPr>
            <a:r>
              <a:rPr lang="en-US" sz="2000" dirty="0" smtClean="0">
                <a:solidFill>
                  <a:schemeClr val="bg1"/>
                </a:solidFill>
              </a:rPr>
              <a:t>Produces oxygen, water, calories</a:t>
            </a:r>
          </a:p>
          <a:p>
            <a:pPr algn="just"/>
            <a:endParaRPr lang="en-US" sz="2000" dirty="0" smtClean="0">
              <a:solidFill>
                <a:schemeClr val="bg1"/>
              </a:solidFill>
            </a:endParaRPr>
          </a:p>
        </p:txBody>
      </p:sp>
      <p:sp>
        <p:nvSpPr>
          <p:cNvPr id="3" name="TextBox 2"/>
          <p:cNvSpPr txBox="1"/>
          <p:nvPr/>
        </p:nvSpPr>
        <p:spPr>
          <a:xfrm>
            <a:off x="1028699" y="0"/>
            <a:ext cx="7086600" cy="400110"/>
          </a:xfrm>
          <a:prstGeom prst="rect">
            <a:avLst/>
          </a:prstGeom>
          <a:noFill/>
        </p:spPr>
        <p:txBody>
          <a:bodyPr wrap="square" rtlCol="0">
            <a:spAutoFit/>
          </a:bodyPr>
          <a:lstStyle/>
          <a:p>
            <a:r>
              <a:rPr lang="en-US" sz="2000" dirty="0" smtClean="0"/>
              <a:t>Lunar Greenhouse Outreach and Teaching Module at Biosphere 2</a:t>
            </a:r>
            <a:endParaRPr lang="en-US" sz="2000" dirty="0"/>
          </a:p>
        </p:txBody>
      </p:sp>
      <p:sp>
        <p:nvSpPr>
          <p:cNvPr id="4" name="TextBox 3"/>
          <p:cNvSpPr txBox="1"/>
          <p:nvPr/>
        </p:nvSpPr>
        <p:spPr>
          <a:xfrm>
            <a:off x="1804707" y="246221"/>
            <a:ext cx="5534587" cy="276999"/>
          </a:xfrm>
          <a:prstGeom prst="rect">
            <a:avLst/>
          </a:prstGeom>
          <a:noFill/>
        </p:spPr>
        <p:txBody>
          <a:bodyPr wrap="square" rtlCol="0">
            <a:spAutoFit/>
          </a:bodyPr>
          <a:lstStyle/>
          <a:p>
            <a:r>
              <a:rPr lang="en-US" sz="1200" dirty="0" smtClean="0"/>
              <a:t>Erica Hernandez, Connor D. Osgood, Neal H. Barto, Dr. Gene Giacomelli, Phil Saddler</a:t>
            </a:r>
            <a:endParaRPr lang="en-US"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904" y="98536"/>
            <a:ext cx="1210235" cy="424684"/>
          </a:xfrm>
          <a:prstGeom prst="rect">
            <a:avLst/>
          </a:prstGeom>
        </p:spPr>
      </p:pic>
      <p:pic>
        <p:nvPicPr>
          <p:cNvPr id="6" name="Picture 4" descr="http://spacegrant.arizona.edu/gallery/var/albums/Logos/nic_print750x624p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680"/>
            <a:ext cx="706401" cy="5877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78703" y="384720"/>
            <a:ext cx="4786595" cy="215444"/>
          </a:xfrm>
          <a:prstGeom prst="rect">
            <a:avLst/>
          </a:prstGeom>
          <a:noFill/>
        </p:spPr>
        <p:txBody>
          <a:bodyPr wrap="square" rtlCol="0">
            <a:spAutoFit/>
          </a:bodyPr>
          <a:lstStyle/>
          <a:p>
            <a:r>
              <a:rPr lang="en-US" sz="800" baseline="30000" dirty="0" smtClean="0"/>
              <a:t>1</a:t>
            </a:r>
            <a:r>
              <a:rPr lang="en-US" sz="800" dirty="0" smtClean="0"/>
              <a:t>Plant Sciences UArizona, </a:t>
            </a:r>
            <a:r>
              <a:rPr lang="en-US" sz="800" baseline="30000" dirty="0" smtClean="0"/>
              <a:t>2 </a:t>
            </a:r>
            <a:r>
              <a:rPr lang="en-US" sz="800" dirty="0" smtClean="0"/>
              <a:t>Sus. Plant Sys, UArizona, </a:t>
            </a:r>
            <a:r>
              <a:rPr lang="en-US" sz="800" baseline="30000" dirty="0" smtClean="0"/>
              <a:t>3</a:t>
            </a:r>
            <a:r>
              <a:rPr lang="en-US" sz="800" dirty="0" smtClean="0"/>
              <a:t>CEAC Staff Engineer, </a:t>
            </a:r>
            <a:r>
              <a:rPr lang="en-US" sz="800" baseline="30000" dirty="0" smtClean="0"/>
              <a:t>4</a:t>
            </a:r>
            <a:r>
              <a:rPr lang="en-US" sz="800" dirty="0" smtClean="0"/>
              <a:t>CEAC Director, </a:t>
            </a:r>
            <a:r>
              <a:rPr lang="en-US" sz="800" baseline="30000" dirty="0" smtClean="0"/>
              <a:t>5</a:t>
            </a:r>
            <a:r>
              <a:rPr lang="en-US" sz="800" dirty="0" smtClean="0"/>
              <a:t>Sadler Machine Co.</a:t>
            </a:r>
            <a:endParaRPr lang="en-US" sz="800" dirty="0"/>
          </a:p>
        </p:txBody>
      </p:sp>
      <p:pic>
        <p:nvPicPr>
          <p:cNvPr id="9" name="Picture 5" descr="LGH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3100" y="2247900"/>
            <a:ext cx="5791200" cy="43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V="1">
            <a:off x="2730500" y="2895600"/>
            <a:ext cx="2070100" cy="457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30500" y="3886200"/>
            <a:ext cx="1460500" cy="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30500" y="4418846"/>
            <a:ext cx="1460500" cy="38175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35393" y="3168134"/>
            <a:ext cx="895107" cy="369332"/>
          </a:xfrm>
          <a:prstGeom prst="rect">
            <a:avLst/>
          </a:prstGeom>
          <a:noFill/>
        </p:spPr>
        <p:txBody>
          <a:bodyPr wrap="square" rtlCol="0">
            <a:spAutoFit/>
          </a:bodyPr>
          <a:lstStyle/>
          <a:p>
            <a:r>
              <a:rPr lang="en-US" b="1" dirty="0" smtClean="0">
                <a:solidFill>
                  <a:schemeClr val="bg1"/>
                </a:solidFill>
              </a:rPr>
              <a:t>Lamps</a:t>
            </a:r>
            <a:endParaRPr lang="en-US" b="1" dirty="0">
              <a:solidFill>
                <a:schemeClr val="bg1"/>
              </a:solidFill>
            </a:endParaRPr>
          </a:p>
        </p:txBody>
      </p:sp>
      <p:sp>
        <p:nvSpPr>
          <p:cNvPr id="23" name="TextBox 22"/>
          <p:cNvSpPr txBox="1"/>
          <p:nvPr/>
        </p:nvSpPr>
        <p:spPr>
          <a:xfrm>
            <a:off x="1835393" y="3694668"/>
            <a:ext cx="755407" cy="369332"/>
          </a:xfrm>
          <a:prstGeom prst="rect">
            <a:avLst/>
          </a:prstGeom>
          <a:noFill/>
        </p:spPr>
        <p:txBody>
          <a:bodyPr wrap="square" rtlCol="0">
            <a:spAutoFit/>
          </a:bodyPr>
          <a:lstStyle/>
          <a:p>
            <a:r>
              <a:rPr lang="en-US" b="1" dirty="0" smtClean="0">
                <a:solidFill>
                  <a:schemeClr val="bg1"/>
                </a:solidFill>
              </a:rPr>
              <a:t>Crops</a:t>
            </a:r>
            <a:endParaRPr lang="en-US" b="1" dirty="0">
              <a:solidFill>
                <a:schemeClr val="bg1"/>
              </a:solidFill>
            </a:endParaRPr>
          </a:p>
        </p:txBody>
      </p:sp>
      <p:sp>
        <p:nvSpPr>
          <p:cNvPr id="24" name="TextBox 23"/>
          <p:cNvSpPr txBox="1"/>
          <p:nvPr/>
        </p:nvSpPr>
        <p:spPr>
          <a:xfrm>
            <a:off x="228600" y="4234180"/>
            <a:ext cx="2501900" cy="369332"/>
          </a:xfrm>
          <a:prstGeom prst="rect">
            <a:avLst/>
          </a:prstGeom>
          <a:noFill/>
        </p:spPr>
        <p:txBody>
          <a:bodyPr wrap="square" rtlCol="0">
            <a:spAutoFit/>
          </a:bodyPr>
          <a:lstStyle/>
          <a:p>
            <a:r>
              <a:rPr lang="en-US" b="1" dirty="0" smtClean="0">
                <a:solidFill>
                  <a:schemeClr val="bg1"/>
                </a:solidFill>
              </a:rPr>
              <a:t>Air / Water Circulation</a:t>
            </a:r>
            <a:endParaRPr lang="en-US" b="1" dirty="0">
              <a:solidFill>
                <a:schemeClr val="bg1"/>
              </a:solidFill>
            </a:endParaRPr>
          </a:p>
        </p:txBody>
      </p:sp>
    </p:spTree>
    <p:extLst>
      <p:ext uri="{BB962C8B-B14F-4D97-AF65-F5344CB8AC3E}">
        <p14:creationId xmlns:p14="http://schemas.microsoft.com/office/powerpoint/2010/main" val="83975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762000"/>
            <a:ext cx="91440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000" dirty="0"/>
          </a:p>
        </p:txBody>
      </p:sp>
      <p:sp>
        <p:nvSpPr>
          <p:cNvPr id="2" name="Rectangle 1"/>
          <p:cNvSpPr/>
          <p:nvPr/>
        </p:nvSpPr>
        <p:spPr>
          <a:xfrm>
            <a:off x="1" y="838200"/>
            <a:ext cx="9144000" cy="3009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smtClean="0">
                <a:solidFill>
                  <a:schemeClr val="bg1"/>
                </a:solidFill>
              </a:rPr>
              <a:t>What is the LGH – OTM?</a:t>
            </a:r>
          </a:p>
          <a:p>
            <a:pPr algn="just"/>
            <a:endParaRPr lang="en-US" sz="1100" dirty="0" smtClean="0">
              <a:solidFill>
                <a:schemeClr val="bg1"/>
              </a:solidFill>
            </a:endParaRPr>
          </a:p>
          <a:p>
            <a:pPr marL="285750" indent="-285750" algn="just">
              <a:buFont typeface="Arial" panose="020B0604020202020204" pitchFamily="34" charset="0"/>
              <a:buChar char="•"/>
            </a:pPr>
            <a:r>
              <a:rPr lang="en-US" sz="2000" dirty="0" smtClean="0">
                <a:solidFill>
                  <a:schemeClr val="bg1"/>
                </a:solidFill>
              </a:rPr>
              <a:t>Demonstrating LGH-Outreach and Teaching </a:t>
            </a:r>
            <a:r>
              <a:rPr lang="en-US" sz="2000" dirty="0">
                <a:solidFill>
                  <a:schemeClr val="bg1"/>
                </a:solidFill>
              </a:rPr>
              <a:t>M</a:t>
            </a:r>
            <a:r>
              <a:rPr lang="en-US" sz="2000" dirty="0" smtClean="0">
                <a:solidFill>
                  <a:schemeClr val="bg1"/>
                </a:solidFill>
              </a:rPr>
              <a:t>odule at Biosphere2</a:t>
            </a:r>
          </a:p>
          <a:p>
            <a:pPr marL="285750" indent="-285750" algn="just">
              <a:buFont typeface="Arial" panose="020B0604020202020204" pitchFamily="34" charset="0"/>
              <a:buChar char="•"/>
            </a:pPr>
            <a:r>
              <a:rPr lang="en-US" sz="2000" dirty="0" smtClean="0">
                <a:solidFill>
                  <a:schemeClr val="bg1"/>
                </a:solidFill>
              </a:rPr>
              <a:t>Developing remote monitoring and control strategies </a:t>
            </a:r>
          </a:p>
          <a:p>
            <a:pPr marL="285750" indent="-285750" algn="just">
              <a:buFont typeface="Arial" panose="020B0604020202020204" pitchFamily="34" charset="0"/>
              <a:buChar char="•"/>
            </a:pPr>
            <a:r>
              <a:rPr lang="en-US" sz="2000" dirty="0" smtClean="0">
                <a:solidFill>
                  <a:schemeClr val="bg1"/>
                </a:solidFill>
              </a:rPr>
              <a:t>Documentation of procedures, problem solving, systems components, and other details</a:t>
            </a:r>
          </a:p>
          <a:p>
            <a:pPr marL="285750" indent="-285750" algn="just">
              <a:buFont typeface="Arial" panose="020B0604020202020204" pitchFamily="34" charset="0"/>
              <a:buChar char="•"/>
            </a:pPr>
            <a:r>
              <a:rPr lang="en-US" sz="2000" dirty="0" smtClean="0">
                <a:solidFill>
                  <a:schemeClr val="bg1"/>
                </a:solidFill>
              </a:rPr>
              <a:t>Training of B2 personnel for on-site maintenance</a:t>
            </a:r>
            <a:endParaRPr lang="en-US" sz="2000" dirty="0">
              <a:solidFill>
                <a:schemeClr val="bg1"/>
              </a:solidFill>
            </a:endParaRPr>
          </a:p>
          <a:p>
            <a:pPr marL="285750" indent="-285750" algn="just">
              <a:buFont typeface="Arial" panose="020B0604020202020204" pitchFamily="34" charset="0"/>
              <a:buChar char="•"/>
            </a:pPr>
            <a:r>
              <a:rPr lang="en-US" sz="2000" dirty="0" smtClean="0">
                <a:solidFill>
                  <a:schemeClr val="bg1"/>
                </a:solidFill>
              </a:rPr>
              <a:t>Testing potential cultivars of various crop species</a:t>
            </a:r>
          </a:p>
          <a:p>
            <a:pPr marL="285750" indent="-285750" algn="just">
              <a:buFont typeface="Arial" panose="020B0604020202020204" pitchFamily="34" charset="0"/>
              <a:buChar char="•"/>
            </a:pPr>
            <a:r>
              <a:rPr lang="en-US" sz="2000" dirty="0" smtClean="0">
                <a:solidFill>
                  <a:schemeClr val="bg1"/>
                </a:solidFill>
              </a:rPr>
              <a:t>Educating the public on realities of space agriculture and its application here on earth</a:t>
            </a:r>
          </a:p>
        </p:txBody>
      </p:sp>
      <p:sp>
        <p:nvSpPr>
          <p:cNvPr id="3" name="TextBox 2"/>
          <p:cNvSpPr txBox="1"/>
          <p:nvPr/>
        </p:nvSpPr>
        <p:spPr>
          <a:xfrm>
            <a:off x="1028699" y="0"/>
            <a:ext cx="7086600" cy="400110"/>
          </a:xfrm>
          <a:prstGeom prst="rect">
            <a:avLst/>
          </a:prstGeom>
          <a:noFill/>
        </p:spPr>
        <p:txBody>
          <a:bodyPr wrap="square" rtlCol="0">
            <a:spAutoFit/>
          </a:bodyPr>
          <a:lstStyle/>
          <a:p>
            <a:r>
              <a:rPr lang="en-US" sz="2000" dirty="0" smtClean="0"/>
              <a:t>Lunar Greenhouse Outreach and Teaching Module at Biosphere 2</a:t>
            </a:r>
            <a:endParaRPr lang="en-US" sz="2000" dirty="0"/>
          </a:p>
        </p:txBody>
      </p:sp>
      <p:sp>
        <p:nvSpPr>
          <p:cNvPr id="4" name="TextBox 3"/>
          <p:cNvSpPr txBox="1"/>
          <p:nvPr/>
        </p:nvSpPr>
        <p:spPr>
          <a:xfrm>
            <a:off x="1804707" y="246221"/>
            <a:ext cx="5534587" cy="276999"/>
          </a:xfrm>
          <a:prstGeom prst="rect">
            <a:avLst/>
          </a:prstGeom>
          <a:noFill/>
        </p:spPr>
        <p:txBody>
          <a:bodyPr wrap="square" rtlCol="0">
            <a:spAutoFit/>
          </a:bodyPr>
          <a:lstStyle/>
          <a:p>
            <a:r>
              <a:rPr lang="en-US" sz="1200" dirty="0" smtClean="0"/>
              <a:t>Erica Hernandez, Connor D. Osgood, Neal H. Barto, Dr. Gene Giacomelli, Phil Saddler</a:t>
            </a:r>
            <a:endParaRPr lang="en-US"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904" y="98536"/>
            <a:ext cx="1210235" cy="424684"/>
          </a:xfrm>
          <a:prstGeom prst="rect">
            <a:avLst/>
          </a:prstGeom>
        </p:spPr>
      </p:pic>
      <p:pic>
        <p:nvPicPr>
          <p:cNvPr id="6" name="Picture 4" descr="http://spacegrant.arizona.edu/gallery/var/albums/Logos/nic_print750x624p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680"/>
            <a:ext cx="706401" cy="5877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78703" y="384720"/>
            <a:ext cx="4786595" cy="215444"/>
          </a:xfrm>
          <a:prstGeom prst="rect">
            <a:avLst/>
          </a:prstGeom>
          <a:noFill/>
        </p:spPr>
        <p:txBody>
          <a:bodyPr wrap="square" rtlCol="0">
            <a:spAutoFit/>
          </a:bodyPr>
          <a:lstStyle/>
          <a:p>
            <a:r>
              <a:rPr lang="en-US" sz="800" baseline="30000" dirty="0" smtClean="0"/>
              <a:t>1</a:t>
            </a:r>
            <a:r>
              <a:rPr lang="en-US" sz="800" dirty="0" smtClean="0"/>
              <a:t>Plant Sciences UArizona, </a:t>
            </a:r>
            <a:r>
              <a:rPr lang="en-US" sz="800" baseline="30000" dirty="0" smtClean="0"/>
              <a:t>2 </a:t>
            </a:r>
            <a:r>
              <a:rPr lang="en-US" sz="800" dirty="0" smtClean="0"/>
              <a:t>Sus. Plant Sys, UArizona, </a:t>
            </a:r>
            <a:r>
              <a:rPr lang="en-US" sz="800" baseline="30000" dirty="0" smtClean="0"/>
              <a:t>3</a:t>
            </a:r>
            <a:r>
              <a:rPr lang="en-US" sz="800" dirty="0" smtClean="0"/>
              <a:t>CEAC Staff Engineer, </a:t>
            </a:r>
            <a:r>
              <a:rPr lang="en-US" sz="800" baseline="30000" dirty="0" smtClean="0"/>
              <a:t>4</a:t>
            </a:r>
            <a:r>
              <a:rPr lang="en-US" sz="800" dirty="0" smtClean="0"/>
              <a:t>CEAC Director, </a:t>
            </a:r>
            <a:r>
              <a:rPr lang="en-US" sz="800" baseline="30000" dirty="0" smtClean="0"/>
              <a:t>5</a:t>
            </a:r>
            <a:r>
              <a:rPr lang="en-US" sz="800" dirty="0" smtClean="0"/>
              <a:t>Sadler Machine Co.</a:t>
            </a:r>
            <a:endParaRPr lang="en-US" sz="8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83" y="3970020"/>
            <a:ext cx="3647440" cy="241808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4936" b="7481"/>
          <a:stretch/>
        </p:blipFill>
        <p:spPr>
          <a:xfrm>
            <a:off x="5410200" y="3982720"/>
            <a:ext cx="3483737" cy="2438400"/>
          </a:xfrm>
          <a:prstGeom prst="rect">
            <a:avLst/>
          </a:prstGeom>
        </p:spPr>
      </p:pic>
      <p:sp>
        <p:nvSpPr>
          <p:cNvPr id="11" name="Right Arrow 10"/>
          <p:cNvSpPr/>
          <p:nvPr/>
        </p:nvSpPr>
        <p:spPr>
          <a:xfrm>
            <a:off x="3920833" y="4648200"/>
            <a:ext cx="1560177" cy="688340"/>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86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762000"/>
            <a:ext cx="91440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000" dirty="0"/>
          </a:p>
        </p:txBody>
      </p:sp>
      <p:sp>
        <p:nvSpPr>
          <p:cNvPr id="2" name="TextBox 1"/>
          <p:cNvSpPr txBox="1"/>
          <p:nvPr/>
        </p:nvSpPr>
        <p:spPr>
          <a:xfrm>
            <a:off x="1028699" y="0"/>
            <a:ext cx="7086600" cy="400110"/>
          </a:xfrm>
          <a:prstGeom prst="rect">
            <a:avLst/>
          </a:prstGeom>
          <a:noFill/>
        </p:spPr>
        <p:txBody>
          <a:bodyPr wrap="square" rtlCol="0">
            <a:spAutoFit/>
          </a:bodyPr>
          <a:lstStyle/>
          <a:p>
            <a:r>
              <a:rPr lang="en-US" sz="2000" dirty="0" smtClean="0"/>
              <a:t>Lunar Greenhouse Outreach and Teaching Module at Biosphere 2</a:t>
            </a:r>
            <a:endParaRPr lang="en-US" sz="2000" dirty="0"/>
          </a:p>
        </p:txBody>
      </p:sp>
      <p:sp>
        <p:nvSpPr>
          <p:cNvPr id="3" name="TextBox 2"/>
          <p:cNvSpPr txBox="1"/>
          <p:nvPr/>
        </p:nvSpPr>
        <p:spPr>
          <a:xfrm>
            <a:off x="1804707" y="246221"/>
            <a:ext cx="5534587" cy="276999"/>
          </a:xfrm>
          <a:prstGeom prst="rect">
            <a:avLst/>
          </a:prstGeom>
          <a:noFill/>
        </p:spPr>
        <p:txBody>
          <a:bodyPr wrap="square" rtlCol="0">
            <a:spAutoFit/>
          </a:bodyPr>
          <a:lstStyle/>
          <a:p>
            <a:r>
              <a:rPr lang="en-US" sz="1200" dirty="0" smtClean="0"/>
              <a:t>Erica Hernandez, Connor D. Osgood, Neal H. Barto, Dr. Gene Giacomelli, Phil Sadler</a:t>
            </a:r>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904" y="98536"/>
            <a:ext cx="1210235" cy="424684"/>
          </a:xfrm>
          <a:prstGeom prst="rect">
            <a:avLst/>
          </a:prstGeom>
        </p:spPr>
      </p:pic>
      <p:pic>
        <p:nvPicPr>
          <p:cNvPr id="5" name="Picture 4" descr="http://spacegrant.arizona.edu/gallery/var/albums/Logos/nic_print750x624p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680"/>
            <a:ext cx="706401" cy="587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8703" y="384720"/>
            <a:ext cx="4786595" cy="215444"/>
          </a:xfrm>
          <a:prstGeom prst="rect">
            <a:avLst/>
          </a:prstGeom>
          <a:noFill/>
        </p:spPr>
        <p:txBody>
          <a:bodyPr wrap="square" rtlCol="0">
            <a:spAutoFit/>
          </a:bodyPr>
          <a:lstStyle/>
          <a:p>
            <a:r>
              <a:rPr lang="en-US" sz="800" baseline="30000" dirty="0" smtClean="0"/>
              <a:t>1</a:t>
            </a:r>
            <a:r>
              <a:rPr lang="en-US" sz="800" dirty="0" smtClean="0"/>
              <a:t>Plant Sciences UArizona, </a:t>
            </a:r>
            <a:r>
              <a:rPr lang="en-US" sz="800" baseline="30000" dirty="0" smtClean="0"/>
              <a:t>2 </a:t>
            </a:r>
            <a:r>
              <a:rPr lang="en-US" sz="800" dirty="0" smtClean="0"/>
              <a:t>Sus. Plant Sys, UArizona, </a:t>
            </a:r>
            <a:r>
              <a:rPr lang="en-US" sz="800" baseline="30000" dirty="0" smtClean="0"/>
              <a:t>3</a:t>
            </a:r>
            <a:r>
              <a:rPr lang="en-US" sz="800" dirty="0" smtClean="0"/>
              <a:t>CEAC Staff Engineer, </a:t>
            </a:r>
            <a:r>
              <a:rPr lang="en-US" sz="800" baseline="30000" dirty="0" smtClean="0"/>
              <a:t>4</a:t>
            </a:r>
            <a:r>
              <a:rPr lang="en-US" sz="800" dirty="0" smtClean="0"/>
              <a:t>CEAC Director, </a:t>
            </a:r>
            <a:r>
              <a:rPr lang="en-US" sz="800" baseline="30000" dirty="0" smtClean="0"/>
              <a:t>5</a:t>
            </a:r>
            <a:r>
              <a:rPr lang="en-US" sz="800" dirty="0" smtClean="0"/>
              <a:t>Sadler Machine Co.</a:t>
            </a:r>
            <a:endParaRPr lang="en-US" sz="8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13" y="838200"/>
            <a:ext cx="4964739" cy="27914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130" y="3397982"/>
            <a:ext cx="3443939" cy="3079018"/>
          </a:xfrm>
          <a:prstGeom prst="rect">
            <a:avLst/>
          </a:prstGeom>
        </p:spPr>
      </p:pic>
      <p:sp>
        <p:nvSpPr>
          <p:cNvPr id="13" name="TextBox 12"/>
          <p:cNvSpPr txBox="1"/>
          <p:nvPr/>
        </p:nvSpPr>
        <p:spPr>
          <a:xfrm>
            <a:off x="177212" y="5715000"/>
            <a:ext cx="4648200" cy="307777"/>
          </a:xfrm>
          <a:prstGeom prst="rect">
            <a:avLst/>
          </a:prstGeom>
          <a:noFill/>
        </p:spPr>
        <p:txBody>
          <a:bodyPr wrap="square" rtlCol="0">
            <a:spAutoFit/>
          </a:bodyPr>
          <a:lstStyle/>
          <a:p>
            <a:r>
              <a:rPr lang="en-US" sz="1400" dirty="0" smtClean="0">
                <a:solidFill>
                  <a:schemeClr val="bg1"/>
                </a:solidFill>
              </a:rPr>
              <a:t>LGH at </a:t>
            </a:r>
            <a:r>
              <a:rPr lang="en-US" sz="1400" dirty="0" err="1" smtClean="0">
                <a:solidFill>
                  <a:schemeClr val="bg1"/>
                </a:solidFill>
              </a:rPr>
              <a:t>CEALive</a:t>
            </a:r>
            <a:r>
              <a:rPr lang="en-US" sz="1400" dirty="0" smtClean="0">
                <a:solidFill>
                  <a:schemeClr val="bg1"/>
                </a:solidFill>
              </a:rPr>
              <a:t> - http</a:t>
            </a:r>
            <a:r>
              <a:rPr lang="en-US" sz="1400" dirty="0">
                <a:solidFill>
                  <a:schemeClr val="bg1"/>
                </a:solidFill>
              </a:rPr>
              <a:t>://cealive.arizona.edu/lunargreenhouse/</a:t>
            </a:r>
          </a:p>
        </p:txBody>
      </p:sp>
      <p:sp>
        <p:nvSpPr>
          <p:cNvPr id="12" name="TextBox 11"/>
          <p:cNvSpPr txBox="1"/>
          <p:nvPr/>
        </p:nvSpPr>
        <p:spPr>
          <a:xfrm>
            <a:off x="5181600" y="747552"/>
            <a:ext cx="3733800" cy="2677656"/>
          </a:xfrm>
          <a:prstGeom prst="rect">
            <a:avLst/>
          </a:prstGeom>
          <a:noFill/>
        </p:spPr>
        <p:txBody>
          <a:bodyPr wrap="square" rtlCol="0">
            <a:spAutoFit/>
          </a:bodyPr>
          <a:lstStyle/>
          <a:p>
            <a:r>
              <a:rPr lang="en-US" sz="2400" b="1" dirty="0" smtClean="0">
                <a:solidFill>
                  <a:schemeClr val="bg1"/>
                </a:solidFill>
              </a:rPr>
              <a:t>Remote Monitoring</a:t>
            </a:r>
          </a:p>
          <a:p>
            <a:pPr marL="342900" indent="-342900">
              <a:buFont typeface="Arial" panose="020B0604020202020204" pitchFamily="34" charset="0"/>
              <a:buChar char="•"/>
            </a:pPr>
            <a:r>
              <a:rPr lang="en-US" dirty="0" smtClean="0">
                <a:solidFill>
                  <a:schemeClr val="bg1"/>
                </a:solidFill>
              </a:rPr>
              <a:t>Array of sensors monitors environment</a:t>
            </a:r>
          </a:p>
          <a:p>
            <a:pPr marL="342900" indent="-342900">
              <a:buFont typeface="Arial" panose="020B0604020202020204" pitchFamily="34" charset="0"/>
              <a:buChar char="•"/>
            </a:pPr>
            <a:r>
              <a:rPr lang="en-US" dirty="0" smtClean="0">
                <a:solidFill>
                  <a:schemeClr val="bg1"/>
                </a:solidFill>
              </a:rPr>
              <a:t>Laptop accessible to offsite personnel</a:t>
            </a:r>
          </a:p>
          <a:p>
            <a:pPr marL="342900" indent="-342900">
              <a:buFont typeface="Arial" panose="020B0604020202020204" pitchFamily="34" charset="0"/>
              <a:buChar char="•"/>
            </a:pPr>
            <a:r>
              <a:rPr lang="en-US" dirty="0" smtClean="0">
                <a:solidFill>
                  <a:schemeClr val="bg1"/>
                </a:solidFill>
              </a:rPr>
              <a:t>Visual displays of data over time </a:t>
            </a:r>
          </a:p>
          <a:p>
            <a:pPr marL="342900" indent="-342900">
              <a:buFont typeface="Arial" panose="020B0604020202020204" pitchFamily="34" charset="0"/>
              <a:buChar char="•"/>
            </a:pPr>
            <a:r>
              <a:rPr lang="en-US" dirty="0" smtClean="0">
                <a:solidFill>
                  <a:schemeClr val="bg1"/>
                </a:solidFill>
              </a:rPr>
              <a:t>Public access to webcam: auto  tour</a:t>
            </a:r>
          </a:p>
          <a:p>
            <a:pPr marL="342900" indent="-342900">
              <a:buFont typeface="Arial" panose="020B0604020202020204" pitchFamily="34" charset="0"/>
              <a:buChar char="•"/>
            </a:pPr>
            <a:r>
              <a:rPr lang="en-US" dirty="0" smtClean="0">
                <a:solidFill>
                  <a:schemeClr val="bg1"/>
                </a:solidFill>
              </a:rPr>
              <a:t>Private access: controllable </a:t>
            </a:r>
          </a:p>
        </p:txBody>
      </p:sp>
      <p:sp>
        <p:nvSpPr>
          <p:cNvPr id="14" name="TextBox 13"/>
          <p:cNvSpPr txBox="1"/>
          <p:nvPr/>
        </p:nvSpPr>
        <p:spPr>
          <a:xfrm>
            <a:off x="100051" y="3886200"/>
            <a:ext cx="4953001" cy="1292662"/>
          </a:xfrm>
          <a:prstGeom prst="rect">
            <a:avLst/>
          </a:prstGeom>
          <a:noFill/>
        </p:spPr>
        <p:txBody>
          <a:bodyPr wrap="square" rtlCol="0">
            <a:spAutoFit/>
          </a:bodyPr>
          <a:lstStyle/>
          <a:p>
            <a:r>
              <a:rPr lang="en-US" sz="2400" b="1" dirty="0" smtClean="0">
                <a:solidFill>
                  <a:schemeClr val="bg1"/>
                </a:solidFill>
              </a:rPr>
              <a:t>Remote Control</a:t>
            </a:r>
          </a:p>
          <a:p>
            <a:pPr marL="285750" indent="-285750">
              <a:buFont typeface="Arial" panose="020B0604020202020204" pitchFamily="34" charset="0"/>
              <a:buChar char="•"/>
            </a:pPr>
            <a:r>
              <a:rPr lang="en-US" dirty="0" smtClean="0">
                <a:solidFill>
                  <a:schemeClr val="bg1"/>
                </a:solidFill>
              </a:rPr>
              <a:t>Data logger programmed with control logic</a:t>
            </a:r>
          </a:p>
          <a:p>
            <a:pPr marL="285750" indent="-285750">
              <a:buFont typeface="Arial" panose="020B0604020202020204" pitchFamily="34" charset="0"/>
              <a:buChar char="•"/>
            </a:pPr>
            <a:r>
              <a:rPr lang="en-US" dirty="0" smtClean="0">
                <a:solidFill>
                  <a:schemeClr val="bg1"/>
                </a:solidFill>
              </a:rPr>
              <a:t>Equipment turned on / off automatically or manually through data logger access</a:t>
            </a:r>
            <a:endParaRPr lang="en-US" dirty="0">
              <a:solidFill>
                <a:schemeClr val="bg1"/>
              </a:solidFill>
            </a:endParaRPr>
          </a:p>
        </p:txBody>
      </p:sp>
    </p:spTree>
    <p:extLst>
      <p:ext uri="{BB962C8B-B14F-4D97-AF65-F5344CB8AC3E}">
        <p14:creationId xmlns:p14="http://schemas.microsoft.com/office/powerpoint/2010/main" val="49478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762000"/>
            <a:ext cx="91440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000" dirty="0"/>
          </a:p>
        </p:txBody>
      </p:sp>
      <p:sp>
        <p:nvSpPr>
          <p:cNvPr id="2" name="TextBox 1"/>
          <p:cNvSpPr txBox="1"/>
          <p:nvPr/>
        </p:nvSpPr>
        <p:spPr>
          <a:xfrm>
            <a:off x="1028699" y="0"/>
            <a:ext cx="7086600" cy="400110"/>
          </a:xfrm>
          <a:prstGeom prst="rect">
            <a:avLst/>
          </a:prstGeom>
          <a:noFill/>
        </p:spPr>
        <p:txBody>
          <a:bodyPr wrap="square" rtlCol="0">
            <a:spAutoFit/>
          </a:bodyPr>
          <a:lstStyle/>
          <a:p>
            <a:r>
              <a:rPr lang="en-US" sz="2000" dirty="0" smtClean="0"/>
              <a:t>Lunar Greenhouse Outreach and Teaching Module at Biosphere 2</a:t>
            </a:r>
            <a:endParaRPr lang="en-US" sz="2000" dirty="0"/>
          </a:p>
        </p:txBody>
      </p:sp>
      <p:sp>
        <p:nvSpPr>
          <p:cNvPr id="3" name="TextBox 2"/>
          <p:cNvSpPr txBox="1"/>
          <p:nvPr/>
        </p:nvSpPr>
        <p:spPr>
          <a:xfrm>
            <a:off x="1804707" y="246221"/>
            <a:ext cx="5534587" cy="276999"/>
          </a:xfrm>
          <a:prstGeom prst="rect">
            <a:avLst/>
          </a:prstGeom>
          <a:noFill/>
        </p:spPr>
        <p:txBody>
          <a:bodyPr wrap="square" rtlCol="0">
            <a:spAutoFit/>
          </a:bodyPr>
          <a:lstStyle/>
          <a:p>
            <a:r>
              <a:rPr lang="en-US" sz="1200" dirty="0" smtClean="0"/>
              <a:t>Erica Hernandez, Connor D. Osgood, Neal H. Barto, Dr. Gene Giacomelli, Phil Sadler</a:t>
            </a:r>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904" y="98536"/>
            <a:ext cx="1210235" cy="424684"/>
          </a:xfrm>
          <a:prstGeom prst="rect">
            <a:avLst/>
          </a:prstGeom>
        </p:spPr>
      </p:pic>
      <p:pic>
        <p:nvPicPr>
          <p:cNvPr id="5" name="Picture 4" descr="http://spacegrant.arizona.edu/gallery/var/albums/Logos/nic_print750x624p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680"/>
            <a:ext cx="706401" cy="587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8703" y="384720"/>
            <a:ext cx="4786595" cy="215444"/>
          </a:xfrm>
          <a:prstGeom prst="rect">
            <a:avLst/>
          </a:prstGeom>
          <a:noFill/>
        </p:spPr>
        <p:txBody>
          <a:bodyPr wrap="square" rtlCol="0">
            <a:spAutoFit/>
          </a:bodyPr>
          <a:lstStyle/>
          <a:p>
            <a:r>
              <a:rPr lang="en-US" sz="800" baseline="30000" dirty="0" smtClean="0"/>
              <a:t>1</a:t>
            </a:r>
            <a:r>
              <a:rPr lang="en-US" sz="800" dirty="0" smtClean="0"/>
              <a:t>Plant Sciences UArizona, </a:t>
            </a:r>
            <a:r>
              <a:rPr lang="en-US" sz="800" baseline="30000" dirty="0" smtClean="0"/>
              <a:t>2 </a:t>
            </a:r>
            <a:r>
              <a:rPr lang="en-US" sz="800" dirty="0" smtClean="0"/>
              <a:t>Sus. Plant Sys, UArizona, </a:t>
            </a:r>
            <a:r>
              <a:rPr lang="en-US" sz="800" baseline="30000" dirty="0" smtClean="0"/>
              <a:t>3</a:t>
            </a:r>
            <a:r>
              <a:rPr lang="en-US" sz="800" dirty="0" smtClean="0"/>
              <a:t>CEAC Staff Engineer, </a:t>
            </a:r>
            <a:r>
              <a:rPr lang="en-US" sz="800" baseline="30000" dirty="0" smtClean="0"/>
              <a:t>4</a:t>
            </a:r>
            <a:r>
              <a:rPr lang="en-US" sz="800" dirty="0" smtClean="0"/>
              <a:t>CEAC Director, </a:t>
            </a:r>
            <a:r>
              <a:rPr lang="en-US" sz="800" baseline="30000" dirty="0" smtClean="0"/>
              <a:t>5</a:t>
            </a:r>
            <a:r>
              <a:rPr lang="en-US" sz="800" dirty="0" smtClean="0"/>
              <a:t>Sadler Machine Co.</a:t>
            </a:r>
            <a:endParaRPr lang="en-US" sz="800" dirty="0"/>
          </a:p>
        </p:txBody>
      </p:sp>
      <p:sp>
        <p:nvSpPr>
          <p:cNvPr id="9" name="TextBox 8"/>
          <p:cNvSpPr txBox="1"/>
          <p:nvPr/>
        </p:nvSpPr>
        <p:spPr>
          <a:xfrm>
            <a:off x="5378821" y="1066800"/>
            <a:ext cx="3124200" cy="5078313"/>
          </a:xfrm>
          <a:prstGeom prst="rect">
            <a:avLst/>
          </a:prstGeom>
          <a:noFill/>
        </p:spPr>
        <p:txBody>
          <a:bodyPr wrap="square" rtlCol="0">
            <a:spAutoFit/>
          </a:bodyPr>
          <a:lstStyle/>
          <a:p>
            <a:r>
              <a:rPr lang="en-US" sz="1200" b="1" dirty="0">
                <a:solidFill>
                  <a:schemeClr val="bg1"/>
                </a:solidFill>
              </a:rPr>
              <a:t>Environmental Reporting for the LGH-OTM 3/15/15 -- 3/16/15</a:t>
            </a:r>
            <a:r>
              <a:rPr lang="en-US" sz="1200" b="1" dirty="0" smtClean="0">
                <a:solidFill>
                  <a:schemeClr val="bg1"/>
                </a:solidFill>
              </a:rPr>
              <a:t>:</a:t>
            </a:r>
            <a:endParaRPr lang="en-US" sz="1200" b="1" i="1" dirty="0" smtClean="0">
              <a:solidFill>
                <a:schemeClr val="bg1"/>
              </a:solidFill>
            </a:endParaRPr>
          </a:p>
          <a:p>
            <a:pPr marL="171450" indent="-171450">
              <a:buFont typeface="Arial" panose="020B0604020202020204" pitchFamily="34" charset="0"/>
              <a:buChar char="•"/>
            </a:pPr>
            <a:r>
              <a:rPr lang="en-US" sz="1200" b="1" dirty="0" smtClean="0">
                <a:solidFill>
                  <a:schemeClr val="bg1"/>
                </a:solidFill>
              </a:rPr>
              <a:t>Air </a:t>
            </a:r>
            <a:r>
              <a:rPr lang="en-US" sz="1200" b="1" dirty="0">
                <a:solidFill>
                  <a:schemeClr val="bg1"/>
                </a:solidFill>
              </a:rPr>
              <a:t>temperatures </a:t>
            </a:r>
            <a:r>
              <a:rPr lang="en-US" sz="1200" dirty="0">
                <a:solidFill>
                  <a:schemeClr val="bg1"/>
                </a:solidFill>
              </a:rPr>
              <a:t>min &amp; max were 20.7 C and 28.0 C</a:t>
            </a:r>
            <a:r>
              <a:rPr lang="en-US" sz="1200" dirty="0" smtClean="0">
                <a:solidFill>
                  <a:schemeClr val="bg1"/>
                </a:solidFill>
              </a:rPr>
              <a:t>.</a:t>
            </a:r>
            <a:endParaRPr lang="en-US" sz="1200" dirty="0">
              <a:solidFill>
                <a:schemeClr val="bg1"/>
              </a:solidFill>
            </a:endParaRPr>
          </a:p>
          <a:p>
            <a:pPr marL="171450" indent="-171450">
              <a:buFont typeface="Arial" panose="020B0604020202020204" pitchFamily="34" charset="0"/>
              <a:buChar char="•"/>
            </a:pPr>
            <a:r>
              <a:rPr lang="en-US" sz="1200" dirty="0">
                <a:solidFill>
                  <a:schemeClr val="bg1"/>
                </a:solidFill>
              </a:rPr>
              <a:t>The LED’s were shut down at 8:00 pm last night. Light intensity started at  ~412 µ</a:t>
            </a:r>
            <a:r>
              <a:rPr lang="en-US" sz="1200" dirty="0" err="1">
                <a:solidFill>
                  <a:schemeClr val="bg1"/>
                </a:solidFill>
              </a:rPr>
              <a:t>Mol</a:t>
            </a:r>
            <a:r>
              <a:rPr lang="en-US" sz="1200" dirty="0">
                <a:solidFill>
                  <a:schemeClr val="bg1"/>
                </a:solidFill>
              </a:rPr>
              <a:t> m-2 s-1 but gradually decreased to 406 by the end of the day.</a:t>
            </a:r>
          </a:p>
          <a:p>
            <a:pPr marL="171450" indent="-171450">
              <a:buFont typeface="Arial" panose="020B0604020202020204" pitchFamily="34" charset="0"/>
              <a:buChar char="•"/>
            </a:pPr>
            <a:r>
              <a:rPr lang="en-US" sz="1200" dirty="0">
                <a:solidFill>
                  <a:schemeClr val="bg1"/>
                </a:solidFill>
              </a:rPr>
              <a:t>The nutrient solution water temperature ranged from a low yesterday morning of 22.2 C to a high of 25.4 C. </a:t>
            </a:r>
          </a:p>
          <a:p>
            <a:pPr marL="171450" indent="-171450">
              <a:buFont typeface="Arial" panose="020B0604020202020204" pitchFamily="34" charset="0"/>
              <a:buChar char="•"/>
            </a:pPr>
            <a:r>
              <a:rPr lang="en-US" sz="1200" dirty="0">
                <a:solidFill>
                  <a:schemeClr val="bg1"/>
                </a:solidFill>
              </a:rPr>
              <a:t>LED coolant water temperatures ranged from 21.1 C to  &gt;40.0 C at the end of yesterday's photoperiod. </a:t>
            </a:r>
          </a:p>
          <a:p>
            <a:pPr marL="171450" indent="-171450">
              <a:buFont typeface="Arial" panose="020B0604020202020204" pitchFamily="34" charset="0"/>
              <a:buChar char="•"/>
            </a:pPr>
            <a:r>
              <a:rPr lang="en-US" sz="1200" dirty="0">
                <a:solidFill>
                  <a:schemeClr val="bg1"/>
                </a:solidFill>
              </a:rPr>
              <a:t>The </a:t>
            </a:r>
            <a:r>
              <a:rPr lang="en-US" sz="1200" b="1" dirty="0">
                <a:solidFill>
                  <a:schemeClr val="bg1"/>
                </a:solidFill>
              </a:rPr>
              <a:t>relative humidity </a:t>
            </a:r>
            <a:r>
              <a:rPr lang="en-US" sz="1200" dirty="0">
                <a:solidFill>
                  <a:schemeClr val="bg1"/>
                </a:solidFill>
              </a:rPr>
              <a:t>ranged from minimum of 30.4% during the photoperiod, and a maximum of 86.9% during the dark period</a:t>
            </a:r>
            <a:r>
              <a:rPr lang="en-US" sz="1200" dirty="0" smtClean="0">
                <a:solidFill>
                  <a:schemeClr val="bg1"/>
                </a:solidFill>
              </a:rPr>
              <a:t>.</a:t>
            </a:r>
          </a:p>
          <a:p>
            <a:endParaRPr lang="en-US" sz="1200" dirty="0">
              <a:solidFill>
                <a:schemeClr val="bg1"/>
              </a:solidFill>
            </a:endParaRPr>
          </a:p>
          <a:p>
            <a:r>
              <a:rPr lang="en-US" sz="1200" b="1" dirty="0">
                <a:solidFill>
                  <a:schemeClr val="bg1"/>
                </a:solidFill>
              </a:rPr>
              <a:t>Current Situation Analysis Report</a:t>
            </a:r>
            <a:r>
              <a:rPr lang="en-US" sz="1200" b="1" dirty="0" smtClean="0">
                <a:solidFill>
                  <a:schemeClr val="bg1"/>
                </a:solidFill>
              </a:rPr>
              <a:t>:</a:t>
            </a:r>
          </a:p>
          <a:p>
            <a:pPr marL="171450" indent="-171450">
              <a:buFont typeface="Arial" panose="020B0604020202020204" pitchFamily="34" charset="0"/>
              <a:buChar char="•"/>
            </a:pPr>
            <a:r>
              <a:rPr lang="en-US" sz="1200" dirty="0" smtClean="0">
                <a:solidFill>
                  <a:schemeClr val="bg1"/>
                </a:solidFill>
              </a:rPr>
              <a:t>No </a:t>
            </a:r>
            <a:r>
              <a:rPr lang="en-US" sz="1200" dirty="0">
                <a:solidFill>
                  <a:schemeClr val="bg1"/>
                </a:solidFill>
              </a:rPr>
              <a:t>unusual observations.</a:t>
            </a:r>
          </a:p>
          <a:p>
            <a:pPr marL="171450" indent="-171450">
              <a:buFont typeface="Arial" panose="020B0604020202020204" pitchFamily="34" charset="0"/>
              <a:buChar char="•"/>
            </a:pPr>
            <a:r>
              <a:rPr lang="en-US" sz="1200" dirty="0">
                <a:solidFill>
                  <a:schemeClr val="bg1"/>
                </a:solidFill>
              </a:rPr>
              <a:t>Higher minimum air T (and slightly higher nutrient solution T) likely due to warming outside climate</a:t>
            </a:r>
            <a:r>
              <a:rPr lang="en-US" sz="1200" dirty="0" smtClean="0">
                <a:solidFill>
                  <a:schemeClr val="bg1"/>
                </a:solidFill>
              </a:rPr>
              <a:t>.</a:t>
            </a:r>
            <a:endParaRPr lang="en-US" sz="1200" dirty="0">
              <a:solidFill>
                <a:schemeClr val="bg1"/>
              </a:solidFill>
            </a:endParaRPr>
          </a:p>
          <a:p>
            <a:pPr marL="171450" indent="-171450">
              <a:buFont typeface="Arial" panose="020B0604020202020204" pitchFamily="34" charset="0"/>
              <a:buChar char="•"/>
            </a:pPr>
            <a:r>
              <a:rPr lang="en-US" sz="1200" dirty="0">
                <a:solidFill>
                  <a:schemeClr val="bg1"/>
                </a:solidFill>
              </a:rPr>
              <a:t>Decrease in light intensity across photoperiod seems nominal at worst.</a:t>
            </a:r>
          </a:p>
          <a:p>
            <a:endParaRPr lang="en-US" sz="1200" dirty="0"/>
          </a:p>
        </p:txBody>
      </p:sp>
      <p:sp>
        <p:nvSpPr>
          <p:cNvPr id="10" name="TextBox 9"/>
          <p:cNvSpPr txBox="1"/>
          <p:nvPr/>
        </p:nvSpPr>
        <p:spPr>
          <a:xfrm>
            <a:off x="5378821" y="697468"/>
            <a:ext cx="3124200" cy="369332"/>
          </a:xfrm>
          <a:prstGeom prst="rect">
            <a:avLst/>
          </a:prstGeom>
          <a:noFill/>
        </p:spPr>
        <p:txBody>
          <a:bodyPr wrap="square" rtlCol="0">
            <a:spAutoFit/>
          </a:bodyPr>
          <a:lstStyle/>
          <a:p>
            <a:r>
              <a:rPr lang="en-US" b="1" dirty="0" smtClean="0">
                <a:solidFill>
                  <a:schemeClr val="bg1"/>
                </a:solidFill>
              </a:rPr>
              <a:t>Example Environmental Report</a:t>
            </a:r>
            <a:endParaRPr lang="en-US" b="1" dirty="0">
              <a:solidFill>
                <a:schemeClr val="bg1"/>
              </a:solidFill>
            </a:endParaRPr>
          </a:p>
        </p:txBody>
      </p:sp>
      <p:sp>
        <p:nvSpPr>
          <p:cNvPr id="12" name="TextBox 11"/>
          <p:cNvSpPr txBox="1"/>
          <p:nvPr/>
        </p:nvSpPr>
        <p:spPr>
          <a:xfrm>
            <a:off x="228599" y="1143000"/>
            <a:ext cx="5029201" cy="4801314"/>
          </a:xfrm>
          <a:prstGeom prst="rect">
            <a:avLst/>
          </a:prstGeom>
          <a:noFill/>
        </p:spPr>
        <p:txBody>
          <a:bodyPr wrap="square" rtlCol="0">
            <a:spAutoFit/>
          </a:bodyPr>
          <a:lstStyle/>
          <a:p>
            <a:r>
              <a:rPr lang="en-US" sz="2400" dirty="0" smtClean="0">
                <a:solidFill>
                  <a:schemeClr val="bg1"/>
                </a:solidFill>
              </a:rPr>
              <a:t>Remote Monitoring Team Development</a:t>
            </a:r>
          </a:p>
          <a:p>
            <a:endParaRPr lang="en-US" sz="2400" dirty="0" smtClean="0">
              <a:solidFill>
                <a:schemeClr val="bg1"/>
              </a:solidFill>
            </a:endParaRPr>
          </a:p>
          <a:p>
            <a:pPr marL="285750" indent="-285750">
              <a:buFont typeface="Arial" panose="020B0604020202020204" pitchFamily="34" charset="0"/>
              <a:buChar char="•"/>
            </a:pPr>
            <a:r>
              <a:rPr lang="en-US" dirty="0" smtClean="0">
                <a:solidFill>
                  <a:schemeClr val="bg1"/>
                </a:solidFill>
              </a:rPr>
              <a:t>Generation of daily reports</a:t>
            </a:r>
          </a:p>
          <a:p>
            <a:pPr marL="285750" indent="-285750">
              <a:buFont typeface="Arial" panose="020B0604020202020204" pitchFamily="34" charset="0"/>
              <a:buChar char="•"/>
            </a:pPr>
            <a:r>
              <a:rPr lang="en-US" dirty="0" smtClean="0">
                <a:solidFill>
                  <a:schemeClr val="bg1"/>
                </a:solidFill>
              </a:rPr>
              <a:t>Email based, listserv</a:t>
            </a:r>
          </a:p>
          <a:p>
            <a:pPr marL="285750" indent="-285750">
              <a:buFont typeface="Arial" panose="020B0604020202020204" pitchFamily="34" charset="0"/>
              <a:buChar char="•"/>
            </a:pPr>
            <a:r>
              <a:rPr lang="en-US" dirty="0" smtClean="0">
                <a:solidFill>
                  <a:schemeClr val="bg1"/>
                </a:solidFill>
              </a:rPr>
              <a:t>Data accessed through LogMeIn remote desktop software.</a:t>
            </a:r>
          </a:p>
          <a:p>
            <a:pPr marL="285750" indent="-285750">
              <a:buFont typeface="Arial" panose="020B0604020202020204" pitchFamily="34" charset="0"/>
              <a:buChar char="•"/>
            </a:pPr>
            <a:r>
              <a:rPr lang="en-US" dirty="0" smtClean="0">
                <a:solidFill>
                  <a:schemeClr val="bg1"/>
                </a:solidFill>
              </a:rPr>
              <a:t>Discussion of problems that have arisen, upcoming schedule changes</a:t>
            </a:r>
          </a:p>
          <a:p>
            <a:pPr marL="285750" indent="-285750">
              <a:buFont typeface="Arial" panose="020B0604020202020204" pitchFamily="34" charset="0"/>
              <a:buChar char="•"/>
            </a:pPr>
            <a:r>
              <a:rPr lang="en-US" dirty="0" smtClean="0">
                <a:solidFill>
                  <a:schemeClr val="bg1"/>
                </a:solidFill>
              </a:rPr>
              <a:t>Summary of environmental conditions inside the chamber</a:t>
            </a:r>
          </a:p>
          <a:p>
            <a:pPr marL="742950" lvl="1" indent="-285750">
              <a:buFont typeface="Arial" panose="020B0604020202020204" pitchFamily="34" charset="0"/>
              <a:buChar char="•"/>
            </a:pPr>
            <a:r>
              <a:rPr lang="en-US" dirty="0" smtClean="0">
                <a:solidFill>
                  <a:schemeClr val="bg1"/>
                </a:solidFill>
              </a:rPr>
              <a:t>Temperatures, light levels, humidity</a:t>
            </a:r>
            <a:endParaRPr lang="en-US" dirty="0">
              <a:solidFill>
                <a:schemeClr val="bg1"/>
              </a:solidFill>
            </a:endParaRPr>
          </a:p>
          <a:p>
            <a:pPr marL="742950" lvl="1" indent="-285750">
              <a:buFont typeface="Arial" panose="020B0604020202020204" pitchFamily="34" charset="0"/>
              <a:buChar char="•"/>
            </a:pPr>
            <a:endParaRPr lang="en-US" dirty="0" smtClean="0">
              <a:solidFill>
                <a:schemeClr val="bg1"/>
              </a:solidFill>
            </a:endParaRP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endParaRPr lang="en-US" dirty="0" smtClean="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76821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762000"/>
            <a:ext cx="91440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000" dirty="0"/>
          </a:p>
        </p:txBody>
      </p:sp>
      <p:sp>
        <p:nvSpPr>
          <p:cNvPr id="2" name="TextBox 1"/>
          <p:cNvSpPr txBox="1"/>
          <p:nvPr/>
        </p:nvSpPr>
        <p:spPr>
          <a:xfrm>
            <a:off x="1028699" y="0"/>
            <a:ext cx="7086600" cy="400110"/>
          </a:xfrm>
          <a:prstGeom prst="rect">
            <a:avLst/>
          </a:prstGeom>
          <a:noFill/>
        </p:spPr>
        <p:txBody>
          <a:bodyPr wrap="square" rtlCol="0">
            <a:spAutoFit/>
          </a:bodyPr>
          <a:lstStyle/>
          <a:p>
            <a:r>
              <a:rPr lang="en-US" sz="2000" dirty="0" smtClean="0"/>
              <a:t>Lunar Greenhouse Outreach and Teaching Module at Biosphere 2</a:t>
            </a:r>
            <a:endParaRPr lang="en-US" sz="2000" dirty="0"/>
          </a:p>
        </p:txBody>
      </p:sp>
      <p:sp>
        <p:nvSpPr>
          <p:cNvPr id="3" name="TextBox 2"/>
          <p:cNvSpPr txBox="1"/>
          <p:nvPr/>
        </p:nvSpPr>
        <p:spPr>
          <a:xfrm>
            <a:off x="1804707" y="246221"/>
            <a:ext cx="5534587" cy="276999"/>
          </a:xfrm>
          <a:prstGeom prst="rect">
            <a:avLst/>
          </a:prstGeom>
          <a:noFill/>
        </p:spPr>
        <p:txBody>
          <a:bodyPr wrap="square" rtlCol="0">
            <a:spAutoFit/>
          </a:bodyPr>
          <a:lstStyle/>
          <a:p>
            <a:r>
              <a:rPr lang="en-US" sz="1200" dirty="0" smtClean="0"/>
              <a:t>Erica Hernandez, Connor D. Osgood, Neal H. Barto, Dr. Gene Giacomelli, Phil Sadler</a:t>
            </a:r>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904" y="98536"/>
            <a:ext cx="1210235" cy="424684"/>
          </a:xfrm>
          <a:prstGeom prst="rect">
            <a:avLst/>
          </a:prstGeom>
        </p:spPr>
      </p:pic>
      <p:pic>
        <p:nvPicPr>
          <p:cNvPr id="5" name="Picture 4" descr="http://spacegrant.arizona.edu/gallery/var/albums/Logos/nic_print750x624p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680"/>
            <a:ext cx="706401" cy="587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8703" y="384720"/>
            <a:ext cx="4786595" cy="215444"/>
          </a:xfrm>
          <a:prstGeom prst="rect">
            <a:avLst/>
          </a:prstGeom>
          <a:noFill/>
        </p:spPr>
        <p:txBody>
          <a:bodyPr wrap="square" rtlCol="0">
            <a:spAutoFit/>
          </a:bodyPr>
          <a:lstStyle/>
          <a:p>
            <a:r>
              <a:rPr lang="en-US" sz="800" baseline="30000" dirty="0" smtClean="0"/>
              <a:t>1</a:t>
            </a:r>
            <a:r>
              <a:rPr lang="en-US" sz="800" dirty="0" smtClean="0"/>
              <a:t>Plant Sciences UArizona, </a:t>
            </a:r>
            <a:r>
              <a:rPr lang="en-US" sz="800" baseline="30000" dirty="0" smtClean="0"/>
              <a:t>2 </a:t>
            </a:r>
            <a:r>
              <a:rPr lang="en-US" sz="800" dirty="0" smtClean="0"/>
              <a:t>Sus. Plant Sys, UArizona, </a:t>
            </a:r>
            <a:r>
              <a:rPr lang="en-US" sz="800" baseline="30000" dirty="0" smtClean="0"/>
              <a:t>3</a:t>
            </a:r>
            <a:r>
              <a:rPr lang="en-US" sz="800" dirty="0" smtClean="0"/>
              <a:t>CEAC Staff Engineer, </a:t>
            </a:r>
            <a:r>
              <a:rPr lang="en-US" sz="800" baseline="30000" dirty="0" smtClean="0"/>
              <a:t>4</a:t>
            </a:r>
            <a:r>
              <a:rPr lang="en-US" sz="800" dirty="0" smtClean="0"/>
              <a:t>CEAC Director, </a:t>
            </a:r>
            <a:r>
              <a:rPr lang="en-US" sz="800" baseline="30000" dirty="0" smtClean="0"/>
              <a:t>5</a:t>
            </a:r>
            <a:r>
              <a:rPr lang="en-US" sz="800" dirty="0" smtClean="0"/>
              <a:t>Sadler Machine Co.</a:t>
            </a:r>
            <a:endParaRPr lang="en-US" sz="8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600" y="1005520"/>
            <a:ext cx="6908801" cy="5181600"/>
          </a:xfrm>
          <a:prstGeom prst="rect">
            <a:avLst/>
          </a:prstGeom>
          <a:ln w="25400">
            <a:noFill/>
          </a:ln>
        </p:spPr>
      </p:pic>
      <p:cxnSp>
        <p:nvCxnSpPr>
          <p:cNvPr id="9" name="Straight Arrow Connector 8"/>
          <p:cNvCxnSpPr/>
          <p:nvPr/>
        </p:nvCxnSpPr>
        <p:spPr>
          <a:xfrm>
            <a:off x="1831836" y="2287866"/>
            <a:ext cx="0" cy="3630049"/>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1399" y="3850619"/>
            <a:ext cx="723308" cy="400110"/>
          </a:xfrm>
          <a:prstGeom prst="rect">
            <a:avLst/>
          </a:prstGeom>
          <a:noFill/>
        </p:spPr>
        <p:txBody>
          <a:bodyPr wrap="square" rtlCol="0">
            <a:spAutoFit/>
          </a:bodyPr>
          <a:lstStyle/>
          <a:p>
            <a:r>
              <a:rPr lang="en-US" sz="2000" dirty="0" smtClean="0">
                <a:solidFill>
                  <a:srgbClr val="FF0000"/>
                </a:solidFill>
              </a:rPr>
              <a:t>8 </a:t>
            </a:r>
            <a:r>
              <a:rPr lang="en-US" sz="2000" dirty="0" err="1" smtClean="0">
                <a:solidFill>
                  <a:srgbClr val="FF0000"/>
                </a:solidFill>
              </a:rPr>
              <a:t>ft</a:t>
            </a:r>
            <a:endParaRPr lang="en-US" sz="2000" dirty="0">
              <a:solidFill>
                <a:srgbClr val="FF0000"/>
              </a:solidFill>
            </a:endParaRPr>
          </a:p>
        </p:txBody>
      </p:sp>
      <p:sp>
        <p:nvSpPr>
          <p:cNvPr id="12" name="TextBox 11"/>
          <p:cNvSpPr txBox="1"/>
          <p:nvPr/>
        </p:nvSpPr>
        <p:spPr>
          <a:xfrm>
            <a:off x="5791200" y="4876800"/>
            <a:ext cx="1905000" cy="1015663"/>
          </a:xfrm>
          <a:prstGeom prst="rect">
            <a:avLst/>
          </a:prstGeom>
          <a:noFill/>
        </p:spPr>
        <p:txBody>
          <a:bodyPr wrap="square" rtlCol="0">
            <a:spAutoFit/>
          </a:bodyPr>
          <a:lstStyle/>
          <a:p>
            <a:r>
              <a:rPr lang="en-US" sz="2000" dirty="0" smtClean="0">
                <a:solidFill>
                  <a:srgbClr val="92D050"/>
                </a:solidFill>
              </a:rPr>
              <a:t>Sweet Potato and Cowpea on outer rows</a:t>
            </a:r>
            <a:endParaRPr lang="en-US" sz="2000" dirty="0">
              <a:solidFill>
                <a:srgbClr val="92D050"/>
              </a:solidFill>
            </a:endParaRPr>
          </a:p>
        </p:txBody>
      </p:sp>
      <p:cxnSp>
        <p:nvCxnSpPr>
          <p:cNvPr id="13" name="Straight Arrow Connector 12"/>
          <p:cNvCxnSpPr/>
          <p:nvPr/>
        </p:nvCxnSpPr>
        <p:spPr>
          <a:xfrm>
            <a:off x="5562600" y="4250729"/>
            <a:ext cx="304800" cy="626071"/>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81399" y="1037717"/>
            <a:ext cx="3266406" cy="707886"/>
          </a:xfrm>
          <a:prstGeom prst="rect">
            <a:avLst/>
          </a:prstGeom>
          <a:noFill/>
        </p:spPr>
        <p:txBody>
          <a:bodyPr wrap="square" rtlCol="0">
            <a:spAutoFit/>
          </a:bodyPr>
          <a:lstStyle/>
          <a:p>
            <a:r>
              <a:rPr lang="en-US" sz="2000" dirty="0" smtClean="0">
                <a:solidFill>
                  <a:srgbClr val="92D050"/>
                </a:solidFill>
              </a:rPr>
              <a:t>Lettuce, Strawberry, and Basil on inner rows</a:t>
            </a:r>
            <a:endParaRPr lang="en-US" sz="2000" dirty="0">
              <a:solidFill>
                <a:srgbClr val="92D050"/>
              </a:solidFill>
            </a:endParaRPr>
          </a:p>
        </p:txBody>
      </p:sp>
      <p:cxnSp>
        <p:nvCxnSpPr>
          <p:cNvPr id="18" name="Straight Arrow Connector 17"/>
          <p:cNvCxnSpPr/>
          <p:nvPr/>
        </p:nvCxnSpPr>
        <p:spPr>
          <a:xfrm>
            <a:off x="1747825" y="1722560"/>
            <a:ext cx="1528775" cy="2380330"/>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31836" y="5924074"/>
            <a:ext cx="225564" cy="0"/>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831836" y="2287866"/>
            <a:ext cx="225564" cy="0"/>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47900" y="6477000"/>
            <a:ext cx="4648200" cy="307777"/>
          </a:xfrm>
          <a:prstGeom prst="rect">
            <a:avLst/>
          </a:prstGeom>
          <a:noFill/>
        </p:spPr>
        <p:txBody>
          <a:bodyPr wrap="square" rtlCol="0">
            <a:spAutoFit/>
          </a:bodyPr>
          <a:lstStyle/>
          <a:p>
            <a:r>
              <a:rPr lang="en-US" sz="1400" dirty="0" smtClean="0"/>
              <a:t>LGH at </a:t>
            </a:r>
            <a:r>
              <a:rPr lang="en-US" sz="1400" dirty="0" err="1" smtClean="0"/>
              <a:t>CEALive</a:t>
            </a:r>
            <a:r>
              <a:rPr lang="en-US" sz="1400" dirty="0" smtClean="0"/>
              <a:t> - http</a:t>
            </a:r>
            <a:r>
              <a:rPr lang="en-US" sz="1400" dirty="0"/>
              <a:t>://cealive.arizona.edu/lunargreenhouse/</a:t>
            </a:r>
          </a:p>
        </p:txBody>
      </p:sp>
    </p:spTree>
    <p:extLst>
      <p:ext uri="{BB962C8B-B14F-4D97-AF65-F5344CB8AC3E}">
        <p14:creationId xmlns:p14="http://schemas.microsoft.com/office/powerpoint/2010/main" val="61360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699" y="0"/>
            <a:ext cx="7086600" cy="400110"/>
          </a:xfrm>
          <a:prstGeom prst="rect">
            <a:avLst/>
          </a:prstGeom>
          <a:noFill/>
        </p:spPr>
        <p:txBody>
          <a:bodyPr wrap="square" rtlCol="0">
            <a:spAutoFit/>
          </a:bodyPr>
          <a:lstStyle/>
          <a:p>
            <a:r>
              <a:rPr lang="en-US" sz="2000" dirty="0" smtClean="0"/>
              <a:t>Lunar Greenhouse Outreach and Teaching Module at Biosphere 2</a:t>
            </a:r>
            <a:endParaRPr lang="en-US" sz="2000" dirty="0"/>
          </a:p>
        </p:txBody>
      </p:sp>
      <p:sp>
        <p:nvSpPr>
          <p:cNvPr id="3" name="TextBox 2"/>
          <p:cNvSpPr txBox="1"/>
          <p:nvPr/>
        </p:nvSpPr>
        <p:spPr>
          <a:xfrm>
            <a:off x="1804707" y="246221"/>
            <a:ext cx="5534587" cy="276999"/>
          </a:xfrm>
          <a:prstGeom prst="rect">
            <a:avLst/>
          </a:prstGeom>
          <a:noFill/>
        </p:spPr>
        <p:txBody>
          <a:bodyPr wrap="square" rtlCol="0">
            <a:spAutoFit/>
          </a:bodyPr>
          <a:lstStyle/>
          <a:p>
            <a:r>
              <a:rPr lang="en-US" sz="1200" dirty="0" smtClean="0"/>
              <a:t>Erica Hernandez, Connor D. Osgood, Neal H. Barto, Dr. Gene Giacomelli, Phil Sadler</a:t>
            </a:r>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904" y="98536"/>
            <a:ext cx="1210235" cy="424684"/>
          </a:xfrm>
          <a:prstGeom prst="rect">
            <a:avLst/>
          </a:prstGeom>
        </p:spPr>
      </p:pic>
      <p:pic>
        <p:nvPicPr>
          <p:cNvPr id="5" name="Picture 4" descr="http://spacegrant.arizona.edu/gallery/var/albums/Logos/nic_print750x624p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680"/>
            <a:ext cx="706401" cy="587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8703" y="384720"/>
            <a:ext cx="4786595" cy="215444"/>
          </a:xfrm>
          <a:prstGeom prst="rect">
            <a:avLst/>
          </a:prstGeom>
          <a:noFill/>
        </p:spPr>
        <p:txBody>
          <a:bodyPr wrap="square" rtlCol="0">
            <a:spAutoFit/>
          </a:bodyPr>
          <a:lstStyle/>
          <a:p>
            <a:r>
              <a:rPr lang="en-US" sz="800" baseline="30000" dirty="0" smtClean="0"/>
              <a:t>1</a:t>
            </a:r>
            <a:r>
              <a:rPr lang="en-US" sz="800" dirty="0" smtClean="0"/>
              <a:t>Plant Sciences UArizona, </a:t>
            </a:r>
            <a:r>
              <a:rPr lang="en-US" sz="800" baseline="30000" dirty="0" smtClean="0"/>
              <a:t>2 </a:t>
            </a:r>
            <a:r>
              <a:rPr lang="en-US" sz="800" dirty="0" smtClean="0"/>
              <a:t>Sus. Plant Sys, UArizona, </a:t>
            </a:r>
            <a:r>
              <a:rPr lang="en-US" sz="800" baseline="30000" dirty="0" smtClean="0"/>
              <a:t>3</a:t>
            </a:r>
            <a:r>
              <a:rPr lang="en-US" sz="800" dirty="0" smtClean="0"/>
              <a:t>CEAC Staff Engineer, </a:t>
            </a:r>
            <a:r>
              <a:rPr lang="en-US" sz="800" baseline="30000" dirty="0" smtClean="0"/>
              <a:t>4</a:t>
            </a:r>
            <a:r>
              <a:rPr lang="en-US" sz="800" dirty="0" smtClean="0"/>
              <a:t>CEAC Director, </a:t>
            </a:r>
            <a:r>
              <a:rPr lang="en-US" sz="800" baseline="30000" dirty="0" smtClean="0"/>
              <a:t>5</a:t>
            </a:r>
            <a:r>
              <a:rPr lang="en-US" sz="800" dirty="0" smtClean="0"/>
              <a:t>Sadler Machine Co.</a:t>
            </a:r>
            <a:endParaRPr lang="en-US" sz="800" dirty="0"/>
          </a:p>
        </p:txBody>
      </p:sp>
      <p:sp>
        <p:nvSpPr>
          <p:cNvPr id="8" name="Rectangle 7"/>
          <p:cNvSpPr/>
          <p:nvPr/>
        </p:nvSpPr>
        <p:spPr>
          <a:xfrm>
            <a:off x="0" y="762000"/>
            <a:ext cx="91440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smtClean="0"/>
              <a:t>Personal Objectives</a:t>
            </a:r>
          </a:p>
          <a:p>
            <a:pPr algn="just"/>
            <a:endParaRPr lang="en-US" sz="1100" dirty="0" smtClean="0"/>
          </a:p>
          <a:p>
            <a:pPr marL="285750" indent="-285750" algn="just">
              <a:buFont typeface="Arial" panose="020B0604020202020204" pitchFamily="34" charset="0"/>
              <a:buChar char="•"/>
            </a:pPr>
            <a:r>
              <a:rPr lang="en-US" sz="2000" dirty="0"/>
              <a:t>Daily reports sent out to LGH-OTM listserv detailing environmental conditions, demonstrating remote monitoring capabilities</a:t>
            </a:r>
          </a:p>
          <a:p>
            <a:pPr marL="285750" indent="-285750" algn="just">
              <a:buFont typeface="Arial" panose="020B0604020202020204" pitchFamily="34" charset="0"/>
              <a:buChar char="•"/>
            </a:pPr>
            <a:r>
              <a:rPr lang="en-US" sz="2000" dirty="0" smtClean="0"/>
              <a:t>Developing </a:t>
            </a:r>
            <a:r>
              <a:rPr lang="en-US" sz="2000" dirty="0" smtClean="0"/>
              <a:t>user manual and information guide</a:t>
            </a:r>
          </a:p>
          <a:p>
            <a:pPr marL="285750" indent="-285750" algn="just">
              <a:buFont typeface="Arial" panose="020B0604020202020204" pitchFamily="34" charset="0"/>
              <a:buChar char="•"/>
            </a:pPr>
            <a:r>
              <a:rPr lang="en-US" sz="2000" dirty="0" smtClean="0"/>
              <a:t>Seedling preparation</a:t>
            </a:r>
            <a:endParaRPr lang="en-US" sz="2000" dirty="0"/>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8574" b="18115"/>
          <a:stretch/>
        </p:blipFill>
        <p:spPr>
          <a:xfrm>
            <a:off x="304800" y="2895600"/>
            <a:ext cx="3924848" cy="370840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9126"/>
          <a:stretch/>
        </p:blipFill>
        <p:spPr>
          <a:xfrm rot="5400000">
            <a:off x="4908549" y="2787650"/>
            <a:ext cx="3708400" cy="3924299"/>
          </a:xfrm>
          <a:prstGeom prst="rect">
            <a:avLst/>
          </a:prstGeom>
        </p:spPr>
      </p:pic>
    </p:spTree>
    <p:extLst>
      <p:ext uri="{BB962C8B-B14F-4D97-AF65-F5344CB8AC3E}">
        <p14:creationId xmlns:p14="http://schemas.microsoft.com/office/powerpoint/2010/main" val="59341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699" y="0"/>
            <a:ext cx="7086600" cy="400110"/>
          </a:xfrm>
          <a:prstGeom prst="rect">
            <a:avLst/>
          </a:prstGeom>
          <a:noFill/>
        </p:spPr>
        <p:txBody>
          <a:bodyPr wrap="square" rtlCol="0">
            <a:spAutoFit/>
          </a:bodyPr>
          <a:lstStyle/>
          <a:p>
            <a:r>
              <a:rPr lang="en-US" sz="2000" dirty="0" smtClean="0"/>
              <a:t>Lunar Greenhouse Outreach and Teaching Module at Biosphere 2</a:t>
            </a:r>
            <a:endParaRPr lang="en-US" sz="2000" dirty="0"/>
          </a:p>
        </p:txBody>
      </p:sp>
      <p:sp>
        <p:nvSpPr>
          <p:cNvPr id="3" name="TextBox 2"/>
          <p:cNvSpPr txBox="1"/>
          <p:nvPr/>
        </p:nvSpPr>
        <p:spPr>
          <a:xfrm>
            <a:off x="1804707" y="246221"/>
            <a:ext cx="5534587" cy="276999"/>
          </a:xfrm>
          <a:prstGeom prst="rect">
            <a:avLst/>
          </a:prstGeom>
          <a:noFill/>
        </p:spPr>
        <p:txBody>
          <a:bodyPr wrap="square" rtlCol="0">
            <a:spAutoFit/>
          </a:bodyPr>
          <a:lstStyle/>
          <a:p>
            <a:r>
              <a:rPr lang="en-US" sz="1200" dirty="0" smtClean="0"/>
              <a:t>Erica Hernandez, Connor D. Osgood, Neal H. Barto, Dr. Gene Giacomelli, Phil Sadler</a:t>
            </a:r>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904" y="98536"/>
            <a:ext cx="1210235" cy="424684"/>
          </a:xfrm>
          <a:prstGeom prst="rect">
            <a:avLst/>
          </a:prstGeom>
        </p:spPr>
      </p:pic>
      <p:pic>
        <p:nvPicPr>
          <p:cNvPr id="5" name="Picture 4" descr="http://spacegrant.arizona.edu/gallery/var/albums/Logos/nic_print750x624p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680"/>
            <a:ext cx="706401" cy="587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8703" y="384720"/>
            <a:ext cx="4786595" cy="215444"/>
          </a:xfrm>
          <a:prstGeom prst="rect">
            <a:avLst/>
          </a:prstGeom>
          <a:noFill/>
        </p:spPr>
        <p:txBody>
          <a:bodyPr wrap="square" rtlCol="0">
            <a:spAutoFit/>
          </a:bodyPr>
          <a:lstStyle/>
          <a:p>
            <a:r>
              <a:rPr lang="en-US" sz="800" baseline="30000" dirty="0" smtClean="0"/>
              <a:t>1</a:t>
            </a:r>
            <a:r>
              <a:rPr lang="en-US" sz="800" dirty="0" smtClean="0"/>
              <a:t>Plant Sciences UArizona, </a:t>
            </a:r>
            <a:r>
              <a:rPr lang="en-US" sz="800" baseline="30000" dirty="0" smtClean="0"/>
              <a:t>2 </a:t>
            </a:r>
            <a:r>
              <a:rPr lang="en-US" sz="800" dirty="0" smtClean="0"/>
              <a:t>Sus. Plant Sys, UArizona, </a:t>
            </a:r>
            <a:r>
              <a:rPr lang="en-US" sz="800" baseline="30000" dirty="0" smtClean="0"/>
              <a:t>3</a:t>
            </a:r>
            <a:r>
              <a:rPr lang="en-US" sz="800" dirty="0" smtClean="0"/>
              <a:t>CEAC Staff Engineer, </a:t>
            </a:r>
            <a:r>
              <a:rPr lang="en-US" sz="800" baseline="30000" dirty="0" smtClean="0"/>
              <a:t>4</a:t>
            </a:r>
            <a:r>
              <a:rPr lang="en-US" sz="800" dirty="0" smtClean="0"/>
              <a:t>CEAC Director, </a:t>
            </a:r>
            <a:r>
              <a:rPr lang="en-US" sz="800" baseline="30000" dirty="0" smtClean="0"/>
              <a:t>5</a:t>
            </a:r>
            <a:r>
              <a:rPr lang="en-US" sz="800" dirty="0" smtClean="0"/>
              <a:t>Sadler Machine Co.</a:t>
            </a:r>
            <a:endParaRPr lang="en-US" sz="800" dirty="0"/>
          </a:p>
        </p:txBody>
      </p:sp>
      <p:sp>
        <p:nvSpPr>
          <p:cNvPr id="8" name="Rectangle 7"/>
          <p:cNvSpPr/>
          <p:nvPr/>
        </p:nvSpPr>
        <p:spPr>
          <a:xfrm>
            <a:off x="0" y="762000"/>
            <a:ext cx="91440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000" dirty="0"/>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834071" y="990600"/>
            <a:ext cx="7475855" cy="2398395"/>
          </a:xfrm>
          <a:prstGeom prst="rect">
            <a:avLst/>
          </a:prstGeom>
        </p:spPr>
      </p:pic>
      <p:sp>
        <p:nvSpPr>
          <p:cNvPr id="10" name="TextBox 9"/>
          <p:cNvSpPr txBox="1"/>
          <p:nvPr/>
        </p:nvSpPr>
        <p:spPr>
          <a:xfrm>
            <a:off x="834071" y="3399790"/>
            <a:ext cx="6757495" cy="338554"/>
          </a:xfrm>
          <a:prstGeom prst="rect">
            <a:avLst/>
          </a:prstGeom>
          <a:noFill/>
        </p:spPr>
        <p:txBody>
          <a:bodyPr wrap="square" rtlCol="0">
            <a:spAutoFit/>
          </a:bodyPr>
          <a:lstStyle/>
          <a:p>
            <a:r>
              <a:rPr lang="en-US" sz="1600" dirty="0" smtClean="0">
                <a:solidFill>
                  <a:schemeClr val="bg1"/>
                </a:solidFill>
              </a:rPr>
              <a:t>Simple map of sensors and hardware components. </a:t>
            </a:r>
            <a:endParaRPr lang="en-US" sz="1600" dirty="0">
              <a:solidFill>
                <a:schemeClr val="bg1"/>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071" y="3738344"/>
            <a:ext cx="2420578" cy="2740008"/>
          </a:xfrm>
          <a:prstGeom prst="rect">
            <a:avLst/>
          </a:prstGeom>
        </p:spPr>
      </p:pic>
      <p:sp>
        <p:nvSpPr>
          <p:cNvPr id="12" name="TextBox 11"/>
          <p:cNvSpPr txBox="1"/>
          <p:nvPr/>
        </p:nvSpPr>
        <p:spPr>
          <a:xfrm>
            <a:off x="3340100" y="3925803"/>
            <a:ext cx="4343740" cy="2062103"/>
          </a:xfrm>
          <a:prstGeom prst="rect">
            <a:avLst/>
          </a:prstGeom>
          <a:noFill/>
        </p:spPr>
        <p:txBody>
          <a:bodyPr wrap="square" rtlCol="0">
            <a:spAutoFit/>
          </a:bodyPr>
          <a:lstStyle/>
          <a:p>
            <a:r>
              <a:rPr lang="en-US" sz="2000" dirty="0" smtClean="0">
                <a:solidFill>
                  <a:schemeClr val="bg1"/>
                </a:solidFill>
              </a:rPr>
              <a:t>Troubleshooting </a:t>
            </a:r>
          </a:p>
          <a:p>
            <a:r>
              <a:rPr lang="en-US" dirty="0" smtClean="0">
                <a:solidFill>
                  <a:schemeClr val="bg1"/>
                </a:solidFill>
              </a:rPr>
              <a:t/>
            </a:r>
            <a:br>
              <a:rPr lang="en-US" dirty="0" smtClean="0">
                <a:solidFill>
                  <a:schemeClr val="bg1"/>
                </a:solidFill>
              </a:rPr>
            </a:br>
            <a:r>
              <a:rPr lang="en-US" dirty="0" smtClean="0">
                <a:solidFill>
                  <a:schemeClr val="bg1"/>
                </a:solidFill>
              </a:rPr>
              <a:t>A variety of possible problems are discussed in an easy to read flow chart.</a:t>
            </a:r>
          </a:p>
          <a:p>
            <a:endParaRPr lang="en-US" dirty="0">
              <a:solidFill>
                <a:schemeClr val="bg1"/>
              </a:solidFill>
            </a:endParaRPr>
          </a:p>
          <a:p>
            <a:r>
              <a:rPr lang="en-US" dirty="0" smtClean="0">
                <a:solidFill>
                  <a:schemeClr val="bg1"/>
                </a:solidFill>
              </a:rPr>
              <a:t>Daily routine and important checks are described for operators.</a:t>
            </a:r>
            <a:endParaRPr lang="en-US" dirty="0">
              <a:solidFill>
                <a:schemeClr val="bg1"/>
              </a:solidFill>
            </a:endParaRPr>
          </a:p>
        </p:txBody>
      </p:sp>
    </p:spTree>
    <p:extLst>
      <p:ext uri="{BB962C8B-B14F-4D97-AF65-F5344CB8AC3E}">
        <p14:creationId xmlns:p14="http://schemas.microsoft.com/office/powerpoint/2010/main" val="239944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699" y="0"/>
            <a:ext cx="7086600" cy="400110"/>
          </a:xfrm>
          <a:prstGeom prst="rect">
            <a:avLst/>
          </a:prstGeom>
          <a:noFill/>
        </p:spPr>
        <p:txBody>
          <a:bodyPr wrap="square" rtlCol="0">
            <a:spAutoFit/>
          </a:bodyPr>
          <a:lstStyle/>
          <a:p>
            <a:r>
              <a:rPr lang="en-US" sz="2000" dirty="0" smtClean="0"/>
              <a:t>Lunar Greenhouse Outreach and Teaching Module at Biosphere 2</a:t>
            </a:r>
            <a:endParaRPr lang="en-US" sz="2000" dirty="0"/>
          </a:p>
        </p:txBody>
      </p:sp>
      <p:sp>
        <p:nvSpPr>
          <p:cNvPr id="3" name="TextBox 2"/>
          <p:cNvSpPr txBox="1"/>
          <p:nvPr/>
        </p:nvSpPr>
        <p:spPr>
          <a:xfrm>
            <a:off x="1804707" y="246221"/>
            <a:ext cx="5534587" cy="276999"/>
          </a:xfrm>
          <a:prstGeom prst="rect">
            <a:avLst/>
          </a:prstGeom>
          <a:noFill/>
        </p:spPr>
        <p:txBody>
          <a:bodyPr wrap="square" rtlCol="0">
            <a:spAutoFit/>
          </a:bodyPr>
          <a:lstStyle/>
          <a:p>
            <a:r>
              <a:rPr lang="en-US" sz="1200" dirty="0" smtClean="0"/>
              <a:t>Erica Hernandez, Connor D. Osgood, Neal H. Barto, Dr. Gene Giacomelli, Phil Sadler</a:t>
            </a:r>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904" y="98536"/>
            <a:ext cx="1210235" cy="424684"/>
          </a:xfrm>
          <a:prstGeom prst="rect">
            <a:avLst/>
          </a:prstGeom>
        </p:spPr>
      </p:pic>
      <p:pic>
        <p:nvPicPr>
          <p:cNvPr id="5" name="Picture 4" descr="http://spacegrant.arizona.edu/gallery/var/albums/Logos/nic_print750x624p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680"/>
            <a:ext cx="706401" cy="587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8703" y="384720"/>
            <a:ext cx="4786595" cy="215444"/>
          </a:xfrm>
          <a:prstGeom prst="rect">
            <a:avLst/>
          </a:prstGeom>
          <a:noFill/>
        </p:spPr>
        <p:txBody>
          <a:bodyPr wrap="square" rtlCol="0">
            <a:spAutoFit/>
          </a:bodyPr>
          <a:lstStyle/>
          <a:p>
            <a:r>
              <a:rPr lang="en-US" sz="800" baseline="30000" dirty="0" smtClean="0"/>
              <a:t>1</a:t>
            </a:r>
            <a:r>
              <a:rPr lang="en-US" sz="800" dirty="0" smtClean="0"/>
              <a:t>Plant Sciences UArizona, </a:t>
            </a:r>
            <a:r>
              <a:rPr lang="en-US" sz="800" baseline="30000" dirty="0" smtClean="0"/>
              <a:t>2 </a:t>
            </a:r>
            <a:r>
              <a:rPr lang="en-US" sz="800" dirty="0" smtClean="0"/>
              <a:t>Sus. Plant Sys, UArizona, </a:t>
            </a:r>
            <a:r>
              <a:rPr lang="en-US" sz="800" baseline="30000" dirty="0" smtClean="0"/>
              <a:t>3</a:t>
            </a:r>
            <a:r>
              <a:rPr lang="en-US" sz="800" dirty="0" smtClean="0"/>
              <a:t>CEAC Staff Engineer, </a:t>
            </a:r>
            <a:r>
              <a:rPr lang="en-US" sz="800" baseline="30000" dirty="0" smtClean="0"/>
              <a:t>4</a:t>
            </a:r>
            <a:r>
              <a:rPr lang="en-US" sz="800" dirty="0" smtClean="0"/>
              <a:t>CEAC Director, </a:t>
            </a:r>
            <a:r>
              <a:rPr lang="en-US" sz="800" baseline="30000" dirty="0" smtClean="0"/>
              <a:t>5</a:t>
            </a:r>
            <a:r>
              <a:rPr lang="en-US" sz="800" dirty="0" smtClean="0"/>
              <a:t>Sadler Machine Co.</a:t>
            </a:r>
            <a:endParaRPr lang="en-US" sz="800" dirty="0"/>
          </a:p>
        </p:txBody>
      </p:sp>
      <p:sp>
        <p:nvSpPr>
          <p:cNvPr id="8" name="Rectangle 7"/>
          <p:cNvSpPr/>
          <p:nvPr/>
        </p:nvSpPr>
        <p:spPr>
          <a:xfrm>
            <a:off x="0" y="762000"/>
            <a:ext cx="91440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000" dirty="0"/>
          </a:p>
        </p:txBody>
      </p:sp>
      <p:sp>
        <p:nvSpPr>
          <p:cNvPr id="7" name="TextBox 6"/>
          <p:cNvSpPr txBox="1"/>
          <p:nvPr/>
        </p:nvSpPr>
        <p:spPr>
          <a:xfrm>
            <a:off x="1790700" y="1551563"/>
            <a:ext cx="5562600" cy="3754874"/>
          </a:xfrm>
          <a:prstGeom prst="rect">
            <a:avLst/>
          </a:prstGeom>
          <a:noFill/>
        </p:spPr>
        <p:txBody>
          <a:bodyPr wrap="square" rtlCol="0">
            <a:spAutoFit/>
          </a:bodyPr>
          <a:lstStyle/>
          <a:p>
            <a:pPr algn="ctr"/>
            <a:r>
              <a:rPr lang="en-US" sz="5000" dirty="0" smtClean="0">
                <a:solidFill>
                  <a:schemeClr val="bg1"/>
                </a:solidFill>
              </a:rPr>
              <a:t>Thank You!</a:t>
            </a:r>
          </a:p>
          <a:p>
            <a:pPr algn="ctr"/>
            <a:endParaRPr lang="en-US" dirty="0">
              <a:solidFill>
                <a:schemeClr val="bg1"/>
              </a:solidFill>
            </a:endParaRPr>
          </a:p>
          <a:p>
            <a:pPr algn="ctr"/>
            <a:r>
              <a:rPr lang="en-US" sz="3200" dirty="0" smtClean="0">
                <a:solidFill>
                  <a:schemeClr val="bg1"/>
                </a:solidFill>
              </a:rPr>
              <a:t>Acknowledgements</a:t>
            </a:r>
          </a:p>
          <a:p>
            <a:pPr algn="ctr"/>
            <a:endParaRPr lang="en-US" dirty="0">
              <a:solidFill>
                <a:schemeClr val="bg1"/>
              </a:solidFill>
            </a:endParaRPr>
          </a:p>
          <a:p>
            <a:pPr algn="ctr"/>
            <a:r>
              <a:rPr lang="en-US" sz="2400" dirty="0" smtClean="0">
                <a:solidFill>
                  <a:schemeClr val="bg1"/>
                </a:solidFill>
              </a:rPr>
              <a:t>Dr. Gene Giacomelli</a:t>
            </a:r>
          </a:p>
          <a:p>
            <a:pPr algn="ctr"/>
            <a:r>
              <a:rPr lang="en-US" sz="2400" dirty="0" smtClean="0">
                <a:solidFill>
                  <a:schemeClr val="bg1"/>
                </a:solidFill>
              </a:rPr>
              <a:t>Phil Sadler</a:t>
            </a:r>
          </a:p>
          <a:p>
            <a:pPr algn="ctr"/>
            <a:r>
              <a:rPr lang="en-US" sz="2400" dirty="0" smtClean="0">
                <a:solidFill>
                  <a:schemeClr val="bg1"/>
                </a:solidFill>
              </a:rPr>
              <a:t>Connor Osgood</a:t>
            </a:r>
          </a:p>
          <a:p>
            <a:pPr algn="ctr"/>
            <a:r>
              <a:rPr lang="en-US" sz="2400" dirty="0" smtClean="0">
                <a:solidFill>
                  <a:schemeClr val="bg1"/>
                </a:solidFill>
              </a:rPr>
              <a:t>Neal H Barto</a:t>
            </a:r>
          </a:p>
          <a:p>
            <a:pPr algn="ctr"/>
            <a:r>
              <a:rPr lang="en-US" sz="2400" dirty="0" smtClean="0">
                <a:solidFill>
                  <a:schemeClr val="bg1"/>
                </a:solidFill>
              </a:rPr>
              <a:t>Susan Brew</a:t>
            </a:r>
            <a:endParaRPr lang="en-US" sz="2400" dirty="0">
              <a:solidFill>
                <a:schemeClr val="bg1"/>
              </a:solidFill>
            </a:endParaRPr>
          </a:p>
        </p:txBody>
      </p:sp>
      <p:pic>
        <p:nvPicPr>
          <p:cNvPr id="9" name="Picture 8"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00" y="532707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ZSGC_sunse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02563" y="530643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descr="nasa-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4900" y="540327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805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3406</TotalTime>
  <Words>1433</Words>
  <Application>Microsoft Office PowerPoint</Application>
  <PresentationFormat>On-screen Show (4:3)</PresentationFormat>
  <Paragraphs>115</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hernandez</dc:creator>
  <cp:lastModifiedBy>erica hernandez</cp:lastModifiedBy>
  <cp:revision>23</cp:revision>
  <dcterms:created xsi:type="dcterms:W3CDTF">2015-03-19T16:37:37Z</dcterms:created>
  <dcterms:modified xsi:type="dcterms:W3CDTF">2015-04-03T23:28:03Z</dcterms:modified>
</cp:coreProperties>
</file>