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15"/>
  </p:notesMasterIdLst>
  <p:sldIdLst>
    <p:sldId id="265" r:id="rId2"/>
    <p:sldId id="256" r:id="rId3"/>
    <p:sldId id="257" r:id="rId4"/>
    <p:sldId id="258" r:id="rId5"/>
    <p:sldId id="259" r:id="rId6"/>
    <p:sldId id="260" r:id="rId7"/>
    <p:sldId id="261" r:id="rId8"/>
    <p:sldId id="263" r:id="rId9"/>
    <p:sldId id="262" r:id="rId10"/>
    <p:sldId id="264" r:id="rId11"/>
    <p:sldId id="266" r:id="rId12"/>
    <p:sldId id="267" r:id="rId13"/>
    <p:sldId id="268"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71" autoAdjust="0"/>
    <p:restoredTop sz="88277" autoAdjust="0"/>
  </p:normalViewPr>
  <p:slideViewPr>
    <p:cSldViewPr>
      <p:cViewPr varScale="1">
        <p:scale>
          <a:sx n="65" d="100"/>
          <a:sy n="65" d="100"/>
        </p:scale>
        <p:origin x="-1704"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DC5A6AC-82DB-43A0-803C-BAE6E22573EB}" type="datetimeFigureOut">
              <a:rPr lang="en-US" smtClean="0"/>
              <a:t>4/3/2015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00598E-D74A-42B3-81F3-7861C43D1901}" type="slidenum">
              <a:rPr lang="en-US" smtClean="0"/>
              <a:t>‹#›</a:t>
            </a:fld>
            <a:endParaRPr lang="en-US"/>
          </a:p>
        </p:txBody>
      </p:sp>
    </p:spTree>
    <p:extLst>
      <p:ext uri="{BB962C8B-B14F-4D97-AF65-F5344CB8AC3E}">
        <p14:creationId xmlns:p14="http://schemas.microsoft.com/office/powerpoint/2010/main" val="2165710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Tell</a:t>
            </a:r>
            <a:r>
              <a:rPr lang="en-US" baseline="0" dirty="0" smtClean="0"/>
              <a:t> audience we are going to do a quick demonstration</a:t>
            </a:r>
          </a:p>
          <a:p>
            <a:r>
              <a:rPr lang="en-US" baseline="0" dirty="0" smtClean="0"/>
              <a:t>Ask them if they can find the asteroid</a:t>
            </a:r>
          </a:p>
          <a:p>
            <a:r>
              <a:rPr lang="en-US" baseline="0" dirty="0" smtClean="0"/>
              <a:t>Say it’s nearly impossible with one picture</a:t>
            </a:r>
            <a:endParaRPr lang="en-US" dirty="0"/>
          </a:p>
        </p:txBody>
      </p:sp>
      <p:sp>
        <p:nvSpPr>
          <p:cNvPr id="4" name="Slide Number Placeholder 3"/>
          <p:cNvSpPr>
            <a:spLocks noGrp="1"/>
          </p:cNvSpPr>
          <p:nvPr>
            <p:ph type="sldNum" sz="quarter" idx="10"/>
          </p:nvPr>
        </p:nvSpPr>
        <p:spPr/>
        <p:txBody>
          <a:bodyPr/>
          <a:lstStyle/>
          <a:p>
            <a:fld id="{2300598E-D74A-42B3-81F3-7861C43D1901}" type="slidenum">
              <a:rPr lang="en-US" smtClean="0"/>
              <a:t>1</a:t>
            </a:fld>
            <a:endParaRPr lang="en-US"/>
          </a:p>
        </p:txBody>
      </p:sp>
    </p:spTree>
    <p:extLst>
      <p:ext uri="{BB962C8B-B14F-4D97-AF65-F5344CB8AC3E}">
        <p14:creationId xmlns:p14="http://schemas.microsoft.com/office/powerpoint/2010/main" val="666739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As a result, Ambassadors can now be out of state</a:t>
            </a:r>
            <a:r>
              <a:rPr lang="en-US" baseline="0" dirty="0" smtClean="0"/>
              <a:t> and still help us get the word out!</a:t>
            </a:r>
          </a:p>
          <a:p>
            <a:r>
              <a:rPr lang="en-US" baseline="0" dirty="0" smtClean="0"/>
              <a:t>These are all locations where we have gotten inquiries from recently, now all able to train from the comfort of their own state.</a:t>
            </a:r>
            <a:endParaRPr lang="en-US" dirty="0"/>
          </a:p>
        </p:txBody>
      </p:sp>
      <p:sp>
        <p:nvSpPr>
          <p:cNvPr id="4" name="Slide Number Placeholder 3"/>
          <p:cNvSpPr>
            <a:spLocks noGrp="1"/>
          </p:cNvSpPr>
          <p:nvPr>
            <p:ph type="sldNum" sz="quarter" idx="10"/>
          </p:nvPr>
        </p:nvSpPr>
        <p:spPr/>
        <p:txBody>
          <a:bodyPr/>
          <a:lstStyle/>
          <a:p>
            <a:fld id="{2300598E-D74A-42B3-81F3-7861C43D1901}" type="slidenum">
              <a:rPr lang="en-US" smtClean="0"/>
              <a:t>10</a:t>
            </a:fld>
            <a:endParaRPr lang="en-US"/>
          </a:p>
        </p:txBody>
      </p:sp>
    </p:spTree>
    <p:extLst>
      <p:ext uri="{BB962C8B-B14F-4D97-AF65-F5344CB8AC3E}">
        <p14:creationId xmlns:p14="http://schemas.microsoft.com/office/powerpoint/2010/main" val="840123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For</a:t>
            </a:r>
            <a:r>
              <a:rPr lang="en-US" baseline="0" dirty="0" smtClean="0"/>
              <a:t> the first time, we posted a guest blog on the Principal Investigator’s personal blog.</a:t>
            </a:r>
          </a:p>
          <a:p>
            <a:r>
              <a:rPr lang="en-US" baseline="0" dirty="0" smtClean="0"/>
              <a:t>The blog post has been viewed over 814 times</a:t>
            </a:r>
          </a:p>
          <a:p>
            <a:r>
              <a:rPr lang="en-US" sz="1200" b="0" i="0" kern="1200" dirty="0" smtClean="0">
                <a:solidFill>
                  <a:schemeClr val="tx1"/>
                </a:solidFill>
                <a:effectLst/>
                <a:latin typeface="+mn-lt"/>
                <a:ea typeface="+mn-ea"/>
                <a:cs typeface="+mn-cs"/>
              </a:rPr>
              <a:t>The Facebook post reached 35,664 people and the tweet was viewed 3,210 times.</a:t>
            </a:r>
            <a:endParaRPr lang="en-US" baseline="0" dirty="0" smtClean="0"/>
          </a:p>
          <a:p>
            <a:r>
              <a:rPr lang="en-US" baseline="0" dirty="0" smtClean="0"/>
              <a:t>And with in the first week of posting we received 24 inquiries of people who wanted to become Ambassadors from all across the country.</a:t>
            </a:r>
          </a:p>
          <a:p>
            <a:r>
              <a:rPr lang="en-US" baseline="0" dirty="0" smtClean="0"/>
              <a:t>We learned that if you reach out to people instead of just waiting for them to inquire themselves and hit the “contact us” button, we see a great response</a:t>
            </a:r>
            <a:endParaRPr lang="en-US" dirty="0"/>
          </a:p>
        </p:txBody>
      </p:sp>
      <p:sp>
        <p:nvSpPr>
          <p:cNvPr id="4" name="Slide Number Placeholder 3"/>
          <p:cNvSpPr>
            <a:spLocks noGrp="1"/>
          </p:cNvSpPr>
          <p:nvPr>
            <p:ph type="sldNum" sz="quarter" idx="10"/>
          </p:nvPr>
        </p:nvSpPr>
        <p:spPr/>
        <p:txBody>
          <a:bodyPr/>
          <a:lstStyle/>
          <a:p>
            <a:fld id="{2300598E-D74A-42B3-81F3-7861C43D1901}" type="slidenum">
              <a:rPr lang="en-US" smtClean="0"/>
              <a:t>11</a:t>
            </a:fld>
            <a:endParaRPr lang="en-US"/>
          </a:p>
        </p:txBody>
      </p:sp>
    </p:spTree>
    <p:extLst>
      <p:ext uri="{BB962C8B-B14F-4D97-AF65-F5344CB8AC3E}">
        <p14:creationId xmlns:p14="http://schemas.microsoft.com/office/powerpoint/2010/main" val="840123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For</a:t>
            </a:r>
            <a:r>
              <a:rPr lang="en-US" sz="1200" b="0" i="0" u="none" strike="noStrike" kern="1200" baseline="0" dirty="0" smtClean="0">
                <a:solidFill>
                  <a:schemeClr val="tx1"/>
                </a:solidFill>
                <a:effectLst/>
                <a:latin typeface="+mn-lt"/>
                <a:ea typeface="+mn-ea"/>
                <a:cs typeface="+mn-cs"/>
              </a:rPr>
              <a:t> the future, we want to work to improve out of state correspondence-make it easier for out of state ambassadors to run their own outreach events. We also want to find a way to honor those veteran ambassadors who have worked their butts off for us. They truly deserve it. Ultimately, we are here to inform the public; let them know how their support is going to good use. We want to get youth excited about science! </a:t>
            </a:r>
            <a:r>
              <a:rPr lang="en-US" sz="1200" b="0" i="0" u="none" strike="noStrike" kern="1200" dirty="0" smtClean="0">
                <a:solidFill>
                  <a:schemeClr val="tx1"/>
                </a:solidFill>
                <a:effectLst/>
                <a:latin typeface="+mn-lt"/>
                <a:ea typeface="+mn-ea"/>
                <a:cs typeface="+mn-cs"/>
              </a:rPr>
              <a:t>we are teaching our public how STEM fields directly impact their lives and to ask questions about the universe we live in.</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2300598E-D74A-42B3-81F3-7861C43D1901}" type="slidenum">
              <a:rPr lang="en-US" smtClean="0"/>
              <a:t>12</a:t>
            </a:fld>
            <a:endParaRPr lang="en-US"/>
          </a:p>
        </p:txBody>
      </p:sp>
    </p:spTree>
    <p:extLst>
      <p:ext uri="{BB962C8B-B14F-4D97-AF65-F5344CB8AC3E}">
        <p14:creationId xmlns:p14="http://schemas.microsoft.com/office/powerpoint/2010/main" val="8401234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Questions?</a:t>
            </a:r>
            <a:endParaRPr lang="en-US" dirty="0"/>
          </a:p>
        </p:txBody>
      </p:sp>
      <p:sp>
        <p:nvSpPr>
          <p:cNvPr id="4" name="Slide Number Placeholder 3"/>
          <p:cNvSpPr>
            <a:spLocks noGrp="1"/>
          </p:cNvSpPr>
          <p:nvPr>
            <p:ph type="sldNum" sz="quarter" idx="10"/>
          </p:nvPr>
        </p:nvSpPr>
        <p:spPr/>
        <p:txBody>
          <a:bodyPr/>
          <a:lstStyle/>
          <a:p>
            <a:fld id="{2300598E-D74A-42B3-81F3-7861C43D1901}" type="slidenum">
              <a:rPr lang="en-US" smtClean="0"/>
              <a:t>13</a:t>
            </a:fld>
            <a:endParaRPr lang="en-US"/>
          </a:p>
        </p:txBody>
      </p:sp>
    </p:spTree>
    <p:extLst>
      <p:ext uri="{BB962C8B-B14F-4D97-AF65-F5344CB8AC3E}">
        <p14:creationId xmlns:p14="http://schemas.microsoft.com/office/powerpoint/2010/main" val="840123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Show them blinking video.</a:t>
            </a:r>
          </a:p>
          <a:p>
            <a:r>
              <a:rPr lang="en-US" dirty="0" smtClean="0"/>
              <a:t>If</a:t>
            </a:r>
            <a:r>
              <a:rPr lang="en-US" baseline="0" dirty="0" smtClean="0"/>
              <a:t> you have ever stumbled across an OSIRIS-</a:t>
            </a:r>
            <a:r>
              <a:rPr lang="en-US" baseline="0" dirty="0" err="1" smtClean="0"/>
              <a:t>REx</a:t>
            </a:r>
            <a:r>
              <a:rPr lang="en-US" baseline="0" dirty="0" smtClean="0"/>
              <a:t> Ambassador event, it is very likely you would see this exact same demonstration</a:t>
            </a:r>
          </a:p>
          <a:p>
            <a:endParaRPr lang="en-US" dirty="0"/>
          </a:p>
        </p:txBody>
      </p:sp>
      <p:sp>
        <p:nvSpPr>
          <p:cNvPr id="4" name="Slide Number Placeholder 3"/>
          <p:cNvSpPr>
            <a:spLocks noGrp="1"/>
          </p:cNvSpPr>
          <p:nvPr>
            <p:ph type="sldNum" sz="quarter" idx="10"/>
          </p:nvPr>
        </p:nvSpPr>
        <p:spPr/>
        <p:txBody>
          <a:bodyPr/>
          <a:lstStyle/>
          <a:p>
            <a:fld id="{2300598E-D74A-42B3-81F3-7861C43D1901}" type="slidenum">
              <a:rPr lang="en-US" smtClean="0"/>
              <a:t>2</a:t>
            </a:fld>
            <a:endParaRPr lang="en-US"/>
          </a:p>
        </p:txBody>
      </p:sp>
    </p:spTree>
    <p:extLst>
      <p:ext uri="{BB962C8B-B14F-4D97-AF65-F5344CB8AC3E}">
        <p14:creationId xmlns:p14="http://schemas.microsoft.com/office/powerpoint/2010/main" val="840123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Introduce topic: STEM</a:t>
            </a:r>
            <a:r>
              <a:rPr lang="en-US" baseline="0" dirty="0" smtClean="0"/>
              <a:t> Outreach</a:t>
            </a:r>
            <a:r>
              <a:rPr lang="en-US" dirty="0" smtClean="0"/>
              <a:t>, me</a:t>
            </a:r>
            <a:endParaRPr lang="en-US" dirty="0"/>
          </a:p>
        </p:txBody>
      </p:sp>
      <p:sp>
        <p:nvSpPr>
          <p:cNvPr id="4" name="Slide Number Placeholder 3"/>
          <p:cNvSpPr>
            <a:spLocks noGrp="1"/>
          </p:cNvSpPr>
          <p:nvPr>
            <p:ph type="sldNum" sz="quarter" idx="10"/>
          </p:nvPr>
        </p:nvSpPr>
        <p:spPr/>
        <p:txBody>
          <a:bodyPr/>
          <a:lstStyle/>
          <a:p>
            <a:fld id="{2300598E-D74A-42B3-81F3-7861C43D1901}" type="slidenum">
              <a:rPr lang="en-US" smtClean="0"/>
              <a:t>3</a:t>
            </a:fld>
            <a:endParaRPr lang="en-US"/>
          </a:p>
        </p:txBody>
      </p:sp>
    </p:spTree>
    <p:extLst>
      <p:ext uri="{BB962C8B-B14F-4D97-AF65-F5344CB8AC3E}">
        <p14:creationId xmlns:p14="http://schemas.microsoft.com/office/powerpoint/2010/main" val="840123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Thank</a:t>
            </a:r>
            <a:r>
              <a:rPr lang="en-US" baseline="0" dirty="0" smtClean="0"/>
              <a:t> you the Dante </a:t>
            </a:r>
            <a:r>
              <a:rPr lang="en-US" baseline="0" dirty="0" err="1" smtClean="0"/>
              <a:t>Lauretta</a:t>
            </a:r>
            <a:r>
              <a:rPr lang="en-US" baseline="0" dirty="0" smtClean="0"/>
              <a:t> the Principal Investigator of the OSIRIS-Rex Mission</a:t>
            </a:r>
          </a:p>
          <a:p>
            <a:r>
              <a:rPr lang="en-US" baseline="0" dirty="0" smtClean="0"/>
              <a:t>Thank you to Anna Spitz for creating the foundation of the Ambassador program</a:t>
            </a:r>
          </a:p>
          <a:p>
            <a:r>
              <a:rPr lang="en-US" baseline="0" dirty="0" smtClean="0"/>
              <a:t>A special thank you to my mentor Dolores Hill, for guiding me through the year</a:t>
            </a:r>
            <a:endParaRPr lang="en-US" dirty="0"/>
          </a:p>
        </p:txBody>
      </p:sp>
      <p:sp>
        <p:nvSpPr>
          <p:cNvPr id="4" name="Slide Number Placeholder 3"/>
          <p:cNvSpPr>
            <a:spLocks noGrp="1"/>
          </p:cNvSpPr>
          <p:nvPr>
            <p:ph type="sldNum" sz="quarter" idx="10"/>
          </p:nvPr>
        </p:nvSpPr>
        <p:spPr/>
        <p:txBody>
          <a:bodyPr/>
          <a:lstStyle/>
          <a:p>
            <a:fld id="{2300598E-D74A-42B3-81F3-7861C43D1901}" type="slidenum">
              <a:rPr lang="en-US" smtClean="0"/>
              <a:t>4</a:t>
            </a:fld>
            <a:endParaRPr lang="en-US"/>
          </a:p>
        </p:txBody>
      </p:sp>
    </p:spTree>
    <p:extLst>
      <p:ext uri="{BB962C8B-B14F-4D97-AF65-F5344CB8AC3E}">
        <p14:creationId xmlns:p14="http://schemas.microsoft.com/office/powerpoint/2010/main" val="840123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The OSIRIS-</a:t>
            </a:r>
            <a:r>
              <a:rPr lang="en-US" sz="1200" b="0" i="0" u="none" strike="noStrike" kern="1200" dirty="0" err="1" smtClean="0">
                <a:solidFill>
                  <a:schemeClr val="tx1"/>
                </a:solidFill>
                <a:effectLst/>
                <a:latin typeface="+mn-lt"/>
                <a:ea typeface="+mn-ea"/>
                <a:cs typeface="+mn-cs"/>
              </a:rPr>
              <a:t>REx</a:t>
            </a:r>
            <a:r>
              <a:rPr lang="en-US" sz="1200" b="0" i="0" u="none" strike="noStrike" kern="1200" dirty="0" smtClean="0">
                <a:solidFill>
                  <a:schemeClr val="tx1"/>
                </a:solidFill>
                <a:effectLst/>
                <a:latin typeface="+mn-lt"/>
                <a:ea typeface="+mn-ea"/>
                <a:cs typeface="+mn-cs"/>
              </a:rPr>
              <a:t> Asteroid Sample Return Mission is set to launch in 2016, and will travel to asteroid </a:t>
            </a:r>
            <a:r>
              <a:rPr lang="en-US" sz="1200" b="0" i="0" u="none" strike="noStrike" kern="1200" dirty="0" err="1" smtClean="0">
                <a:solidFill>
                  <a:schemeClr val="tx1"/>
                </a:solidFill>
                <a:effectLst/>
                <a:latin typeface="+mn-lt"/>
                <a:ea typeface="+mn-ea"/>
                <a:cs typeface="+mn-cs"/>
              </a:rPr>
              <a:t>Bennu</a:t>
            </a:r>
            <a:r>
              <a:rPr lang="en-US" sz="1200" b="0" i="0" u="none" strike="noStrike" kern="1200" dirty="0" smtClean="0">
                <a:solidFill>
                  <a:schemeClr val="tx1"/>
                </a:solidFill>
                <a:effectLst/>
                <a:latin typeface="+mn-lt"/>
                <a:ea typeface="+mn-ea"/>
                <a:cs typeface="+mn-cs"/>
              </a:rPr>
              <a:t> to retrieve a sample. the mission to </a:t>
            </a:r>
            <a:r>
              <a:rPr lang="en-US" sz="1200" b="0" i="0" u="none" strike="noStrike" kern="1200" dirty="0" err="1" smtClean="0">
                <a:solidFill>
                  <a:schemeClr val="tx1"/>
                </a:solidFill>
                <a:effectLst/>
                <a:latin typeface="+mn-lt"/>
                <a:ea typeface="+mn-ea"/>
                <a:cs typeface="+mn-cs"/>
              </a:rPr>
              <a:t>Bennu</a:t>
            </a:r>
            <a:r>
              <a:rPr lang="en-US" sz="1200" b="0" i="0" u="none" strike="noStrike" kern="1200" dirty="0" smtClean="0">
                <a:solidFill>
                  <a:schemeClr val="tx1"/>
                </a:solidFill>
                <a:effectLst/>
                <a:latin typeface="+mn-lt"/>
                <a:ea typeface="+mn-ea"/>
                <a:cs typeface="+mn-cs"/>
              </a:rPr>
              <a:t>, a carbonaceous near-Earth asteroid. This mission will help us understand the origin and evolution of the early Solar System.</a:t>
            </a:r>
            <a:endParaRPr lang="en-US" dirty="0"/>
          </a:p>
        </p:txBody>
      </p:sp>
      <p:sp>
        <p:nvSpPr>
          <p:cNvPr id="4" name="Slide Number Placeholder 3"/>
          <p:cNvSpPr>
            <a:spLocks noGrp="1"/>
          </p:cNvSpPr>
          <p:nvPr>
            <p:ph type="sldNum" sz="quarter" idx="10"/>
          </p:nvPr>
        </p:nvSpPr>
        <p:spPr/>
        <p:txBody>
          <a:bodyPr/>
          <a:lstStyle/>
          <a:p>
            <a:fld id="{2300598E-D74A-42B3-81F3-7861C43D1901}" type="slidenum">
              <a:rPr lang="en-US" smtClean="0"/>
              <a:t>5</a:t>
            </a:fld>
            <a:endParaRPr lang="en-US"/>
          </a:p>
        </p:txBody>
      </p:sp>
    </p:spTree>
    <p:extLst>
      <p:ext uri="{BB962C8B-B14F-4D97-AF65-F5344CB8AC3E}">
        <p14:creationId xmlns:p14="http://schemas.microsoft.com/office/powerpoint/2010/main" val="840123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The OSIRIS-</a:t>
            </a:r>
            <a:r>
              <a:rPr lang="en-US" sz="1200" b="0" i="0" u="none" strike="noStrike" kern="1200" dirty="0" err="1" smtClean="0">
                <a:solidFill>
                  <a:schemeClr val="tx1"/>
                </a:solidFill>
                <a:effectLst/>
                <a:latin typeface="+mn-lt"/>
                <a:ea typeface="+mn-ea"/>
                <a:cs typeface="+mn-cs"/>
              </a:rPr>
              <a:t>REx</a:t>
            </a:r>
            <a:r>
              <a:rPr lang="en-US" sz="1200" b="0" i="0" u="none" strike="noStrike" kern="1200" dirty="0" smtClean="0">
                <a:solidFill>
                  <a:schemeClr val="tx1"/>
                </a:solidFill>
                <a:effectLst/>
                <a:latin typeface="+mn-lt"/>
                <a:ea typeface="+mn-ea"/>
                <a:cs typeface="+mn-cs"/>
              </a:rPr>
              <a:t> Ambassador Program engages and informs the community about this mission through informal education. Ambassadors from a variety of backgrounds are recruited and trained to understand aspects of the mission. The program reaches all ages, with an emphasis on youth, to inspire excitement about space exploration, innovation, and general STEM fields. </a:t>
            </a:r>
            <a:endParaRPr lang="en-US" dirty="0"/>
          </a:p>
        </p:txBody>
      </p:sp>
      <p:sp>
        <p:nvSpPr>
          <p:cNvPr id="4" name="Slide Number Placeholder 3"/>
          <p:cNvSpPr>
            <a:spLocks noGrp="1"/>
          </p:cNvSpPr>
          <p:nvPr>
            <p:ph type="sldNum" sz="quarter" idx="10"/>
          </p:nvPr>
        </p:nvSpPr>
        <p:spPr/>
        <p:txBody>
          <a:bodyPr/>
          <a:lstStyle/>
          <a:p>
            <a:fld id="{2300598E-D74A-42B3-81F3-7861C43D1901}" type="slidenum">
              <a:rPr lang="en-US" smtClean="0"/>
              <a:t>6</a:t>
            </a:fld>
            <a:endParaRPr lang="en-US"/>
          </a:p>
        </p:txBody>
      </p:sp>
    </p:spTree>
    <p:extLst>
      <p:ext uri="{BB962C8B-B14F-4D97-AF65-F5344CB8AC3E}">
        <p14:creationId xmlns:p14="http://schemas.microsoft.com/office/powerpoint/2010/main" val="840123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Read bullet points</a:t>
            </a:r>
            <a:endParaRPr lang="en-US" dirty="0"/>
          </a:p>
        </p:txBody>
      </p:sp>
      <p:sp>
        <p:nvSpPr>
          <p:cNvPr id="4" name="Slide Number Placeholder 3"/>
          <p:cNvSpPr>
            <a:spLocks noGrp="1"/>
          </p:cNvSpPr>
          <p:nvPr>
            <p:ph type="sldNum" sz="quarter" idx="10"/>
          </p:nvPr>
        </p:nvSpPr>
        <p:spPr/>
        <p:txBody>
          <a:bodyPr/>
          <a:lstStyle/>
          <a:p>
            <a:fld id="{2300598E-D74A-42B3-81F3-7861C43D1901}" type="slidenum">
              <a:rPr lang="en-US" smtClean="0"/>
              <a:t>7</a:t>
            </a:fld>
            <a:endParaRPr lang="en-US"/>
          </a:p>
        </p:txBody>
      </p:sp>
    </p:spTree>
    <p:extLst>
      <p:ext uri="{BB962C8B-B14F-4D97-AF65-F5344CB8AC3E}">
        <p14:creationId xmlns:p14="http://schemas.microsoft.com/office/powerpoint/2010/main" val="840123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 program originated</a:t>
            </a:r>
            <a:r>
              <a:rPr lang="en-US" baseline="0" dirty="0" smtClean="0"/>
              <a:t> </a:t>
            </a:r>
            <a:r>
              <a:rPr lang="en-US" dirty="0" smtClean="0"/>
              <a:t>in Tucson,</a:t>
            </a:r>
            <a:r>
              <a:rPr lang="en-US" baseline="0" dirty="0" smtClean="0"/>
              <a:t> AZ at the University of Arizona branch of OSIRIS-Rex.</a:t>
            </a:r>
          </a:p>
          <a:p>
            <a:r>
              <a:rPr lang="en-US" baseline="0" dirty="0" smtClean="0"/>
              <a:t>In previous years, has left us limited to the Tucson Community.</a:t>
            </a:r>
          </a:p>
          <a:p>
            <a:r>
              <a:rPr lang="en-US" baseline="0" dirty="0" smtClean="0"/>
              <a:t>However, this year we focused on ways of mainstreaming our program and making it smoother and easier to run</a:t>
            </a:r>
            <a:endParaRPr lang="en-US" dirty="0"/>
          </a:p>
        </p:txBody>
      </p:sp>
      <p:sp>
        <p:nvSpPr>
          <p:cNvPr id="4" name="Slide Number Placeholder 3"/>
          <p:cNvSpPr>
            <a:spLocks noGrp="1"/>
          </p:cNvSpPr>
          <p:nvPr>
            <p:ph type="sldNum" sz="quarter" idx="10"/>
          </p:nvPr>
        </p:nvSpPr>
        <p:spPr/>
        <p:txBody>
          <a:bodyPr/>
          <a:lstStyle/>
          <a:p>
            <a:fld id="{2300598E-D74A-42B3-81F3-7861C43D1901}" type="slidenum">
              <a:rPr lang="en-US" smtClean="0"/>
              <a:t>8</a:t>
            </a:fld>
            <a:endParaRPr lang="en-US"/>
          </a:p>
        </p:txBody>
      </p:sp>
    </p:spTree>
    <p:extLst>
      <p:ext uri="{BB962C8B-B14F-4D97-AF65-F5344CB8AC3E}">
        <p14:creationId xmlns:p14="http://schemas.microsoft.com/office/powerpoint/2010/main" val="840123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 past winter we</a:t>
            </a:r>
            <a:r>
              <a:rPr lang="en-US" baseline="0" dirty="0" smtClean="0"/>
              <a:t> developed a training module that can be accessed anywhere with a computer.</a:t>
            </a:r>
          </a:p>
          <a:p>
            <a:r>
              <a:rPr lang="en-US" baseline="0" dirty="0" smtClean="0"/>
              <a:t>This gave us the ability to expand our outreach and who can get involved</a:t>
            </a:r>
            <a:endParaRPr lang="en-US" dirty="0"/>
          </a:p>
        </p:txBody>
      </p:sp>
      <p:sp>
        <p:nvSpPr>
          <p:cNvPr id="4" name="Slide Number Placeholder 3"/>
          <p:cNvSpPr>
            <a:spLocks noGrp="1"/>
          </p:cNvSpPr>
          <p:nvPr>
            <p:ph type="sldNum" sz="quarter" idx="10"/>
          </p:nvPr>
        </p:nvSpPr>
        <p:spPr/>
        <p:txBody>
          <a:bodyPr/>
          <a:lstStyle/>
          <a:p>
            <a:fld id="{2300598E-D74A-42B3-81F3-7861C43D1901}" type="slidenum">
              <a:rPr lang="en-US" smtClean="0"/>
              <a:t>9</a:t>
            </a:fld>
            <a:endParaRPr lang="en-US"/>
          </a:p>
        </p:txBody>
      </p:sp>
    </p:spTree>
    <p:extLst>
      <p:ext uri="{BB962C8B-B14F-4D97-AF65-F5344CB8AC3E}">
        <p14:creationId xmlns:p14="http://schemas.microsoft.com/office/powerpoint/2010/main" val="840123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C15B7C8-B8DD-444D-A5E0-78A1A2E36908}" type="datetimeFigureOut">
              <a:rPr lang="en-US" smtClean="0"/>
              <a:t>4/3/2015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C5ECB7-333E-4D93-BEA0-4C0727F92EC3}" type="slidenum">
              <a:rPr lang="en-US" smtClean="0"/>
              <a:t>‹#›</a:t>
            </a:fld>
            <a:endParaRPr lang="en-US"/>
          </a:p>
        </p:txBody>
      </p:sp>
    </p:spTree>
    <p:extLst>
      <p:ext uri="{BB962C8B-B14F-4D97-AF65-F5344CB8AC3E}">
        <p14:creationId xmlns:p14="http://schemas.microsoft.com/office/powerpoint/2010/main" val="75273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15B7C8-B8DD-444D-A5E0-78A1A2E36908}" type="datetimeFigureOut">
              <a:rPr lang="en-US" smtClean="0"/>
              <a:t>4/3/2015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C5ECB7-333E-4D93-BEA0-4C0727F92EC3}" type="slidenum">
              <a:rPr lang="en-US" smtClean="0"/>
              <a:t>‹#›</a:t>
            </a:fld>
            <a:endParaRPr lang="en-US"/>
          </a:p>
        </p:txBody>
      </p:sp>
    </p:spTree>
    <p:extLst>
      <p:ext uri="{BB962C8B-B14F-4D97-AF65-F5344CB8AC3E}">
        <p14:creationId xmlns:p14="http://schemas.microsoft.com/office/powerpoint/2010/main" val="2916725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15B7C8-B8DD-444D-A5E0-78A1A2E36908}" type="datetimeFigureOut">
              <a:rPr lang="en-US" smtClean="0"/>
              <a:t>4/3/2015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C5ECB7-333E-4D93-BEA0-4C0727F92EC3}" type="slidenum">
              <a:rPr lang="en-US" smtClean="0"/>
              <a:t>‹#›</a:t>
            </a:fld>
            <a:endParaRPr lang="en-US"/>
          </a:p>
        </p:txBody>
      </p:sp>
    </p:spTree>
    <p:extLst>
      <p:ext uri="{BB962C8B-B14F-4D97-AF65-F5344CB8AC3E}">
        <p14:creationId xmlns:p14="http://schemas.microsoft.com/office/powerpoint/2010/main" val="2899745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15B7C8-B8DD-444D-A5E0-78A1A2E36908}" type="datetimeFigureOut">
              <a:rPr lang="en-US" smtClean="0"/>
              <a:t>4/3/2015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C5ECB7-333E-4D93-BEA0-4C0727F92EC3}" type="slidenum">
              <a:rPr lang="en-US" smtClean="0"/>
              <a:t>‹#›</a:t>
            </a:fld>
            <a:endParaRPr lang="en-US"/>
          </a:p>
        </p:txBody>
      </p:sp>
    </p:spTree>
    <p:extLst>
      <p:ext uri="{BB962C8B-B14F-4D97-AF65-F5344CB8AC3E}">
        <p14:creationId xmlns:p14="http://schemas.microsoft.com/office/powerpoint/2010/main" val="3299680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15B7C8-B8DD-444D-A5E0-78A1A2E36908}" type="datetimeFigureOut">
              <a:rPr lang="en-US" smtClean="0"/>
              <a:t>4/3/2015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C5ECB7-333E-4D93-BEA0-4C0727F92EC3}" type="slidenum">
              <a:rPr lang="en-US" smtClean="0"/>
              <a:t>‹#›</a:t>
            </a:fld>
            <a:endParaRPr lang="en-US"/>
          </a:p>
        </p:txBody>
      </p:sp>
    </p:spTree>
    <p:extLst>
      <p:ext uri="{BB962C8B-B14F-4D97-AF65-F5344CB8AC3E}">
        <p14:creationId xmlns:p14="http://schemas.microsoft.com/office/powerpoint/2010/main" val="3949793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C15B7C8-B8DD-444D-A5E0-78A1A2E36908}" type="datetimeFigureOut">
              <a:rPr lang="en-US" smtClean="0"/>
              <a:t>4/3/2015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C5ECB7-333E-4D93-BEA0-4C0727F92EC3}" type="slidenum">
              <a:rPr lang="en-US" smtClean="0"/>
              <a:t>‹#›</a:t>
            </a:fld>
            <a:endParaRPr lang="en-US"/>
          </a:p>
        </p:txBody>
      </p:sp>
    </p:spTree>
    <p:extLst>
      <p:ext uri="{BB962C8B-B14F-4D97-AF65-F5344CB8AC3E}">
        <p14:creationId xmlns:p14="http://schemas.microsoft.com/office/powerpoint/2010/main" val="575855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C15B7C8-B8DD-444D-A5E0-78A1A2E36908}" type="datetimeFigureOut">
              <a:rPr lang="en-US" smtClean="0"/>
              <a:t>4/3/2015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C5ECB7-333E-4D93-BEA0-4C0727F92EC3}" type="slidenum">
              <a:rPr lang="en-US" smtClean="0"/>
              <a:t>‹#›</a:t>
            </a:fld>
            <a:endParaRPr lang="en-US"/>
          </a:p>
        </p:txBody>
      </p:sp>
    </p:spTree>
    <p:extLst>
      <p:ext uri="{BB962C8B-B14F-4D97-AF65-F5344CB8AC3E}">
        <p14:creationId xmlns:p14="http://schemas.microsoft.com/office/powerpoint/2010/main" val="3651998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C15B7C8-B8DD-444D-A5E0-78A1A2E36908}" type="datetimeFigureOut">
              <a:rPr lang="en-US" smtClean="0"/>
              <a:t>4/3/2015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C5ECB7-333E-4D93-BEA0-4C0727F92EC3}" type="slidenum">
              <a:rPr lang="en-US" smtClean="0"/>
              <a:t>‹#›</a:t>
            </a:fld>
            <a:endParaRPr lang="en-US"/>
          </a:p>
        </p:txBody>
      </p:sp>
    </p:spTree>
    <p:extLst>
      <p:ext uri="{BB962C8B-B14F-4D97-AF65-F5344CB8AC3E}">
        <p14:creationId xmlns:p14="http://schemas.microsoft.com/office/powerpoint/2010/main" val="2465707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15B7C8-B8DD-444D-A5E0-78A1A2E36908}" type="datetimeFigureOut">
              <a:rPr lang="en-US" smtClean="0"/>
              <a:t>4/3/2015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C5ECB7-333E-4D93-BEA0-4C0727F92EC3}" type="slidenum">
              <a:rPr lang="en-US" smtClean="0"/>
              <a:t>‹#›</a:t>
            </a:fld>
            <a:endParaRPr lang="en-US"/>
          </a:p>
        </p:txBody>
      </p:sp>
    </p:spTree>
    <p:extLst>
      <p:ext uri="{BB962C8B-B14F-4D97-AF65-F5344CB8AC3E}">
        <p14:creationId xmlns:p14="http://schemas.microsoft.com/office/powerpoint/2010/main" val="1083631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15B7C8-B8DD-444D-A5E0-78A1A2E36908}" type="datetimeFigureOut">
              <a:rPr lang="en-US" smtClean="0"/>
              <a:t>4/3/2015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C5ECB7-333E-4D93-BEA0-4C0727F92EC3}" type="slidenum">
              <a:rPr lang="en-US" smtClean="0"/>
              <a:t>‹#›</a:t>
            </a:fld>
            <a:endParaRPr lang="en-US"/>
          </a:p>
        </p:txBody>
      </p:sp>
    </p:spTree>
    <p:extLst>
      <p:ext uri="{BB962C8B-B14F-4D97-AF65-F5344CB8AC3E}">
        <p14:creationId xmlns:p14="http://schemas.microsoft.com/office/powerpoint/2010/main" val="2053748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15B7C8-B8DD-444D-A5E0-78A1A2E36908}" type="datetimeFigureOut">
              <a:rPr lang="en-US" smtClean="0"/>
              <a:t>4/3/2015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C5ECB7-333E-4D93-BEA0-4C0727F92EC3}" type="slidenum">
              <a:rPr lang="en-US" smtClean="0"/>
              <a:t>‹#›</a:t>
            </a:fld>
            <a:endParaRPr lang="en-US"/>
          </a:p>
        </p:txBody>
      </p:sp>
    </p:spTree>
    <p:extLst>
      <p:ext uri="{BB962C8B-B14F-4D97-AF65-F5344CB8AC3E}">
        <p14:creationId xmlns:p14="http://schemas.microsoft.com/office/powerpoint/2010/main" val="2234062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8000">
              <a:schemeClr val="accent1">
                <a:lumMod val="20000"/>
                <a:lumOff val="80000"/>
              </a:schemeClr>
            </a:gs>
            <a:gs pos="66000">
              <a:schemeClr val="bg1"/>
            </a:gs>
            <a:gs pos="100000">
              <a:srgbClr val="FFEBFA"/>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15B7C8-B8DD-444D-A5E0-78A1A2E36908}" type="datetimeFigureOut">
              <a:rPr lang="en-US" smtClean="0"/>
              <a:t>4/3/2015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C5ECB7-333E-4D93-BEA0-4C0727F92EC3}" type="slidenum">
              <a:rPr lang="en-US" smtClean="0"/>
              <a:t>‹#›</a:t>
            </a:fld>
            <a:endParaRPr lang="en-US"/>
          </a:p>
        </p:txBody>
      </p:sp>
    </p:spTree>
    <p:extLst>
      <p:ext uri="{BB962C8B-B14F-4D97-AF65-F5344CB8AC3E}">
        <p14:creationId xmlns:p14="http://schemas.microsoft.com/office/powerpoint/2010/main" val="361496183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5.jpeg"/><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5.jpg"/><Relationship Id="rId7"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gif"/><Relationship Id="rId1" Type="http://schemas.microsoft.com/office/2007/relationships/media" Target="../media/media1.gif"/><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5.jpe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3.jpg"/><Relationship Id="rId7"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5.jpe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Verdana" panose="020B0604030504040204" pitchFamily="34" charset="0"/>
                <a:ea typeface="Verdana" panose="020B0604030504040204" pitchFamily="34" charset="0"/>
                <a:cs typeface="Verdana" panose="020B0604030504040204" pitchFamily="34" charset="0"/>
              </a:rPr>
              <a:t>Can you find the Asteroid?</a:t>
            </a:r>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1613" t="839" r="1522"/>
          <a:stretch/>
        </p:blipFill>
        <p:spPr>
          <a:xfrm>
            <a:off x="2579125" y="1295400"/>
            <a:ext cx="3985751" cy="5230712"/>
          </a:xfrm>
        </p:spPr>
      </p:pic>
    </p:spTree>
    <p:extLst>
      <p:ext uri="{BB962C8B-B14F-4D97-AF65-F5344CB8AC3E}">
        <p14:creationId xmlns:p14="http://schemas.microsoft.com/office/powerpoint/2010/main" val="31290665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After Online Training</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0800" y="6257305"/>
            <a:ext cx="3657600" cy="5286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910" y="6187576"/>
            <a:ext cx="2369690" cy="592423"/>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6243192"/>
            <a:ext cx="2590800" cy="481189"/>
          </a:xfrm>
          <a:prstGeom prst="rect">
            <a:avLst/>
          </a:prstGeom>
        </p:spPr>
      </p:pic>
      <p:pic>
        <p:nvPicPr>
          <p:cNvPr id="11" name="Content Placeholder 10"/>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914400" y="1295400"/>
            <a:ext cx="7315200" cy="4874895"/>
          </a:xfrm>
        </p:spPr>
      </p:pic>
    </p:spTree>
    <p:extLst>
      <p:ext uri="{BB962C8B-B14F-4D97-AF65-F5344CB8AC3E}">
        <p14:creationId xmlns:p14="http://schemas.microsoft.com/office/powerpoint/2010/main" val="14079871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t>Reaching Out: Blog Posts</a:t>
            </a:r>
            <a:endParaRPr lang="en-US" b="1" dirty="0"/>
          </a:p>
        </p:txBody>
      </p:sp>
      <p:pic>
        <p:nvPicPr>
          <p:cNvPr id="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295400"/>
            <a:ext cx="8229600" cy="3959236"/>
          </a:xfr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0800" y="6257305"/>
            <a:ext cx="3657600" cy="52868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4910" y="6187576"/>
            <a:ext cx="2369690" cy="592423"/>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4600" y="6243192"/>
            <a:ext cx="2590800" cy="481189"/>
          </a:xfrm>
          <a:prstGeom prst="rect">
            <a:avLst/>
          </a:prstGeom>
        </p:spPr>
      </p:pic>
      <p:sp>
        <p:nvSpPr>
          <p:cNvPr id="3" name="TextBox 2"/>
          <p:cNvSpPr txBox="1"/>
          <p:nvPr/>
        </p:nvSpPr>
        <p:spPr>
          <a:xfrm>
            <a:off x="1559060" y="5486400"/>
            <a:ext cx="6025880" cy="523220"/>
          </a:xfrm>
          <a:prstGeom prst="rect">
            <a:avLst/>
          </a:prstGeom>
          <a:noFill/>
        </p:spPr>
        <p:txBody>
          <a:bodyPr wrap="none" rtlCol="0" anchor="ctr">
            <a:spAutoFit/>
          </a:bodyPr>
          <a:lstStyle/>
          <a:p>
            <a:pPr algn="ctr"/>
            <a:r>
              <a:rPr lang="en-US" sz="2800" dirty="0" smtClean="0"/>
              <a:t>24 Inquiries the week following the post</a:t>
            </a:r>
            <a:endParaRPr lang="en-US" sz="2800" dirty="0"/>
          </a:p>
        </p:txBody>
      </p:sp>
    </p:spTree>
    <p:extLst>
      <p:ext uri="{BB962C8B-B14F-4D97-AF65-F5344CB8AC3E}">
        <p14:creationId xmlns:p14="http://schemas.microsoft.com/office/powerpoint/2010/main" val="14018780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1325562"/>
          </a:xfrm>
        </p:spPr>
        <p:txBody>
          <a:bodyPr>
            <a:normAutofit fontScale="90000"/>
          </a:bodyPr>
          <a:lstStyle/>
          <a:p>
            <a:r>
              <a:rPr lang="en-US" sz="4900" b="1" dirty="0" smtClean="0"/>
              <a:t>Looking to the Future:</a:t>
            </a:r>
            <a:r>
              <a:rPr lang="en-US" b="1" dirty="0" smtClean="0"/>
              <a:t/>
            </a:r>
            <a:br>
              <a:rPr lang="en-US" b="1" dirty="0" smtClean="0"/>
            </a:br>
            <a:r>
              <a:rPr lang="en-US" b="1" dirty="0" smtClean="0"/>
              <a:t>the Importance of Ambassadors</a:t>
            </a:r>
            <a:endParaRPr lang="en-US" b="1" dirty="0"/>
          </a:p>
        </p:txBody>
      </p:sp>
      <p:pic>
        <p:nvPicPr>
          <p:cNvPr id="2" name="Content Placeholder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4910" y="3651503"/>
            <a:ext cx="2708741" cy="2315652"/>
          </a:xfr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0800" y="6257305"/>
            <a:ext cx="3657600" cy="52868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4910" y="6187576"/>
            <a:ext cx="2369690" cy="592423"/>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4600" y="6243192"/>
            <a:ext cx="2590800" cy="481189"/>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13102" t="9463" r="18962"/>
          <a:stretch/>
        </p:blipFill>
        <p:spPr>
          <a:xfrm>
            <a:off x="3040625" y="1752600"/>
            <a:ext cx="3161071" cy="2798710"/>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24600" y="3657600"/>
            <a:ext cx="2286000" cy="2286000"/>
          </a:xfrm>
          <a:prstGeom prst="rect">
            <a:avLst/>
          </a:prstGeom>
        </p:spPr>
      </p:pic>
      <p:sp>
        <p:nvSpPr>
          <p:cNvPr id="3" name="TextBox 2"/>
          <p:cNvSpPr txBox="1"/>
          <p:nvPr/>
        </p:nvSpPr>
        <p:spPr>
          <a:xfrm>
            <a:off x="5360760" y="4523601"/>
            <a:ext cx="840936" cy="276999"/>
          </a:xfrm>
          <a:prstGeom prst="rect">
            <a:avLst/>
          </a:prstGeom>
          <a:noFill/>
        </p:spPr>
        <p:txBody>
          <a:bodyPr wrap="none" rtlCol="0">
            <a:spAutoFit/>
          </a:bodyPr>
          <a:lstStyle/>
          <a:p>
            <a:r>
              <a:rPr lang="en-US" sz="1200" dirty="0" smtClean="0"/>
              <a:t>Cathy Tran</a:t>
            </a:r>
            <a:endParaRPr lang="en-US" sz="1200" dirty="0"/>
          </a:p>
        </p:txBody>
      </p:sp>
      <p:sp>
        <p:nvSpPr>
          <p:cNvPr id="8" name="TextBox 7"/>
          <p:cNvSpPr txBox="1"/>
          <p:nvPr/>
        </p:nvSpPr>
        <p:spPr>
          <a:xfrm>
            <a:off x="1981200" y="5943600"/>
            <a:ext cx="903965" cy="276999"/>
          </a:xfrm>
          <a:prstGeom prst="rect">
            <a:avLst/>
          </a:prstGeom>
          <a:noFill/>
        </p:spPr>
        <p:txBody>
          <a:bodyPr wrap="none" rtlCol="0">
            <a:spAutoFit/>
          </a:bodyPr>
          <a:lstStyle/>
          <a:p>
            <a:r>
              <a:rPr lang="en-US" sz="1200" dirty="0" smtClean="0"/>
              <a:t>Dolores Hill</a:t>
            </a:r>
            <a:endParaRPr lang="en-US" sz="1200" dirty="0"/>
          </a:p>
        </p:txBody>
      </p:sp>
      <p:sp>
        <p:nvSpPr>
          <p:cNvPr id="9" name="TextBox 8"/>
          <p:cNvSpPr txBox="1"/>
          <p:nvPr/>
        </p:nvSpPr>
        <p:spPr>
          <a:xfrm>
            <a:off x="8001000" y="5943600"/>
            <a:ext cx="686406" cy="276999"/>
          </a:xfrm>
          <a:prstGeom prst="rect">
            <a:avLst/>
          </a:prstGeom>
          <a:noFill/>
        </p:spPr>
        <p:txBody>
          <a:bodyPr wrap="none" rtlCol="0">
            <a:spAutoFit/>
          </a:bodyPr>
          <a:lstStyle/>
          <a:p>
            <a:r>
              <a:rPr lang="en-US" sz="1200" dirty="0" smtClean="0"/>
              <a:t>Rich Hill</a:t>
            </a:r>
            <a:endParaRPr lang="en-US" sz="1200" dirty="0"/>
          </a:p>
        </p:txBody>
      </p:sp>
    </p:spTree>
    <p:extLst>
      <p:ext uri="{BB962C8B-B14F-4D97-AF65-F5344CB8AC3E}">
        <p14:creationId xmlns:p14="http://schemas.microsoft.com/office/powerpoint/2010/main" val="32111794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16175"/>
            <a:ext cx="7772400" cy="1470025"/>
          </a:xfrm>
        </p:spPr>
        <p:txBody>
          <a:bodyPr>
            <a:normAutofit/>
          </a:bodyPr>
          <a:lstStyle/>
          <a:p>
            <a:r>
              <a:rPr lang="en-US" sz="6600" dirty="0" smtClean="0">
                <a:latin typeface="Lucida Calligraphy" panose="03010101010101010101" pitchFamily="66" charset="0"/>
              </a:rPr>
              <a:t>Thank you!</a:t>
            </a:r>
            <a:endParaRPr lang="en-US" sz="6600" dirty="0">
              <a:latin typeface="Lucida Calligraphy" panose="03010101010101010101" pitchFamily="66"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0800" y="6257305"/>
            <a:ext cx="3657600" cy="5286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910" y="6187576"/>
            <a:ext cx="2369690" cy="592423"/>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6243192"/>
            <a:ext cx="2590800" cy="481189"/>
          </a:xfrm>
          <a:prstGeom prst="rect">
            <a:avLst/>
          </a:prstGeom>
        </p:spPr>
      </p:pic>
    </p:spTree>
    <p:extLst>
      <p:ext uri="{BB962C8B-B14F-4D97-AF65-F5344CB8AC3E}">
        <p14:creationId xmlns:p14="http://schemas.microsoft.com/office/powerpoint/2010/main" val="19723304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odniza_GRUP10_1998_QE2_10_Video_GIF.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74782" y="219703"/>
            <a:ext cx="4994436" cy="6409697"/>
          </a:xfrm>
          <a:prstGeom prst="rect">
            <a:avLst/>
          </a:prstGeom>
        </p:spPr>
      </p:pic>
    </p:spTree>
    <p:extLst>
      <p:ext uri="{BB962C8B-B14F-4D97-AF65-F5344CB8AC3E}">
        <p14:creationId xmlns:p14="http://schemas.microsoft.com/office/powerpoint/2010/main" val="17659967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500" y="1676400"/>
            <a:ext cx="8001000" cy="2209800"/>
          </a:xfrm>
          <a:ln>
            <a:noFill/>
          </a:ln>
        </p:spPr>
        <p:txBody>
          <a:bodyPr>
            <a:normAutofit fontScale="90000"/>
          </a:bodyPr>
          <a:lstStyle/>
          <a:p>
            <a:r>
              <a:rPr lang="en-US" sz="3600" b="1" dirty="0" smtClean="0"/>
              <a:t/>
            </a:r>
            <a:br>
              <a:rPr lang="en-US" sz="3600" b="1" dirty="0" smtClean="0"/>
            </a:br>
            <a:r>
              <a:rPr lang="en-US" sz="3600" b="1" dirty="0"/>
              <a:t/>
            </a:r>
            <a:br>
              <a:rPr lang="en-US" sz="3600" b="1" dirty="0"/>
            </a:br>
            <a:r>
              <a:rPr lang="en-US" sz="3700" b="1" i="1" dirty="0" smtClean="0"/>
              <a:t>OSIRIS-</a:t>
            </a:r>
            <a:r>
              <a:rPr lang="en-US" sz="3700" b="1" i="1" dirty="0" err="1" smtClean="0"/>
              <a:t>REx</a:t>
            </a:r>
            <a:r>
              <a:rPr lang="en-US" sz="3700" b="1" i="1" dirty="0" smtClean="0"/>
              <a:t> </a:t>
            </a:r>
            <a:r>
              <a:rPr lang="en-US" sz="3700" b="1" i="1" dirty="0" smtClean="0"/>
              <a:t>Asteroid Sample Return Mission:</a:t>
            </a:r>
            <a:r>
              <a:rPr lang="en-US" b="1" dirty="0" smtClean="0"/>
              <a:t/>
            </a:r>
            <a:br>
              <a:rPr lang="en-US" b="1" dirty="0" smtClean="0"/>
            </a:br>
            <a:r>
              <a:rPr lang="en-US" sz="6000" b="1" dirty="0" smtClean="0"/>
              <a:t>The Ambassador Outreach </a:t>
            </a:r>
            <a:br>
              <a:rPr lang="en-US" sz="6000" b="1" dirty="0" smtClean="0"/>
            </a:br>
            <a:r>
              <a:rPr lang="en-US" sz="6000" b="1" dirty="0" smtClean="0"/>
              <a:t>Program</a:t>
            </a:r>
            <a:r>
              <a:rPr lang="en-US" sz="4900" b="1" dirty="0" smtClean="0"/>
              <a:t/>
            </a:r>
            <a:br>
              <a:rPr lang="en-US" sz="4900" b="1" dirty="0" smtClean="0"/>
            </a:br>
            <a:r>
              <a:rPr lang="en-US" sz="4900" b="1" dirty="0" smtClean="0"/>
              <a:t/>
            </a:r>
            <a:br>
              <a:rPr lang="en-US" sz="4900" b="1" dirty="0" smtClean="0"/>
            </a:br>
            <a:r>
              <a:rPr lang="en-US" sz="4800" b="1" dirty="0">
                <a:solidFill>
                  <a:schemeClr val="accent5">
                    <a:lumMod val="75000"/>
                  </a:schemeClr>
                </a:solidFill>
              </a:rPr>
              <a:t/>
            </a:r>
            <a:br>
              <a:rPr lang="en-US" sz="4800" b="1" dirty="0">
                <a:solidFill>
                  <a:schemeClr val="accent5">
                    <a:lumMod val="75000"/>
                  </a:schemeClr>
                </a:solidFill>
              </a:rPr>
            </a:br>
            <a:endParaRPr lang="en-US" sz="4900" b="1" dirty="0"/>
          </a:p>
        </p:txBody>
      </p:sp>
      <p:sp>
        <p:nvSpPr>
          <p:cNvPr id="3" name="Subtitle 2"/>
          <p:cNvSpPr>
            <a:spLocks noGrp="1"/>
          </p:cNvSpPr>
          <p:nvPr>
            <p:ph type="subTitle" idx="1"/>
          </p:nvPr>
        </p:nvSpPr>
        <p:spPr>
          <a:xfrm>
            <a:off x="1371600" y="4114800"/>
            <a:ext cx="6248400" cy="1752600"/>
          </a:xfrm>
        </p:spPr>
        <p:txBody>
          <a:bodyPr>
            <a:normAutofit fontScale="92500" lnSpcReduction="10000"/>
          </a:bodyPr>
          <a:lstStyle/>
          <a:p>
            <a:r>
              <a:rPr lang="en-US" sz="3600" b="1" dirty="0">
                <a:solidFill>
                  <a:schemeClr val="tx2"/>
                </a:solidFill>
              </a:rPr>
              <a:t>Andrea </a:t>
            </a:r>
            <a:r>
              <a:rPr lang="en-US" sz="3600" b="1" dirty="0" err="1">
                <a:solidFill>
                  <a:schemeClr val="tx2"/>
                </a:solidFill>
              </a:rPr>
              <a:t>Parber</a:t>
            </a:r>
            <a:endParaRPr lang="en-US" sz="3600" b="1" i="1" dirty="0" smtClean="0">
              <a:solidFill>
                <a:schemeClr val="tx2"/>
              </a:solidFill>
            </a:endParaRPr>
          </a:p>
          <a:p>
            <a:r>
              <a:rPr lang="en-US" sz="2400" b="1" i="1" dirty="0" smtClean="0">
                <a:solidFill>
                  <a:schemeClr val="accent5">
                    <a:lumMod val="75000"/>
                  </a:schemeClr>
                </a:solidFill>
              </a:rPr>
              <a:t>Arizona Space Grant Symposium</a:t>
            </a:r>
          </a:p>
          <a:p>
            <a:r>
              <a:rPr lang="en-US" sz="2400" b="1" i="1" dirty="0" smtClean="0">
                <a:solidFill>
                  <a:schemeClr val="accent5">
                    <a:lumMod val="75000"/>
                  </a:schemeClr>
                </a:solidFill>
              </a:rPr>
              <a:t>Phoenix, AZ</a:t>
            </a:r>
          </a:p>
          <a:p>
            <a:r>
              <a:rPr lang="en-US" sz="2400" b="1" i="1" dirty="0" smtClean="0">
                <a:solidFill>
                  <a:schemeClr val="accent5">
                    <a:lumMod val="75000"/>
                  </a:schemeClr>
                </a:solidFill>
              </a:rPr>
              <a:t>April 18, 2015</a:t>
            </a:r>
            <a:endParaRPr lang="en-US" sz="2400" b="1" i="1" dirty="0">
              <a:solidFill>
                <a:schemeClr val="accent5">
                  <a:lumMod val="75000"/>
                </a:schemeClr>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0800" y="6257305"/>
            <a:ext cx="3657600" cy="5286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910" y="6187576"/>
            <a:ext cx="2369690" cy="592423"/>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6243192"/>
            <a:ext cx="2590800" cy="481189"/>
          </a:xfrm>
          <a:prstGeom prst="rect">
            <a:avLst/>
          </a:prstGeom>
        </p:spPr>
      </p:pic>
    </p:spTree>
    <p:extLst>
      <p:ext uri="{BB962C8B-B14F-4D97-AF65-F5344CB8AC3E}">
        <p14:creationId xmlns:p14="http://schemas.microsoft.com/office/powerpoint/2010/main" val="14079871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lstStyle/>
          <a:p>
            <a:r>
              <a:rPr lang="en-US" b="1" dirty="0" smtClean="0"/>
              <a:t>Acknowledgements</a:t>
            </a:r>
            <a:endParaRPr lang="en-US" b="1" dirty="0"/>
          </a:p>
        </p:txBody>
      </p:sp>
      <p:sp>
        <p:nvSpPr>
          <p:cNvPr id="3" name="Subtitle 2"/>
          <p:cNvSpPr>
            <a:spLocks noGrp="1"/>
          </p:cNvSpPr>
          <p:nvPr>
            <p:ph type="subTitle" idx="1"/>
          </p:nvPr>
        </p:nvSpPr>
        <p:spPr>
          <a:xfrm>
            <a:off x="1371600" y="1524000"/>
            <a:ext cx="6400800" cy="3733800"/>
          </a:xfrm>
        </p:spPr>
        <p:txBody>
          <a:bodyPr>
            <a:normAutofit/>
          </a:bodyPr>
          <a:lstStyle/>
          <a:p>
            <a:r>
              <a:rPr lang="en-US" sz="3400" b="1" dirty="0" smtClean="0">
                <a:solidFill>
                  <a:schemeClr val="accent5">
                    <a:lumMod val="75000"/>
                  </a:schemeClr>
                </a:solidFill>
              </a:rPr>
              <a:t>P.I. Dante </a:t>
            </a:r>
            <a:r>
              <a:rPr lang="en-US" sz="3400" b="1" dirty="0" err="1" smtClean="0">
                <a:solidFill>
                  <a:schemeClr val="accent5">
                    <a:lumMod val="75000"/>
                  </a:schemeClr>
                </a:solidFill>
              </a:rPr>
              <a:t>Lauretta</a:t>
            </a:r>
            <a:endParaRPr lang="en-US" sz="3400" b="1" dirty="0" smtClean="0">
              <a:solidFill>
                <a:schemeClr val="accent5">
                  <a:lumMod val="75000"/>
                </a:schemeClr>
              </a:solidFill>
            </a:endParaRPr>
          </a:p>
          <a:p>
            <a:r>
              <a:rPr lang="en-US" sz="3400" b="1" dirty="0">
                <a:solidFill>
                  <a:schemeClr val="accent5">
                    <a:lumMod val="75000"/>
                  </a:schemeClr>
                </a:solidFill>
              </a:rPr>
              <a:t>Anna </a:t>
            </a:r>
            <a:r>
              <a:rPr lang="en-US" sz="3400" b="1" dirty="0" smtClean="0">
                <a:solidFill>
                  <a:schemeClr val="accent5">
                    <a:lumMod val="75000"/>
                  </a:schemeClr>
                </a:solidFill>
              </a:rPr>
              <a:t>Spitz </a:t>
            </a:r>
          </a:p>
          <a:p>
            <a:r>
              <a:rPr lang="en-US" sz="3400" b="1" dirty="0" smtClean="0">
                <a:solidFill>
                  <a:schemeClr val="accent5">
                    <a:lumMod val="75000"/>
                  </a:schemeClr>
                </a:solidFill>
              </a:rPr>
              <a:t>Dolores Hill</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4100" y="5903362"/>
            <a:ext cx="4495800" cy="64983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4100" y="3829049"/>
            <a:ext cx="4495800" cy="112395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4100" y="4956195"/>
            <a:ext cx="4495800" cy="835005"/>
          </a:xfrm>
          <a:prstGeom prst="rect">
            <a:avLst/>
          </a:prstGeom>
        </p:spPr>
      </p:pic>
    </p:spTree>
    <p:extLst>
      <p:ext uri="{BB962C8B-B14F-4D97-AF65-F5344CB8AC3E}">
        <p14:creationId xmlns:p14="http://schemas.microsoft.com/office/powerpoint/2010/main" val="14079871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28600"/>
            <a:ext cx="7772400" cy="1470025"/>
          </a:xfrm>
        </p:spPr>
        <p:txBody>
          <a:bodyPr>
            <a:normAutofit/>
          </a:bodyPr>
          <a:lstStyle/>
          <a:p>
            <a:r>
              <a:rPr lang="en-US" b="1" dirty="0" smtClean="0"/>
              <a:t>What is </a:t>
            </a:r>
            <a:r>
              <a:rPr lang="en-US" b="1" dirty="0" smtClean="0"/>
              <a:t>OSIRIS-</a:t>
            </a:r>
            <a:r>
              <a:rPr lang="en-US" b="1" dirty="0" err="1" smtClean="0"/>
              <a:t>REx</a:t>
            </a:r>
            <a:r>
              <a:rPr lang="en-US" b="1" dirty="0" smtClean="0"/>
              <a:t>?</a:t>
            </a:r>
            <a:br>
              <a:rPr lang="en-US" b="1" dirty="0" smtClean="0"/>
            </a:br>
            <a:r>
              <a:rPr lang="en-US" sz="3100" b="1" dirty="0" smtClean="0"/>
              <a:t>Why is it important to get the word out?</a:t>
            </a:r>
            <a:endParaRPr lang="en-US" sz="3100" b="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0800" y="6257305"/>
            <a:ext cx="3657600" cy="5286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910" y="6187576"/>
            <a:ext cx="2369690" cy="592423"/>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6243192"/>
            <a:ext cx="2590800" cy="481189"/>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981200"/>
            <a:ext cx="9144000" cy="3429000"/>
          </a:xfrm>
          <a:prstGeom prst="rect">
            <a:avLst/>
          </a:prstGeom>
        </p:spPr>
      </p:pic>
    </p:spTree>
    <p:extLst>
      <p:ext uri="{BB962C8B-B14F-4D97-AF65-F5344CB8AC3E}">
        <p14:creationId xmlns:p14="http://schemas.microsoft.com/office/powerpoint/2010/main" val="14079871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457200"/>
            <a:ext cx="7924800" cy="1470025"/>
          </a:xfrm>
        </p:spPr>
        <p:txBody>
          <a:bodyPr>
            <a:noAutofit/>
          </a:bodyPr>
          <a:lstStyle/>
          <a:p>
            <a:r>
              <a:rPr lang="en-US" sz="4800" b="1" dirty="0" smtClean="0"/>
              <a:t>What does the Ambassador Program do?</a:t>
            </a:r>
            <a:endParaRPr lang="en-US" sz="4800" b="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0800" y="6257305"/>
            <a:ext cx="3657600" cy="5286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910" y="6187576"/>
            <a:ext cx="2369690" cy="592423"/>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6243192"/>
            <a:ext cx="2590800" cy="481189"/>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194959" y="2642882"/>
            <a:ext cx="3540863" cy="2655647"/>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0690" y="2200275"/>
            <a:ext cx="2197510" cy="3540863"/>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2800" y="2200275"/>
            <a:ext cx="2387600" cy="3581400"/>
          </a:xfrm>
          <a:prstGeom prst="rect">
            <a:avLst/>
          </a:prstGeom>
        </p:spPr>
      </p:pic>
      <p:sp>
        <p:nvSpPr>
          <p:cNvPr id="3" name="TextBox 2"/>
          <p:cNvSpPr txBox="1"/>
          <p:nvPr/>
        </p:nvSpPr>
        <p:spPr>
          <a:xfrm>
            <a:off x="4876801" y="5741137"/>
            <a:ext cx="1142999" cy="276999"/>
          </a:xfrm>
          <a:prstGeom prst="rect">
            <a:avLst/>
          </a:prstGeom>
          <a:noFill/>
        </p:spPr>
        <p:txBody>
          <a:bodyPr wrap="square" rtlCol="0">
            <a:spAutoFit/>
          </a:bodyPr>
          <a:lstStyle/>
          <a:p>
            <a:r>
              <a:rPr lang="en-US" sz="1200" dirty="0" smtClean="0"/>
              <a:t>Connie Tran</a:t>
            </a:r>
            <a:endParaRPr lang="en-US" sz="1200" dirty="0"/>
          </a:p>
        </p:txBody>
      </p:sp>
      <p:sp>
        <p:nvSpPr>
          <p:cNvPr id="10" name="TextBox 9"/>
          <p:cNvSpPr txBox="1"/>
          <p:nvPr/>
        </p:nvSpPr>
        <p:spPr>
          <a:xfrm>
            <a:off x="7620001" y="5741136"/>
            <a:ext cx="1143000" cy="276999"/>
          </a:xfrm>
          <a:prstGeom prst="rect">
            <a:avLst/>
          </a:prstGeom>
          <a:noFill/>
        </p:spPr>
        <p:txBody>
          <a:bodyPr wrap="square" rtlCol="0">
            <a:spAutoFit/>
          </a:bodyPr>
          <a:lstStyle/>
          <a:p>
            <a:r>
              <a:rPr lang="en-US" sz="1200" dirty="0" smtClean="0"/>
              <a:t>Dolores Hill</a:t>
            </a:r>
            <a:endParaRPr lang="en-US" sz="1200" dirty="0"/>
          </a:p>
        </p:txBody>
      </p:sp>
    </p:spTree>
    <p:extLst>
      <p:ext uri="{BB962C8B-B14F-4D97-AF65-F5344CB8AC3E}">
        <p14:creationId xmlns:p14="http://schemas.microsoft.com/office/powerpoint/2010/main" val="14079871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457200" y="304800"/>
            <a:ext cx="8229600" cy="5821363"/>
          </a:xfrm>
        </p:spPr>
        <p:txBody>
          <a:bodyPr>
            <a:normAutofit/>
          </a:bodyPr>
          <a:lstStyle/>
          <a:p>
            <a:pPr marL="0" indent="0">
              <a:buNone/>
            </a:pPr>
            <a:endParaRPr lang="en-US" sz="1600" b="1" dirty="0" smtClean="0"/>
          </a:p>
          <a:p>
            <a:r>
              <a:rPr lang="en-US" sz="4000" b="1" dirty="0" smtClean="0"/>
              <a:t>33</a:t>
            </a:r>
            <a:r>
              <a:rPr lang="en-US" sz="4000" dirty="0" smtClean="0"/>
              <a:t> </a:t>
            </a:r>
            <a:r>
              <a:rPr lang="en-US" sz="4000" dirty="0"/>
              <a:t>Active </a:t>
            </a:r>
            <a:r>
              <a:rPr lang="en-US" sz="4000" dirty="0" smtClean="0"/>
              <a:t>Ambassadors</a:t>
            </a:r>
          </a:p>
          <a:p>
            <a:pPr marL="0" indent="0">
              <a:buNone/>
            </a:pPr>
            <a:endParaRPr lang="en-US" sz="1000" dirty="0" smtClean="0"/>
          </a:p>
          <a:p>
            <a:r>
              <a:rPr lang="en-US" sz="4000" dirty="0"/>
              <a:t>Since </a:t>
            </a:r>
            <a:r>
              <a:rPr lang="en-US" sz="4000" dirty="0" smtClean="0"/>
              <a:t>Sept. </a:t>
            </a:r>
            <a:r>
              <a:rPr lang="en-US" sz="4000" dirty="0"/>
              <a:t>2014, </a:t>
            </a:r>
          </a:p>
          <a:p>
            <a:pPr marL="0" indent="0">
              <a:buNone/>
            </a:pPr>
            <a:r>
              <a:rPr lang="en-US" sz="4000" dirty="0"/>
              <a:t> </a:t>
            </a:r>
            <a:r>
              <a:rPr lang="en-US" sz="4000" dirty="0" smtClean="0"/>
              <a:t>  we have </a:t>
            </a:r>
            <a:r>
              <a:rPr lang="en-US" sz="3600" dirty="0" smtClean="0"/>
              <a:t>reached over </a:t>
            </a:r>
            <a:r>
              <a:rPr lang="en-US" sz="4000" b="1" dirty="0" smtClean="0"/>
              <a:t>50k </a:t>
            </a:r>
            <a:r>
              <a:rPr lang="en-US" sz="4000" b="1" dirty="0" smtClean="0"/>
              <a:t>people</a:t>
            </a:r>
          </a:p>
          <a:p>
            <a:pPr marL="0" indent="0">
              <a:buNone/>
            </a:pPr>
            <a:endParaRPr lang="en-US" sz="1000" b="1" dirty="0" smtClean="0"/>
          </a:p>
          <a:p>
            <a:r>
              <a:rPr lang="en-US" sz="4000" dirty="0" smtClean="0"/>
              <a:t>Main Events</a:t>
            </a:r>
            <a:r>
              <a:rPr lang="en-US" sz="4000" dirty="0"/>
              <a:t>: </a:t>
            </a:r>
            <a:endParaRPr lang="en-US" sz="4000" dirty="0" smtClean="0"/>
          </a:p>
          <a:p>
            <a:pPr lvl="2"/>
            <a:r>
              <a:rPr lang="en-US" sz="3200" dirty="0" smtClean="0"/>
              <a:t>U </a:t>
            </a:r>
            <a:r>
              <a:rPr lang="en-US" sz="3200" dirty="0"/>
              <a:t>of A College of Science Lecture </a:t>
            </a:r>
            <a:r>
              <a:rPr lang="en-US" sz="3200" dirty="0" smtClean="0"/>
              <a:t>Series</a:t>
            </a:r>
          </a:p>
          <a:p>
            <a:pPr lvl="2"/>
            <a:r>
              <a:rPr lang="en-US" sz="3200" dirty="0" smtClean="0"/>
              <a:t>Tucson Festival of Books</a:t>
            </a:r>
          </a:p>
          <a:p>
            <a:pPr lvl="2"/>
            <a:r>
              <a:rPr lang="en-US" sz="3200" dirty="0" smtClean="0"/>
              <a:t>South X Southwest</a:t>
            </a:r>
            <a:endParaRPr lang="en-US" sz="32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0800" y="6257305"/>
            <a:ext cx="3657600" cy="5286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910" y="6187576"/>
            <a:ext cx="2369690" cy="592423"/>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6243192"/>
            <a:ext cx="2590800" cy="481189"/>
          </a:xfrm>
          <a:prstGeom prst="rect">
            <a:avLst/>
          </a:prstGeom>
        </p:spPr>
      </p:pic>
    </p:spTree>
    <p:extLst>
      <p:ext uri="{BB962C8B-B14F-4D97-AF65-F5344CB8AC3E}">
        <p14:creationId xmlns:p14="http://schemas.microsoft.com/office/powerpoint/2010/main" val="14079871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Based in Tucson, AZ</a:t>
            </a:r>
            <a:endParaRPr lang="en-US" dirty="0"/>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73784" y="1229050"/>
            <a:ext cx="7396432" cy="4929029"/>
          </a:xfr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0800" y="6257305"/>
            <a:ext cx="3657600" cy="52868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4910" y="6187576"/>
            <a:ext cx="2369690" cy="592423"/>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4600" y="6243192"/>
            <a:ext cx="2590800" cy="481189"/>
          </a:xfrm>
          <a:prstGeom prst="rect">
            <a:avLst/>
          </a:prstGeom>
        </p:spPr>
      </p:pic>
    </p:spTree>
    <p:extLst>
      <p:ext uri="{BB962C8B-B14F-4D97-AF65-F5344CB8AC3E}">
        <p14:creationId xmlns:p14="http://schemas.microsoft.com/office/powerpoint/2010/main" val="14079871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t>New Online Training Module</a:t>
            </a:r>
            <a:endParaRPr lang="en-US" b="1" dirty="0"/>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600200"/>
            <a:ext cx="8229600" cy="3983675"/>
          </a:xfr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0800" y="6257305"/>
            <a:ext cx="3657600" cy="52868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4910" y="6187576"/>
            <a:ext cx="2369690" cy="592423"/>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4600" y="6243192"/>
            <a:ext cx="2590800" cy="481189"/>
          </a:xfrm>
          <a:prstGeom prst="rect">
            <a:avLst/>
          </a:prstGeom>
        </p:spPr>
      </p:pic>
    </p:spTree>
    <p:extLst>
      <p:ext uri="{BB962C8B-B14F-4D97-AF65-F5344CB8AC3E}">
        <p14:creationId xmlns:p14="http://schemas.microsoft.com/office/powerpoint/2010/main" val="140798719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1167</TotalTime>
  <Words>671</Words>
  <Application>Microsoft Office PowerPoint</Application>
  <PresentationFormat>On-screen Show (4:3)</PresentationFormat>
  <Paragraphs>74</Paragraphs>
  <Slides>13</Slides>
  <Notes>13</Notes>
  <HiddenSlides>0</HiddenSlides>
  <MMClips>1</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Can you find the Asteroid?</vt:lpstr>
      <vt:lpstr>PowerPoint Presentation</vt:lpstr>
      <vt:lpstr>  OSIRIS-REx Asteroid Sample Return Mission: The Ambassador Outreach  Program   </vt:lpstr>
      <vt:lpstr>Acknowledgements</vt:lpstr>
      <vt:lpstr>What is OSIRIS-REx? Why is it important to get the word out?</vt:lpstr>
      <vt:lpstr>What does the Ambassador Program do?</vt:lpstr>
      <vt:lpstr>PowerPoint Presentation</vt:lpstr>
      <vt:lpstr>Based in Tucson, AZ</vt:lpstr>
      <vt:lpstr>New Online Training Module</vt:lpstr>
      <vt:lpstr>After Online Training</vt:lpstr>
      <vt:lpstr>Reaching Out: Blog Posts</vt:lpstr>
      <vt:lpstr>Looking to the Future: the Importance of Ambassadors</vt:lpstr>
      <vt:lpstr>Thank you!</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Parber, Andrea</dc:creator>
  <cp:lastModifiedBy>Parber, Andrea</cp:lastModifiedBy>
  <cp:revision>23</cp:revision>
  <dcterms:created xsi:type="dcterms:W3CDTF">2015-04-02T08:44:22Z</dcterms:created>
  <dcterms:modified xsi:type="dcterms:W3CDTF">2015-04-04T04:43:48Z</dcterms:modified>
</cp:coreProperties>
</file>