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89" r:id="rId2"/>
  </p:sldMasterIdLst>
  <p:notesMasterIdLst>
    <p:notesMasterId r:id="rId13"/>
  </p:notesMasterIdLst>
  <p:handoutMasterIdLst>
    <p:handoutMasterId r:id="rId14"/>
  </p:handoutMasterIdLst>
  <p:sldIdLst>
    <p:sldId id="258" r:id="rId3"/>
    <p:sldId id="263" r:id="rId4"/>
    <p:sldId id="259" r:id="rId5"/>
    <p:sldId id="268" r:id="rId6"/>
    <p:sldId id="261" r:id="rId7"/>
    <p:sldId id="260" r:id="rId8"/>
    <p:sldId id="267" r:id="rId9"/>
    <p:sldId id="269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6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Pre-Session</c:v>
                </c:pt>
              </c:strCache>
            </c:strRef>
          </c:tx>
          <c:spPr>
            <a:solidFill>
              <a:schemeClr val="accent1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Computer Science</c:v>
                </c:pt>
                <c:pt idx="1">
                  <c:v>Computer Programming</c:v>
                </c:pt>
                <c:pt idx="2">
                  <c:v>Role of Computing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2.7</c:v>
                </c:pt>
                <c:pt idx="2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Post-Session</c:v>
                </c:pt>
              </c:strCache>
            </c:strRef>
          </c:tx>
          <c:spPr>
            <a:solidFill>
              <a:schemeClr val="accent1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Computer Science</c:v>
                </c:pt>
                <c:pt idx="1">
                  <c:v>Computer Programming</c:v>
                </c:pt>
                <c:pt idx="2">
                  <c:v>Role of Computing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3.8</c:v>
                </c:pt>
                <c:pt idx="1">
                  <c:v>4.2</c:v>
                </c:pt>
                <c:pt idx="2">
                  <c:v>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86858160"/>
        <c:axId val="286856984"/>
      </c:barChart>
      <c:catAx>
        <c:axId val="28685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56984"/>
        <c:crosses val="autoZero"/>
        <c:auto val="1"/>
        <c:lblAlgn val="ctr"/>
        <c:lblOffset val="100"/>
        <c:noMultiLvlLbl val="0"/>
      </c:catAx>
      <c:valAx>
        <c:axId val="286856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5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Pre-Session</c:v>
                </c:pt>
              </c:strCache>
            </c:strRef>
          </c:tx>
          <c:spPr>
            <a:solidFill>
              <a:schemeClr val="accent1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Computing</c:v>
                </c:pt>
                <c:pt idx="1">
                  <c:v>Programming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4.2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Post-Session</c:v>
                </c:pt>
              </c:strCache>
            </c:strRef>
          </c:tx>
          <c:spPr>
            <a:solidFill>
              <a:schemeClr val="accent1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Computing</c:v>
                </c:pt>
                <c:pt idx="1">
                  <c:v>Programming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4.7</c:v>
                </c:pt>
                <c:pt idx="1">
                  <c:v>4.7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86860120"/>
        <c:axId val="286860512"/>
      </c:barChart>
      <c:catAx>
        <c:axId val="28686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60512"/>
        <c:crosses val="autoZero"/>
        <c:auto val="1"/>
        <c:lblAlgn val="ctr"/>
        <c:lblOffset val="100"/>
        <c:noMultiLvlLbl val="0"/>
      </c:catAx>
      <c:valAx>
        <c:axId val="286860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6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3024136-D290-48F3-A182-4C46BEB5146B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720-76E7-46E6-B0AA-057287C42052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472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D11720-76E7-46E6-B0AA-057287C42052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202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D11720-76E7-46E6-B0AA-057287C42052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3156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D11720-76E7-46E6-B0AA-057287C42052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85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720-76E7-46E6-B0AA-057287C42052}" type="datetime1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70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720-76E7-46E6-B0AA-057287C42052}" type="datetime1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69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D44C-38B1-4D0F-9006-D5774F331095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98D518A-FD4F-4358-B95B-9DB5A17160FB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F4F-03AD-4497-A65D-076601BD41D2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FBF3AC-A781-43AA-8BD5-B12F49168B94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6A41-C91B-43FF-9881-F5DA9878418F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AA76-41EE-4C13-950E-E611B8B8FC52}" type="datetime1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A26-E7BC-4498-97E4-87AF12377CA9}" type="datetime1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171-1117-4486-993C-35A7470D8847}" type="datetime1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4CB8-1563-4663-81DB-74EB416C19BE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4CE-2468-448B-87C1-A92EDD78369B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6524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1720-76E7-46E6-B0AA-057287C42052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59098"/>
            <a:ext cx="10363200" cy="1176485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Does Exposure to Scratch and Tynker Affect the Attitudes of Teachers toward Computing?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64016"/>
            <a:ext cx="10363200" cy="1717077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Alexandria Wauneka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Mentor: Dr. Suzanne Westbrook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of Information: Science, Technology, and Arts (SISTA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Arizona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Space Grant Symposium, April 18, 2015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94" y="5447404"/>
            <a:ext cx="1477741" cy="1226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135" y="5403793"/>
            <a:ext cx="1751660" cy="1313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291" y="5278898"/>
            <a:ext cx="982709" cy="14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2782486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30" y="5352006"/>
            <a:ext cx="1431250" cy="1183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767" y="5352006"/>
            <a:ext cx="1672500" cy="125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017" y="5110273"/>
            <a:ext cx="1196297" cy="15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58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this pilot study was to see if exposure to a visual block structured language (such as Scratch or Tynker) affected attitudes of pre-service teachers towards computing and programming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results of this study could be used to support a larger study of both pre-service and experienced teachers.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4544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28831" y="2057401"/>
            <a:ext cx="5121304" cy="416128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hour hands-on activity with pre-service teachers at U of 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Introduced Hour of Code activities (code.org)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Gave them one hour to work on Angry Birds exercise on the Hour of Code website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Had them fill out a background, pre and post surveys to understand their comfort in both using and teaching computing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5"/>
          <a:stretch/>
        </p:blipFill>
        <p:spPr>
          <a:xfrm>
            <a:off x="386912" y="881209"/>
            <a:ext cx="5485854" cy="5208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0226" y="6089897"/>
            <a:ext cx="191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Code.org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931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Subjects’ backgrounds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4890" y="2194560"/>
            <a:ext cx="5221310" cy="40241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of A Education Students (Pre-service teachers)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Undergraduates - All Juniors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teaching grades K-8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one person had any exposure to programming prior to the activity (website design)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8"/>
          <a:stretch/>
        </p:blipFill>
        <p:spPr>
          <a:xfrm>
            <a:off x="816735" y="1950076"/>
            <a:ext cx="4193147" cy="2936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4856" y="4886312"/>
            <a:ext cx="3052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Source: Shutterstock.com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0329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and Analysis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 title="Sample table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7790292"/>
              </p:ext>
            </p:extLst>
          </p:nvPr>
        </p:nvGraphicFramePr>
        <p:xfrm>
          <a:off x="579550" y="2747717"/>
          <a:ext cx="5318974" cy="160534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754217"/>
                <a:gridCol w="2060433"/>
                <a:gridCol w="1504324"/>
              </a:tblGrid>
              <a:tr h="8026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 marL="102176" marR="1021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Computers</a:t>
                      </a:r>
                      <a:endParaRPr lang="en-US" dirty="0"/>
                    </a:p>
                  </a:txBody>
                  <a:tcPr marL="102176" marR="1021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marL="102176" marR="1021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 marL="102176" marR="1021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 marL="102176" marR="1021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 marL="102176" marR="1021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Survey to assess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feelings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about technology, computers, and math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Used a 5-point scale from 1 (not at all comfortable) to 5 (extremely comfortable)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549" y="2194559"/>
            <a:ext cx="546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am comfortable working with: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39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and analysis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 title="Sample ch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0225968"/>
              </p:ext>
            </p:extLst>
          </p:nvPr>
        </p:nvGraphicFramePr>
        <p:xfrm>
          <a:off x="373488" y="2888397"/>
          <a:ext cx="6272012" cy="322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748530" y="2057400"/>
            <a:ext cx="4757670" cy="335196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Pre-service teachers did a identical pre and post surveys to assess their comfort in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talking with their students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computer science, computer programming, and the role of computing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a 5-point scale from 1 (not at all comfortable) to 5 (extremely comfortable)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2138" y="2057400"/>
            <a:ext cx="626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would be comfortable talking with my students about: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73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and analysis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 title="Sample ch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5226543"/>
              </p:ext>
            </p:extLst>
          </p:nvPr>
        </p:nvGraphicFramePr>
        <p:xfrm>
          <a:off x="670468" y="2519065"/>
          <a:ext cx="6078061" cy="361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748530" y="2057400"/>
            <a:ext cx="4757670" cy="41612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also answered questions in the pre and post survey about their interest in learning more about computing and programming.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a 5-point scale from 1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way!)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5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(absolutely!)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469" y="2057400"/>
            <a:ext cx="597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would like to learn more about: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4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19142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5800"/>
            <a:ext cx="10820400" cy="402412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one hour activity: 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Noticeable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improvement (from 2.7 to 4.2) in their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perceived comfort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level in talking to their students about computer programming.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Improvement in perceived level of comfort in talking to their students about computer science (from 3 to 3.8) as well as the role of computing to other disciplines (from 3.3 to 4) even though these weren’t discussed in the activity.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(from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4.2 to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4.7)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 their desire to learn more about programming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larger study would be more definitive about the value on students and teachers of including programming activities in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-8 teachers’ education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would like to thank: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Dr. Suzanne Westbrook, Mentor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Susan Brew, Space Grant Manager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pre-service teachers who participated in the activity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NASA Space Grant Program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24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32C19C-A75B-4E3F-8B30-1035B9FCA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0</TotalTime>
  <Words>503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Does Exposure to Scratch and Tynker Affect the Attitudes of Teachers toward Computing?</vt:lpstr>
      <vt:lpstr>Objective</vt:lpstr>
      <vt:lpstr>Project overview</vt:lpstr>
      <vt:lpstr>Subjects’ backgrounds</vt:lpstr>
      <vt:lpstr>Data and Analysis</vt:lpstr>
      <vt:lpstr>Data and analysis</vt:lpstr>
      <vt:lpstr>Data and analysis</vt:lpstr>
      <vt:lpstr>conclusion</vt:lpstr>
      <vt:lpstr>Acknowledgements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2015-03-28T00:25:31Z</dcterms:created>
  <dcterms:modified xsi:type="dcterms:W3CDTF">2015-04-04T01:01:42Z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TC034605339991</vt:lpwstr>
  </property>
</Properties>
</file>