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62" r:id="rId4"/>
    <p:sldId id="269" r:id="rId5"/>
    <p:sldId id="270" r:id="rId6"/>
    <p:sldId id="271" r:id="rId7"/>
    <p:sldId id="272" r:id="rId8"/>
    <p:sldId id="273"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60" d="100"/>
          <a:sy n="60" d="100"/>
        </p:scale>
        <p:origin x="-1650"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1"/>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4/3/2015</a:t>
            </a:fld>
            <a:endParaRPr lang="en-US"/>
          </a:p>
        </p:txBody>
      </p:sp>
      <p:sp>
        <p:nvSpPr>
          <p:cNvPr id="5" name="Footer Placeholder 4"/>
          <p:cNvSpPr>
            <a:spLocks noGrp="1"/>
          </p:cNvSpPr>
          <p:nvPr>
            <p:ph type="ftr" sz="quarter" idx="11"/>
          </p:nvPr>
        </p:nvSpPr>
        <p:spPr>
          <a:xfrm>
            <a:off x="2640598" y="6377460"/>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64948C-F421-48B1-929A-EA8392E02ACC}"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64948C-F421-48B1-929A-EA8392E02ACC}"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64948C-F421-48B1-929A-EA8392E02ACC}" type="datetimeFigureOut">
              <a:rPr lang="en-US" smtClean="0"/>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64948C-F421-48B1-929A-EA8392E02ACC}" type="datetimeFigureOut">
              <a:rPr lang="en-US" smtClean="0"/>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4948C-F421-48B1-929A-EA8392E02ACC}" type="datetimeFigureOut">
              <a:rPr lang="en-US" smtClean="0"/>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64948C-F421-48B1-929A-EA8392E02ACC}"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3EE-5F4E-4CBC-B99C-F61EC55D561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664948C-F421-48B1-929A-EA8392E02ACC}" type="datetimeFigureOut">
              <a:rPr lang="en-US" smtClean="0"/>
              <a:t>4/3/2015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DFCD3EE-5F4E-4CBC-B99C-F61EC55D561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2" y="1"/>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2"/>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64948C-F421-48B1-929A-EA8392E02ACC}" type="datetimeFigureOut">
              <a:rPr lang="en-US" smtClean="0"/>
              <a:t>4/3/2015</a:t>
            </a:fld>
            <a:endParaRPr lang="en-US"/>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DFCD3EE-5F4E-4CBC-B99C-F61EC55D56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959" y="1676402"/>
            <a:ext cx="7924800" cy="5181600"/>
          </a:xfrm>
        </p:spPr>
        <p:txBody>
          <a:bodyPr>
            <a:noAutofit/>
          </a:bodyPr>
          <a:lstStyle/>
          <a:p>
            <a:r>
              <a:rPr lang="en-US" sz="3600" dirty="0" smtClean="0">
                <a:solidFill>
                  <a:schemeClr val="tx1"/>
                </a:solidFill>
                <a:latin typeface="Calibri" pitchFamily="34" charset="0"/>
              </a:rPr>
              <a:t>ECHO: External Calibrator for Hydrogen Observatories</a:t>
            </a:r>
            <a:r>
              <a:rPr lang="en-US" sz="3600" dirty="0" smtClean="0">
                <a:latin typeface="Calibri" pitchFamily="34" charset="0"/>
              </a:rPr>
              <a:t/>
            </a:r>
            <a:br>
              <a:rPr lang="en-US" sz="3600" dirty="0" smtClean="0">
                <a:latin typeface="Calibri" pitchFamily="34" charset="0"/>
              </a:rPr>
            </a:br>
            <a:r>
              <a:rPr lang="en-US" sz="3600" dirty="0">
                <a:latin typeface="Calibri" pitchFamily="34" charset="0"/>
              </a:rPr>
              <a:t/>
            </a:r>
            <a:br>
              <a:rPr lang="en-US" sz="3600" dirty="0">
                <a:latin typeface="Calibri" pitchFamily="34" charset="0"/>
              </a:rPr>
            </a:br>
            <a:r>
              <a:rPr lang="en-US" sz="2400" dirty="0" smtClean="0">
                <a:solidFill>
                  <a:schemeClr val="tx1"/>
                </a:solidFill>
                <a:latin typeface="Calibri" pitchFamily="34" charset="0"/>
              </a:rPr>
              <a:t>Spring </a:t>
            </a:r>
            <a:r>
              <a:rPr lang="en-US" sz="2400" dirty="0" smtClean="0">
                <a:solidFill>
                  <a:schemeClr val="tx1"/>
                </a:solidFill>
                <a:latin typeface="Calibri" pitchFamily="34" charset="0"/>
              </a:rPr>
              <a:t>2015 </a:t>
            </a:r>
            <a:r>
              <a:rPr lang="en-US" sz="2400" dirty="0" smtClean="0">
                <a:solidFill>
                  <a:schemeClr val="tx1"/>
                </a:solidFill>
                <a:latin typeface="Calibri" pitchFamily="34" charset="0"/>
              </a:rPr>
              <a:t>NASA Space Grant Symposium</a:t>
            </a:r>
            <a:br>
              <a:rPr lang="en-US" sz="2400" dirty="0" smtClean="0">
                <a:solidFill>
                  <a:schemeClr val="tx1"/>
                </a:solidFill>
                <a:latin typeface="Calibri" pitchFamily="34" charset="0"/>
              </a:rPr>
            </a:br>
            <a:r>
              <a:rPr lang="en-US" sz="2400" dirty="0" smtClean="0">
                <a:solidFill>
                  <a:schemeClr val="tx1"/>
                </a:solidFill>
                <a:latin typeface="Calibri" pitchFamily="34" charset="0"/>
              </a:rPr>
              <a:t>Arizona State University, Tempe</a:t>
            </a:r>
            <a:r>
              <a:rPr lang="en-US" sz="2400" dirty="0" smtClean="0">
                <a:solidFill>
                  <a:schemeClr val="tx1"/>
                </a:solidFill>
                <a:latin typeface="Calibri" pitchFamily="34" charset="0"/>
              </a:rPr>
              <a:t>, </a:t>
            </a:r>
            <a:r>
              <a:rPr lang="en-US" sz="2400" dirty="0" smtClean="0">
                <a:solidFill>
                  <a:schemeClr val="tx1"/>
                </a:solidFill>
                <a:latin typeface="Calibri" pitchFamily="34" charset="0"/>
              </a:rPr>
              <a:t>Arizona</a:t>
            </a:r>
            <a:r>
              <a:rPr lang="en-US" sz="3600" dirty="0" smtClean="0">
                <a:latin typeface="Calibri" pitchFamily="34" charset="0"/>
              </a:rPr>
              <a:t/>
            </a:r>
            <a:br>
              <a:rPr lang="en-US" sz="3600" dirty="0" smtClean="0">
                <a:latin typeface="Calibri" pitchFamily="34" charset="0"/>
              </a:rPr>
            </a:br>
            <a:r>
              <a:rPr lang="en-US" sz="3600" dirty="0">
                <a:latin typeface="Calibri" pitchFamily="34" charset="0"/>
              </a:rPr>
              <a:t/>
            </a:r>
            <a:br>
              <a:rPr lang="en-US" sz="3600" dirty="0">
                <a:latin typeface="Calibri" pitchFamily="34" charset="0"/>
              </a:rPr>
            </a:br>
            <a:r>
              <a:rPr lang="en-US" sz="2000" dirty="0" smtClean="0">
                <a:solidFill>
                  <a:schemeClr val="tx1"/>
                </a:solidFill>
                <a:latin typeface="Calibri" pitchFamily="34" charset="0"/>
              </a:rPr>
              <a:t>Michael Busch</a:t>
            </a:r>
            <a:br>
              <a:rPr lang="en-US" sz="2000" dirty="0" smtClean="0">
                <a:solidFill>
                  <a:schemeClr val="tx1"/>
                </a:solidFill>
                <a:latin typeface="Calibri" pitchFamily="34" charset="0"/>
              </a:rPr>
            </a:br>
            <a:r>
              <a:rPr lang="en-US" sz="2000" dirty="0" smtClean="0">
                <a:solidFill>
                  <a:schemeClr val="tx1"/>
                </a:solidFill>
                <a:latin typeface="Calibri" pitchFamily="34" charset="0"/>
              </a:rPr>
              <a:t>Dr. Judd Bowman</a:t>
            </a:r>
            <a:br>
              <a:rPr lang="en-US" sz="2000" dirty="0" smtClean="0">
                <a:solidFill>
                  <a:schemeClr val="tx1"/>
                </a:solidFill>
                <a:latin typeface="Calibri" pitchFamily="34" charset="0"/>
              </a:rPr>
            </a:br>
            <a:r>
              <a:rPr lang="en-US" sz="2000" dirty="0" smtClean="0">
                <a:solidFill>
                  <a:schemeClr val="tx1"/>
                </a:solidFill>
                <a:latin typeface="Calibri" pitchFamily="34" charset="0"/>
              </a:rPr>
              <a:t>Dr. Danny Jacobs</a:t>
            </a:r>
            <a:br>
              <a:rPr lang="en-US" sz="2000" dirty="0" smtClean="0">
                <a:solidFill>
                  <a:schemeClr val="tx1"/>
                </a:solidFill>
                <a:latin typeface="Calibri" pitchFamily="34" charset="0"/>
              </a:rPr>
            </a:br>
            <a:r>
              <a:rPr lang="en-US" sz="2000" dirty="0">
                <a:solidFill>
                  <a:schemeClr val="tx1"/>
                </a:solidFill>
                <a:latin typeface="Calibri" pitchFamily="34" charset="0"/>
              </a:rPr>
              <a:t>School of Earth and Space Exploration</a:t>
            </a:r>
            <a:r>
              <a:rPr lang="en-US" sz="2000" dirty="0" smtClean="0">
                <a:solidFill>
                  <a:schemeClr val="tx1"/>
                </a:solidFill>
                <a:latin typeface="Calibri" pitchFamily="34" charset="0"/>
              </a:rPr>
              <a:t/>
            </a:r>
            <a:br>
              <a:rPr lang="en-US" sz="2000" dirty="0" smtClean="0">
                <a:solidFill>
                  <a:schemeClr val="tx1"/>
                </a:solidFill>
                <a:latin typeface="Calibri" pitchFamily="34" charset="0"/>
              </a:rPr>
            </a:br>
            <a:r>
              <a:rPr lang="en-US" sz="2000" dirty="0" smtClean="0">
                <a:solidFill>
                  <a:schemeClr val="tx1"/>
                </a:solidFill>
                <a:latin typeface="Calibri" pitchFamily="34" charset="0"/>
              </a:rPr>
              <a:t>Arizona State University</a:t>
            </a:r>
            <a:r>
              <a:rPr lang="en-US" sz="3200" dirty="0"/>
              <a:t/>
            </a:r>
            <a:br>
              <a:rPr lang="en-US" sz="3200" dirty="0"/>
            </a:b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824" y="4876801"/>
            <a:ext cx="1482177" cy="19812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919" y="6371303"/>
            <a:ext cx="2514600" cy="3244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1" y="115815"/>
            <a:ext cx="1603116" cy="12922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5519" y="0"/>
            <a:ext cx="1718482" cy="15958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 y="0"/>
            <a:ext cx="2182188" cy="1523874"/>
          </a:xfrm>
          <a:prstGeom prst="rect">
            <a:avLst/>
          </a:prstGeom>
        </p:spPr>
      </p:pic>
    </p:spTree>
    <p:extLst>
      <p:ext uri="{BB962C8B-B14F-4D97-AF65-F5344CB8AC3E}">
        <p14:creationId xmlns:p14="http://schemas.microsoft.com/office/powerpoint/2010/main" val="4076761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Questions? / Acknowledgements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Thanks to the ASU Space Grant Staff:</a:t>
            </a:r>
          </a:p>
          <a:p>
            <a:pPr lvl="1"/>
            <a:r>
              <a:rPr lang="en-US" dirty="0" smtClean="0"/>
              <a:t>Dr. Thomas Sharp</a:t>
            </a:r>
          </a:p>
          <a:p>
            <a:pPr lvl="1"/>
            <a:r>
              <a:rPr lang="en-US" dirty="0" smtClean="0"/>
              <a:t>Candace Jackson</a:t>
            </a:r>
          </a:p>
          <a:p>
            <a:pPr lvl="1"/>
            <a:r>
              <a:rPr lang="en-US" dirty="0" smtClean="0"/>
              <a:t>Michelle Tanaka</a:t>
            </a:r>
          </a:p>
          <a:p>
            <a:r>
              <a:rPr lang="en-US" dirty="0" smtClean="0"/>
              <a:t>My Mentors:</a:t>
            </a:r>
          </a:p>
          <a:p>
            <a:pPr lvl="1"/>
            <a:r>
              <a:rPr lang="en-US" dirty="0" smtClean="0"/>
              <a:t>Dr. Judd Bowman</a:t>
            </a:r>
          </a:p>
          <a:p>
            <a:pPr lvl="1"/>
            <a:r>
              <a:rPr lang="en-US" dirty="0" smtClean="0"/>
              <a:t>Dr. Danny Jacobs</a:t>
            </a:r>
          </a:p>
          <a:p>
            <a:pPr lvl="1"/>
            <a:r>
              <a:rPr lang="en-US" dirty="0" smtClean="0"/>
              <a:t>Meg </a:t>
            </a:r>
            <a:r>
              <a:rPr lang="en-US" dirty="0" err="1" smtClean="0"/>
              <a:t>Hufford</a:t>
            </a:r>
            <a:endParaRPr lang="en-US" dirty="0" smtClean="0"/>
          </a:p>
          <a:p>
            <a:r>
              <a:rPr lang="en-US" dirty="0" smtClean="0"/>
              <a:t>My Fellow Space Grant Interns</a:t>
            </a:r>
          </a:p>
          <a:p>
            <a:r>
              <a:rPr lang="en-US" dirty="0" smtClean="0"/>
              <a:t>The Arizona Space Grant Consortium</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173467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solidFill>
                  <a:schemeClr val="bg1"/>
                </a:solidFill>
                <a:latin typeface="Calibri" pitchFamily="34" charset="0"/>
              </a:rPr>
              <a:t>Low-Frequency Cosmology Lab (</a:t>
            </a:r>
            <a:r>
              <a:rPr lang="en-US" sz="3600" dirty="0" err="1" smtClean="0">
                <a:solidFill>
                  <a:schemeClr val="bg1"/>
                </a:solidFill>
                <a:latin typeface="Calibri" pitchFamily="34" charset="0"/>
              </a:rPr>
              <a:t>LoCo</a:t>
            </a:r>
            <a:r>
              <a:rPr lang="en-US" sz="3600" dirty="0" smtClean="0">
                <a:solidFill>
                  <a:schemeClr val="bg1"/>
                </a:solidFill>
                <a:latin typeface="Calibri" pitchFamily="34" charset="0"/>
              </a:rPr>
              <a:t>)</a:t>
            </a:r>
            <a:endParaRPr lang="en-US" sz="3600" dirty="0">
              <a:solidFill>
                <a:schemeClr val="bg1"/>
              </a:solidFill>
              <a:latin typeface="Calibri" pitchFamily="34" charset="0"/>
            </a:endParaRPr>
          </a:p>
        </p:txBody>
      </p:sp>
      <p:sp>
        <p:nvSpPr>
          <p:cNvPr id="2" name="Content Placeholder 1"/>
          <p:cNvSpPr>
            <a:spLocks noGrp="1"/>
          </p:cNvSpPr>
          <p:nvPr>
            <p:ph idx="1"/>
          </p:nvPr>
        </p:nvSpPr>
        <p:spPr>
          <a:xfrm>
            <a:off x="152400" y="1775192"/>
            <a:ext cx="3429000" cy="4930408"/>
          </a:xfrm>
        </p:spPr>
        <p:txBody>
          <a:bodyPr>
            <a:normAutofit/>
          </a:bodyPr>
          <a:lstStyle/>
          <a:p>
            <a:r>
              <a:rPr lang="en-US" sz="2400" dirty="0" smtClean="0">
                <a:latin typeface="Calibri" pitchFamily="34" charset="0"/>
              </a:rPr>
              <a:t>Led by Professor Judd </a:t>
            </a:r>
            <a:r>
              <a:rPr lang="en-US" sz="2400" dirty="0" smtClean="0">
                <a:latin typeface="Calibri" pitchFamily="34" charset="0"/>
              </a:rPr>
              <a:t>Bowman (ASU).</a:t>
            </a:r>
          </a:p>
          <a:p>
            <a:endParaRPr lang="en-US" sz="2400" dirty="0" smtClean="0">
              <a:latin typeface="Calibri" pitchFamily="34" charset="0"/>
            </a:endParaRPr>
          </a:p>
          <a:p>
            <a:r>
              <a:rPr lang="en-US" sz="2400" dirty="0" smtClean="0">
                <a:latin typeface="Calibri" pitchFamily="34" charset="0"/>
              </a:rPr>
              <a:t>Goal </a:t>
            </a:r>
            <a:r>
              <a:rPr lang="en-US" sz="2400" dirty="0">
                <a:latin typeface="Calibri" pitchFamily="34" charset="0"/>
              </a:rPr>
              <a:t>of </a:t>
            </a:r>
            <a:r>
              <a:rPr lang="en-US" sz="2400" dirty="0" smtClean="0">
                <a:latin typeface="Calibri" pitchFamily="34" charset="0"/>
              </a:rPr>
              <a:t>developing radio instrumentation </a:t>
            </a:r>
            <a:r>
              <a:rPr lang="en-US" sz="2400" dirty="0">
                <a:latin typeface="Calibri" pitchFamily="34" charset="0"/>
              </a:rPr>
              <a:t>and </a:t>
            </a:r>
            <a:r>
              <a:rPr lang="en-US" sz="2400" dirty="0" smtClean="0">
                <a:latin typeface="Calibri" pitchFamily="34" charset="0"/>
              </a:rPr>
              <a:t>conduct astronomical </a:t>
            </a:r>
            <a:r>
              <a:rPr lang="en-US" sz="2400" dirty="0">
                <a:latin typeface="Calibri" pitchFamily="34" charset="0"/>
              </a:rPr>
              <a:t>observations to study the evolution of the early Universe and the first stars and </a:t>
            </a:r>
            <a:r>
              <a:rPr lang="en-US" sz="2400" dirty="0" smtClean="0">
                <a:latin typeface="Calibri" pitchFamily="34" charset="0"/>
              </a:rPr>
              <a:t>galaxies (</a:t>
            </a:r>
            <a:r>
              <a:rPr lang="en-US" sz="2400" dirty="0" err="1" smtClean="0">
                <a:latin typeface="Calibri" pitchFamily="34" charset="0"/>
              </a:rPr>
              <a:t>EoR</a:t>
            </a:r>
            <a:r>
              <a:rPr lang="en-US" sz="2400" dirty="0" smtClean="0">
                <a:latin typeface="Calibri" pitchFamily="34" charset="0"/>
              </a:rPr>
              <a:t>).</a:t>
            </a:r>
            <a:endParaRPr lang="en-US" sz="2400" dirty="0" smtClean="0">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057400"/>
            <a:ext cx="5181600" cy="30259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2723198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Murchison </a:t>
            </a:r>
            <a:r>
              <a:rPr lang="en-US" sz="3600" dirty="0" err="1" smtClean="0">
                <a:solidFill>
                  <a:schemeClr val="bg1"/>
                </a:solidFill>
                <a:latin typeface="Calibri" pitchFamily="34" charset="0"/>
              </a:rPr>
              <a:t>Widefield</a:t>
            </a:r>
            <a:r>
              <a:rPr lang="en-US" sz="3600" dirty="0" smtClean="0">
                <a:solidFill>
                  <a:schemeClr val="bg1"/>
                </a:solidFill>
                <a:latin typeface="Calibri" pitchFamily="34" charset="0"/>
              </a:rPr>
              <a:t> Array (MWA)</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505200" cy="4625609"/>
          </a:xfrm>
        </p:spPr>
        <p:txBody>
          <a:bodyPr>
            <a:normAutofit fontScale="85000" lnSpcReduction="20000"/>
          </a:bodyPr>
          <a:lstStyle/>
          <a:p>
            <a:r>
              <a:rPr lang="en-US" sz="2400" dirty="0" smtClean="0">
                <a:latin typeface="Calibri" pitchFamily="34" charset="0"/>
              </a:rPr>
              <a:t>Radio array in Western Australia, radio quiet environment. Started operation in 2013. ASU is a partner.</a:t>
            </a:r>
          </a:p>
          <a:p>
            <a:pPr marL="118872" indent="0">
              <a:buNone/>
            </a:pPr>
            <a:endParaRPr lang="en-US" sz="2400" dirty="0" smtClean="0">
              <a:latin typeface="Calibri" pitchFamily="34" charset="0"/>
            </a:endParaRPr>
          </a:p>
          <a:p>
            <a:r>
              <a:rPr lang="en-US" sz="2400" dirty="0" smtClean="0">
                <a:latin typeface="Calibri" pitchFamily="34" charset="0"/>
              </a:rPr>
              <a:t>Pathfinder (technology, skillset) for Square Kilometer Array (SKA).</a:t>
            </a:r>
          </a:p>
          <a:p>
            <a:pPr marL="118872" indent="0">
              <a:buNone/>
            </a:pPr>
            <a:endParaRPr lang="en-US" sz="2400" dirty="0" smtClean="0">
              <a:latin typeface="Calibri" pitchFamily="34" charset="0"/>
            </a:endParaRPr>
          </a:p>
          <a:p>
            <a:r>
              <a:rPr lang="en-US" sz="2400" dirty="0" smtClean="0">
                <a:latin typeface="Calibri" pitchFamily="34" charset="0"/>
              </a:rPr>
              <a:t>Antennas, not parabolic dishes.</a:t>
            </a:r>
          </a:p>
          <a:p>
            <a:pPr marL="118872" indent="0">
              <a:buNone/>
            </a:pPr>
            <a:endParaRPr lang="en-US" sz="2400" dirty="0" smtClean="0">
              <a:latin typeface="Calibri" pitchFamily="34" charset="0"/>
            </a:endParaRPr>
          </a:p>
          <a:p>
            <a:r>
              <a:rPr lang="en-US" sz="2400" dirty="0" smtClean="0">
                <a:latin typeface="Calibri" pitchFamily="34" charset="0"/>
              </a:rPr>
              <a:t>2048 Antennas, 128 ‘Tiles’.</a:t>
            </a:r>
          </a:p>
          <a:p>
            <a:endParaRPr lang="en-US" sz="2400" dirty="0" smtClean="0">
              <a:latin typeface="Calibri" pitchFamily="34" charset="0"/>
            </a:endParaRPr>
          </a:p>
          <a:p>
            <a:r>
              <a:rPr lang="en-US" sz="2400" dirty="0">
                <a:latin typeface="Calibri" pitchFamily="34" charset="0"/>
              </a:rPr>
              <a:t>T</a:t>
            </a:r>
            <a:r>
              <a:rPr lang="en-US" sz="2400" dirty="0" smtClean="0">
                <a:latin typeface="Calibri" pitchFamily="34" charset="0"/>
              </a:rPr>
              <a:t>o study high redshift universe. Epoch of </a:t>
            </a:r>
            <a:r>
              <a:rPr lang="en-US" sz="2400" dirty="0" err="1" smtClean="0">
                <a:latin typeface="Calibri" pitchFamily="34" charset="0"/>
              </a:rPr>
              <a:t>Reionization</a:t>
            </a:r>
            <a:r>
              <a:rPr lang="en-US" sz="2400" dirty="0" smtClean="0">
                <a:latin typeface="Calibri" pitchFamily="34" charset="0"/>
              </a:rPr>
              <a:t> (</a:t>
            </a:r>
            <a:r>
              <a:rPr lang="en-US" sz="2400" dirty="0" err="1" smtClean="0">
                <a:latin typeface="Calibri" pitchFamily="34" charset="0"/>
              </a:rPr>
              <a:t>EoR</a:t>
            </a:r>
            <a:r>
              <a:rPr lang="en-US" sz="2400" dirty="0" smtClean="0">
                <a:latin typeface="Calibri" pitchFamily="34" charset="0"/>
              </a:rPr>
              <a:t>).</a:t>
            </a:r>
            <a:endParaRPr lang="en-US" sz="2400" dirty="0">
              <a:latin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524000"/>
            <a:ext cx="4252087" cy="31933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968" y="4809797"/>
            <a:ext cx="1504950" cy="2006600"/>
          </a:xfrm>
          <a:prstGeom prst="rect">
            <a:avLst/>
          </a:prstGeom>
        </p:spPr>
      </p:pic>
    </p:spTree>
    <p:extLst>
      <p:ext uri="{BB962C8B-B14F-4D97-AF65-F5344CB8AC3E}">
        <p14:creationId xmlns:p14="http://schemas.microsoft.com/office/powerpoint/2010/main" val="259085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ECHO Instrument</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0" y="1775192"/>
            <a:ext cx="3759199" cy="2819400"/>
          </a:xfrm>
        </p:spPr>
      </p:pic>
      <p:sp>
        <p:nvSpPr>
          <p:cNvPr id="5" name="Content Placeholder 2"/>
          <p:cNvSpPr txBox="1">
            <a:spLocks/>
          </p:cNvSpPr>
          <p:nvPr/>
        </p:nvSpPr>
        <p:spPr>
          <a:xfrm>
            <a:off x="457200" y="1775192"/>
            <a:ext cx="35052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400" dirty="0" smtClean="0">
                <a:latin typeface="Calibri" pitchFamily="34" charset="0"/>
              </a:rPr>
              <a:t>One challenge of phased antenna arrays is calibration.</a:t>
            </a:r>
          </a:p>
          <a:p>
            <a:endParaRPr lang="en-US" sz="2400" dirty="0">
              <a:latin typeface="Calibri" pitchFamily="34" charset="0"/>
            </a:endParaRPr>
          </a:p>
          <a:p>
            <a:r>
              <a:rPr lang="en-US" sz="2400" dirty="0" smtClean="0">
                <a:latin typeface="Calibri" pitchFamily="34" charset="0"/>
              </a:rPr>
              <a:t>The ECHO instrument will be an entirely self-contained calibration instrument for the next-generation 21 cm line arrays.</a:t>
            </a:r>
            <a:endParaRPr lang="en-US" sz="2400" dirty="0">
              <a:latin typeface="Calibri" pitchFamily="34" charset="0"/>
            </a:endParaRPr>
          </a:p>
        </p:txBody>
      </p:sp>
      <p:sp>
        <p:nvSpPr>
          <p:cNvPr id="6" name="Content Placeholder 2"/>
          <p:cNvSpPr txBox="1">
            <a:spLocks/>
          </p:cNvSpPr>
          <p:nvPr/>
        </p:nvSpPr>
        <p:spPr>
          <a:xfrm>
            <a:off x="4766441" y="4800600"/>
            <a:ext cx="3657600" cy="1395248"/>
          </a:xfrm>
          <a:prstGeom prst="rect">
            <a:avLst/>
          </a:prstGeom>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400" dirty="0" smtClean="0">
                <a:latin typeface="Calibri" pitchFamily="34" charset="0"/>
              </a:rPr>
              <a:t>ECHO 1 equipped with the </a:t>
            </a:r>
            <a:r>
              <a:rPr lang="en-US" sz="2400" dirty="0" err="1" smtClean="0">
                <a:latin typeface="Calibri" pitchFamily="34" charset="0"/>
              </a:rPr>
              <a:t>Valon</a:t>
            </a:r>
            <a:r>
              <a:rPr lang="en-US" sz="2400" dirty="0" smtClean="0">
                <a:latin typeface="Calibri" pitchFamily="34" charset="0"/>
              </a:rPr>
              <a:t> Synthesizer transmitter and </a:t>
            </a:r>
            <a:r>
              <a:rPr lang="en-US" sz="2400" dirty="0" err="1" smtClean="0">
                <a:latin typeface="Calibri" pitchFamily="34" charset="0"/>
              </a:rPr>
              <a:t>Bicolog</a:t>
            </a:r>
            <a:r>
              <a:rPr lang="en-US" sz="2400" dirty="0" smtClean="0">
                <a:latin typeface="Calibri" pitchFamily="34" charset="0"/>
              </a:rPr>
              <a:t> Antenna.</a:t>
            </a:r>
            <a:endParaRPr lang="en-US" sz="2400" dirty="0">
              <a:latin typeface="Calibri" pitchFamily="34" charset="0"/>
            </a:endParaRPr>
          </a:p>
        </p:txBody>
      </p:sp>
    </p:spTree>
    <p:extLst>
      <p:ext uri="{BB962C8B-B14F-4D97-AF65-F5344CB8AC3E}">
        <p14:creationId xmlns:p14="http://schemas.microsoft.com/office/powerpoint/2010/main" val="195094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Goal</a:t>
            </a:r>
            <a:endParaRPr lang="en-US" dirty="0">
              <a:solidFill>
                <a:schemeClr val="bg1"/>
              </a:solidFill>
            </a:endParaRPr>
          </a:p>
        </p:txBody>
      </p:sp>
      <p:sp>
        <p:nvSpPr>
          <p:cNvPr id="3" name="Content Placeholder 2"/>
          <p:cNvSpPr>
            <a:spLocks noGrp="1"/>
          </p:cNvSpPr>
          <p:nvPr>
            <p:ph idx="1"/>
          </p:nvPr>
        </p:nvSpPr>
        <p:spPr>
          <a:xfrm>
            <a:off x="457200" y="1775192"/>
            <a:ext cx="4114800" cy="4625609"/>
          </a:xfrm>
        </p:spPr>
        <p:txBody>
          <a:bodyPr>
            <a:normAutofit/>
          </a:bodyPr>
          <a:lstStyle/>
          <a:p>
            <a:r>
              <a:rPr lang="en-US" sz="2000" dirty="0" smtClean="0"/>
              <a:t>The goal of ECHO is to create a known radio signal that our antennas can pick up and calibrate to.</a:t>
            </a:r>
          </a:p>
          <a:p>
            <a:endParaRPr lang="en-US" sz="2000" dirty="0"/>
          </a:p>
          <a:p>
            <a:r>
              <a:rPr lang="en-US" sz="2000" dirty="0" smtClean="0"/>
              <a:t>The first step is to create the instrument and then do initial testing on antennas we created before moving onto the hydrogen observatories.</a:t>
            </a:r>
          </a:p>
          <a:p>
            <a:endParaRPr lang="en-US" sz="2000" dirty="0"/>
          </a:p>
          <a:p>
            <a:r>
              <a:rPr lang="en-US" sz="2000" dirty="0" smtClean="0"/>
              <a:t>This initial testing has been ongoing since December, 2014.</a:t>
            </a:r>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676400"/>
            <a:ext cx="2719884" cy="3624262"/>
          </a:xfrm>
          <a:prstGeom prst="rect">
            <a:avLst/>
          </a:prstGeom>
        </p:spPr>
      </p:pic>
    </p:spTree>
    <p:extLst>
      <p:ext uri="{BB962C8B-B14F-4D97-AF65-F5344CB8AC3E}">
        <p14:creationId xmlns:p14="http://schemas.microsoft.com/office/powerpoint/2010/main" val="369028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Challenges</a:t>
            </a:r>
            <a:endParaRPr lang="en-US" dirty="0">
              <a:solidFill>
                <a:schemeClr val="bg1"/>
              </a:solidFill>
            </a:endParaRPr>
          </a:p>
        </p:txBody>
      </p:sp>
      <p:sp>
        <p:nvSpPr>
          <p:cNvPr id="3" name="Content Placeholder 2"/>
          <p:cNvSpPr>
            <a:spLocks noGrp="1"/>
          </p:cNvSpPr>
          <p:nvPr>
            <p:ph idx="1"/>
          </p:nvPr>
        </p:nvSpPr>
        <p:spPr>
          <a:xfrm>
            <a:off x="460375" y="1607472"/>
            <a:ext cx="4191000" cy="4724401"/>
          </a:xfrm>
        </p:spPr>
        <p:txBody>
          <a:bodyPr>
            <a:normAutofit lnSpcReduction="10000"/>
          </a:bodyPr>
          <a:lstStyle/>
          <a:p>
            <a:r>
              <a:rPr lang="en-US" sz="2000" dirty="0" smtClean="0"/>
              <a:t>This is a hard thing to do!</a:t>
            </a:r>
          </a:p>
          <a:p>
            <a:endParaRPr lang="en-US" sz="2000" dirty="0"/>
          </a:p>
          <a:p>
            <a:r>
              <a:rPr lang="en-US" sz="2000" dirty="0" smtClean="0"/>
              <a:t>Initial hardware was cheap and only a proof of concept. It turned out that it was not capable of the sensitive measurements we needed in the field.</a:t>
            </a:r>
          </a:p>
          <a:p>
            <a:endParaRPr lang="en-US" sz="2000" dirty="0"/>
          </a:p>
          <a:p>
            <a:r>
              <a:rPr lang="en-US" sz="2000" dirty="0" smtClean="0"/>
              <a:t>Finding quiet bands to transmit in to remain legal (ISM). Currently we transmit in the middle of the Cell Phone band (915 MHz).</a:t>
            </a:r>
          </a:p>
          <a:p>
            <a:endParaRPr lang="en-US" sz="2000" dirty="0"/>
          </a:p>
          <a:p>
            <a:r>
              <a:rPr lang="en-US" sz="2000" dirty="0" smtClean="0"/>
              <a:t>Required, from scratch, building of the drone + transmitter instrument.</a:t>
            </a:r>
          </a:p>
          <a:p>
            <a:endParaRPr lang="en-US" sz="2000" dirty="0"/>
          </a:p>
          <a:p>
            <a:endParaRPr lang="en-US" sz="2000"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686" y="575439"/>
            <a:ext cx="3795986" cy="2064067"/>
          </a:xfrm>
          <a:prstGeom prst="rect">
            <a:avLst/>
          </a:prstGeom>
        </p:spPr>
      </p:pic>
      <p:sp>
        <p:nvSpPr>
          <p:cNvPr id="5" name="AutoShape 2" descr="data:image/jpeg;base64,/9j/4AAQSkZJRgABAQAAAQABAAD/2wCEAAkGBxQTEBQUEhQVFRUUFBQUFhQUFxgXFBQWFBUXFxQVFBYYHCggGBolGxYUITEhJSksLi4vGB8zODMsNygtLisBCgoKDg0OGxAQFywcHBwsLCwsLC4sLCwsLCwsLSwsLCwsLDcsLCwsKyssLCwsLCw0LCstLCwsLCwsKywrKywrMf/AABEIAKsBJwMBIgACEQEDEQH/xAAcAAEAAAcBAAAAAAAAAAAAAAAAAQIDBAUGBwj/xABHEAACAQIDAwgGBggEBgMAAAABAgADEQQSIQUxUQYTIkFhcZGhBxQyUoGxQmJyksHRFSMzgqKy4fBjwtLxCCSDk8PiFkNU/8QAGAEBAQEBAQAAAAAAAAAAAAAAAAECAwT/xAApEQEBAAICAQMBCAMAAAAAAAAAAQIRAzEhEkFRcRMyYYGRobHhBBQi/9oADAMBAAIRAxEAPwDuMREBERAREQEREBERAREQEREBERAREQEREBERAREQEREBERAREQES3xeOp0hepURB9ZgPnLPCcosNUfIlZCx0C3sW7FvbN8IGUiIgIiICIiAiJZbY2iuHovVbUKNB1sToqjvMCw5VcoBhKNwA1VtKdMmwJ4sRuUf0nLG9JNRulUruhBIZUAAUjRlsBrY9ZvukdqY+pXqtUqG7HhuA6lUdQE5XtpSuKrrxcn7wBHzm5IzXW8L6VGpsCaoqqN6MgBI6wrqBr2m87BQxSuqspBVlDKb7wwuD4GeOaWs9BcjarVNn4Vs6/sUXUte6dA7l4qYyhHRjXHEeMh6wvEeP9JqJRvfXxf8A0yUoffX+L8phpt/rS+8JD1tfeE0/J9fyP5xk+sfu/wDtA2441PeEh68nvD+/jNS5v6x+7/7RzY94/dH5wNsO0E98eH9ZKdpU/eHhNU5scT4D845scW8oG1HalP3vKS/pan73lNX5teLeK/6YyL9b7y/6YGzna9P3vKSnbNP3vKa1kX63iP8ATGUcPMwNjO2k4mSnbicT/fwmu5Rw82/OMo93zb84NNh/TqcT5flJTt5O3+/hMBYe6PFvziw90fxfnAzp28vbJTt9eBmDsPdXz/OQsPdXwEDNnb44HxkDygHA+MwvwX7q/lHwX7q/lAzB5Qdh8ZIeUPZ5zE37vAflGYwMoeUPZ5yU8oTw85jcx4xmPEwLTlViVrYeqQiCqEJSqAOcVlF1s2+2liNxGk4X+nqzm7OePC3dad8qEkEXPjPPe1cNzWIq0/cqOvwvceRE6YM5R6k5BbVOK2bh6zHMxTK7cXpkoxPbdTNgnMvQLj8+Bq0r60q1wOC1FB3cMyt5zpsxe1hERIpERATVfSMT6qnbWW/dkc/O02qa/wAuqObBt9Vkbzt+MsHLMs55yzo5cafrIjfMdXdOlBLi/wDe+aN6RaFq9FveRl8DcDzM0y1igP77tJ3H0X1M2zUHuVKq913L/wCecRpDX4/1nXvQ7WvQxCe7VRx3VEt86fnF6J23krJSsrMJYbQ2rRosq1aiozglVOrMBvIUa2mG1xljLMX/APJMPewNVvsYfEP/AC0zLjZ+2aNao1NGYVEUM1OpTqUqgU7mCVVUle0CBeWi0tq20UVM5D2vWFgNb0BULi1/8J7fDdLSvt5EUMV6JWq2bnaWUilkzCmwfLUYh9ADrlbhAylotKOKrsrIFVWztkuXy2OVn1GU9S2HaR3ygm0xfphVBVnSz5ncAkAFcosxsbAE7iDaBe2kLTGUtvIRTzBVLUDVZecUlHC5jS09o9GrqPc7ZdbJxnPUlY5Q2quqnMquvtBW61OhB6wRAubRaW+OxZp65bjJUNy1hmRcwU6bioqG/Vk3G8t8RtTKAchYZaxOWxymg6q+8rddSRbXTdAv7RaWNbaRC5lVWtUem1m3FA+twNBmUDUbjcXuLz+uG9IhegxcMw6SjKGsVI0KkqTm6wVtv0C6tFpYGvVZXurplq2uFBPNlLqVFmzdMqpNjpmNpSGJxBUtkA0KgEFjmKU2DFAFIQNzi3vfW9jugZS0haTD+/8AaLQJbSFpPIQJLRaTyFoEtpTepZlX3r+QJ/CVrTGYR+crs/0VUhe1S2VG7blMQfslIGQYTinpIwnN7Qc9VRUqfG2U/wAs7aROYemHC2OHq8c9M/zD5NNY3yzkm9DW3/VsRVXQitTUamwzI1wdBrozzsR5RPewFLxM83ckqh9apAW6Tqmu7pnLr96dVPJDGdb0R94/hM8m9rhrTqWyNprXS62uNGANxu0I7JfzVOQexKuHSqazhjUK2ygiwUHXXjfym1yRaRESoTHcoqObCVh/hsR3qMw8xMjKdenmVl4qR4i0Dj9MaMJp/pLo/qqD8KmX7yn8puwSa76Q8PfAsfcZG87HyvNJe3M1bX4Dhwt+E6b6G8RbEV096krfcex/nnLhvB13Gb16LK+XaNP66VafiuYeaCX2T3dqaaByrUptegykg4jAYyhcGxBpJUqplPHNlHxnQGmt8q9hPXfC1qXNmphajMKdW4p1UqBVqIzAGxsosbGYbW2G21UastZctaniuZUFSFFJVAJvZmOa9WoLEAfqmvbS+Jo7TFTa+ArhCgxOGrUNTdbKgxCgGw6V3ykW0IIubTNUMBiFV1XDYRA7VGzCs7ODVZmNiMOu7Np3CTYnYlatiMJVrPRRcIzOqUg5ZyVCgFnNgosNw/oF9VSkKwQ1XBYvVFICwDMhR3DquZRaoT7VgzX4CPUaakvzzBrgs+akp6SBArZUC2Itra5010FrvG4QVAQTYFKlM6XutVbEdm4H4S0/RHTz5yPdUAZVNrXynTcagsAPbN7kAwKgegERbqoXIVBOUg0yqoDc3vqo1337ZIww4LvmvzavVKh2ZEGUmo6075RcMSbDXN2ybD7JRDcM3t85c2vnNQVGbd1laYI3WQWtreGG2UqPcHoCm1MUiOj0+azEm+t+aHV9I8TcKVSthiMlRFXpsuRwp1qKS98hYKCKjg3sBm4EXqja9ElWub1d10IZ7BLHUAn9ogHf2G1QbMp3zEMWsq5jUqFgq58qg5tB037763sJV9TS4OUdG1t+ltbb91wNN2g4CBZ19sID7DGwzt7N0TmmcvbNfS6rbf8ArBvF5cYXEKxKBCuQC4OQBbsy5bKx9w9liLE9UwwNK4PNrcAAGw0Ay2t/26f3F4CVKVFUFkVVHBQAN5O4dpJ+J4wJxpF4kJAiJCAiJCAiJb47G06K5q1RKa8XYKD3XOsorxMWu2w4vRo16o6iKfNqe5q5QEdu7tkQcTU3hcMvHMKtci24ADm6Zv13qfkEdq4wAMgbLZc1VxvpUzwtrzjDRQNdb9QBq7LoFadyuVnOYoP/AKxlCpS4dBFRdNLgkb5SxWyQaaLTOQ03FVc12V3F9a19XudcxNwbEagS7weIzoGtY6qynUo6kq6E9dmBF+u0CsZpnpTwmfAM3XSdKnwvlbyYzcjMVyjwnO4WvT9+k4+OU287RErgmCrFWDIbMpup4Eag+Np7CwNdalNKi7qiK47mAI+c8bUTYz1L6K8fz2ycMTvRWpH/AKTFV+OUKfjN5dMxtkREw0REQEREDmG0aOWtUXhUfwzG0wXKujnwWIW2vNMR3gaTbOUdK2KqdpU+KgnzvMNjaOZHHvU2Xs3GaRwZW9kjffq7RNj5G4zm8bhm4V6anudghPgxmulLAj3WIPwNtZeYGplYN1qwb7pv+EsSvTTykTJhUzAN7wB8ReSGYbLyF5CLyKjISEQIxeQiBGQvEQESEQEQZCEIiICQlDGYsU1uQSWOVEX2qjkEhEHHQm+4AEmwBIt3wDVBbEPmU76VMZaTddnJ6VQdVrhT1rraBZ+t1cUSMO3NUBcHE2BeqR/+UMCuT/FIIP0Qd8u8DsShSbOtMGp11qhNSsf+o92t2DSXjvYEKAWVQQgIBtqFHYCVIHVoeEpYLH06txTcMV9pNzoeDoekp7CJRcmWWGrl61UX6NLJTtxcqKjm/c1MW6rNxFq+KxC01LObKLC+8kk2UADUsSQABqSQBLHYp6eKBFj6zex32ahQtIJtu4vJRIHt1SKNIDez1NBbuF2J6gpMjQOXFVkHs1FSuva2tKoAOwJRJ+2Jj8LVDOcZVBKq1WlS6xQpI5pvVsPfZCS3UuXqDGZDHYdn5urRZc6XKk606qOBmpsR9E2UhhexVTqLg1F8ZRqiW+B2kKjMjK1Kqou1N9+UmwdGGlRL9Y3aXAOkunhXnjbeF5rFV092q4HcWuPIidw/4fsfmwmIok/s6quOxai2sP3qbH4zlXpKwuTaDnqqIj/HVT/KJtXoC2hkx70jurUG+9TYMB901PCb7jHu9ARETDRERAhIyE5XtflVVLtenWchqiHm6lRKdhUbIAqkC4FwSd+k483NOOefd04+O59Ng5WMhxJGZQRTBbecvtEZrA2uJrKYoFgCACGKkb+I0P8AekxOLxb1yC2HKaWJ6TFtfpZid1/OW2zTUZiSpBBU5Rpa3QG/qss48P8AlXky1rUdM+CYztzXa9AriMQo6qlT4Zjf8ZSof3/vM1yvoZcfVFtGCt94WPymHoru7reGk98eSvQvJXE85gMM53mhTB+0qhW8wZkTNY9GdfNs5B1o9RD45h5OJs5ma6TpIYiQkVGQiJAiIgIiRgQiUa2Kpr7TovX0mA+ZklLaFJiAtRGv7rA7gSdRpuBhm5Se65kJjtn4t+bXnEdnyqcyISrAgEG+4HWxHEHqMrNjWGvM1LD6RNIL8b1Ljwk3Emcs/pdxMc20WIHNIrtdSVFRdFLZWNxpcCxt2yjyg5Q0sIt6mhZglPNorM3WWscqDezW0HUTYFLvpuyztUpv/wA44YXPNLzZs11T6dmPR1caga6U73FstFdsFWbnRZUqcxVKg5adTotTqHr5t0qUyTrkNrm1yL/Z+HKKc756jnM7bgTawCL9FABYDfYXJJJJs6FBfWcVTdbrXp0ahB1Dgo1CoCOsZUpj4zSKuKP6/wDVFTWSmpekxy85RZmym4BsQyvZrEasDbNcWm3Sr4dy9ECoAlNOcCFkqVnFOiwdScoDsDmB0tfqlkuEy1MtRS1ZFSnRq3bnaql1prVWotioRLZ1De0zsRZlJyTqOeaibguKNWmzNmNTmamZ0DG5JUqpseqrpuhEaNE1ay1GuadEWpZhY1KhGVsRY62ykqvHM51BUy65rJVL3AFQIpvYdNbhCOJIOX91e2VaGJV72uCLZg6sjC97EhwDbQ67tDroZiMRXapauwyYajesoP7TEMqnIxH0KeoKj2mJXcNCVebOXmjzJI31alLXpGnnDMCLaZGqqvcV672pPsOmGLUWqUGYkk0WshJNyxpMGpknjl165W2ZhWCq9UlqzIockWC3sWRFHsrfq3mwuTaXjkDfp36QjC4mswI5zWph6tEq6rbPSxDiiWtuFszBraA0w2gImYYTF46vSaumYoyc3WptYhv2hp9FgDcCyHq8La3uCq5kFySQACSDqbb7kanjaD1TrbmvpgwnSw9X7dM+TD5GYL0a7R5jamEcmwNZaZ7qv6vXs6d/hN79KWEz4Bm66bo/wvlPkZyPCVSjhhvUhh3g3E3Oma9mRNfwnKuk9KnUVajh0VrqFA1AP0mEu9n7bWo+UqyE7s2XXs0OhnPcb0ysREqITAYnknRdmN3GdmcgEWuzZjbhqTNgiYywxz+9NtY5XHqtK23yaWkoam1lzKpzX09q5Nt+tvCa3htl5DV1FtFVhpmygktbquzNOkcoEvhn7LHwYE+V5pamZw4MMbuTS3lys1XKvSfQyYumw+nSH8J/rNNV9d/WfhwnQ/TBhuhhn4FkNurS85vmN++ehyrsnoerXw9dOFVX+8gX/JN8acs9DeItXrp71JX+NN7f+SdTaZy7ax6WtbE2bKFZmtmsttBewJLEAag+ElTEtcBqTqCbXujWPVcKxIHbJMdlDBiai3BXOl7WvcK1geJsbceMty+7mzXZrrbMKmTeL5iwy2tf8J58srL29WGGNk8fyrYjGsuWy0zmHXVI1G8KFpktbjpKBx769KmtstxkquwzkhdDlvcgiVERkZTa9mrIBdQxFRxUUrmIB3HT8pJWLNV3KtqYbVgSObqowLW0UWLW7zJeTInBhbu26+sRR6pIDVCma9iKKi5AJtq762B38JQ9ZK2Z6rWBBKmpRVrX3Gmia9oveXeJx1E2HPU7qytYOrHQ6iwN9RcfGWgZeb5sPUZCuT9Xh3uVtbVspF7ddpcvX7OOH+v3lf3q/RC1OolzfNVW99RmJK2PYGWQo4moyqwprZgDrUtvF9wQyWliCCctGscxBuQii4ULfpODuUdUU2qhQEpKoAsA9Xq/dVpqY35W82HnU3+VUcAl7KTlKU1XoZbnKz0ySxW9hkHjKWLOZXRqnRIdFqEgAOuR6ZJGlxmYduWXL4ao29aA1J1Vqmp1JHs6mVEoVN3OhRwSmq27sxMzOOz3M+XHLf8Ax39FtZXqAAZ0BTqJX2HU9hAK05Wr4WzDIgtoxUWALU3UgcASpfXsEn9UJ9qtVPxVf5FEfo9OvO32qlQ+Ra019n48n2+Xj04+JNeaEtnVmTIAHBLst+lYi1ietR1zDcrtn4fGUeZqVqajUq4YF6dS1lYAHUWLAr136jYjMps+kDcUqYPHIt/G0uFFt2ndpNYzTnllll8T9WGwm1WsoOHqghct1s9M2AF1ZbtlOUWuoPEXkH518tXm2Wst8o0NNUYDPSZnKMysQCWsDdVNujY5smQmmNZfKxr56igNRXqPSq5SrDrVkUkEa6ggyR8HUdMlXmnW4I5xTUItu3BASONrzIxB6fxWFLAMAbOBm0JVNSBewJdm4nxgbMFwS9Q5dQLqADqbgKo11Ou+X0Qvoi19QTrzH7VSow8C1pKcNRTelMb94W+mp3y5qIGUqdQwII7CLESxp7IQA3LtmN2LN7VyGN9Le0M2nWYPTPhdLXS5UEXGW4G8ZvZuBuveSUcajmytc5c1rEHLe17Ht/CTDCJe+UE2Aud9gLfgPAcBJ0pKvsgDuFpVYzlJhOdwtZPepsPjbSefqTbp6SqjSedtsYbmsTVp+5UYfC+nlaaxSuqcj2xVXBU/V1DBbq2ZwoUjcNxvpabBhNk48vSu1NStRTozNpmBItYcDLf0A1lfC4ik2pSqtQDgHQL/AOOdZp0FXcoHwmLj5amXhUiIlQiIgUMfTzUnHFGHlpOfqZ0YznOIXLUy8CR4G34yxK1L0rUM2Aze5UU+JtORBh89Z3Llzh8+z646wmbwnDM2g/vv/CaRu/osxOXaFMe+lRP4c3+WdqaefeRmJ5vG4ZuFZB8GOU+RM9BNM5LioYhGI6LlDfeACbcOkLf7S39SP0q1U/FV/lUHzl2Zi69bE3fJTp2DAIWb2xpc79NLj49ms0XGVfU8KoUqbuCb/rGapr++TJ0oqAQFUA7wAAD3gSw5vEkVAXTevNlRY6e1nBU77bvrEdQMp0sBVLdOoQFCWKlrMw9o5L2AsALd+8m8mo1Lqa9mVUgXtbo77W04X4SSriVXRmUE3sCRc232HXMfS2Ko1ZizXU5iF0y3yixB01XQ3ByLeVqey6YFrEjQgFj0SCGBUixBDAEHeD17pRV9fp2Bze0qsLKx0YZgbgaaXOu4C+6RwmLWoLrfqOotcG4B7rq2/hAwdPToDogKL6kBdwudeqVlUDcAO7TdAjESEgjIREBIREBEiFPCTc2eFu/T5wJJCT832jxv8rxlHHwH5yiSQk+nafL84HYvz/CBJEqhW6h5CTik/G3xgUebPAyBTu8RKxw3EgShXrUU9uqo72AhEjqOPznDfSVg+b2jUPVUVHHflyn+WdcxfK7Z6aGujHgl3bwS5mg7eH6QxRqUqFTIAqJdGzMBclsttLk7uyaxiWsn/wAPmMy46tT6qlAn95HUr5M/jO/TmXoq5EPhnbE1U5slSiIfasbXZh1cLHXfu6+mxl2QiImVIiICaFt2lbEOPrk/eGb8pvs03lUlq5PEIf8ALfylgw+0qOehUX3kYeU875CBb3bX7Laaz0bhqgdfIzz9tbD5MRWTg7jzP9JqXcSzVMDWysGG9SGHepuPlPSauGUEbiAR8RcTzNh2856H5L1zUwWHbeTRp+IUA/KTInbINJZVNBuBHfp85LzXEgfEH5azLSS8Xk+Qe94A/jaOj2nwX84El4vJ8w92/eT+FpMGPUo8PzgUpMKZ4HwlYK/Vcd2nyj1ZjvgUuaPXYd5Hy3xzf1h5/gJX9V4tJH5tfacfEwKdl4nw/rF14Hx0+X4yUY+heynOeCAsfBQZXSq5/Z4eq3euQeL2hFMHgo8/zkwVuoW7gB8pcJhsU26iifbqC/8AAG+crDY2Jb2q1NOxaZfzLL8oFnzDHefOPVeJEyK8m7+3Xqn7ORR5Lfzlenyaw43ozfbqO3kWt5QMHVeknt1FHeQJImLpH2A1T7Cs/wDKDNrw+zKKexSpqeIRQfG15dAQNSpJUb2MNU72Cp5MQfKXK7OxJ+jST7TEnwVbec2WIGBXYdU+1WA+wn4ljKqcnU+lUqt3sFH8IEzMQMBtTkhhq9I02FRb/Tp1XWoO0Nfy3TTl9CGCL5qlfF1VBvkeomv2mCX8LGdQiBruyeQ+Aw4ApYWlp1uM7eL31mfp0gosoAHAAD5SeICIiAiIgIiICaryyp9JDxVh4G4+c2qa/wAsaf6pW917HuYfmB4xBrOGWw+JnF+XeH5vaNf6zBh+8o/rOwtiVQXdgo4sbTnHLIpUxTPpaygHuE6YxnK78tGw4OgsfCd69GT1G2ZSGvQaqm87s5YadzCc52FsariT/wAtRer1ZkXofGobKPGdg5L8l8Xh8OtIvSXpMxtmaxbqGgvoBJlrRF56oY9VHW0vV5POfbxDH7ChfmTKqcmKP0jVf7Tn5LaYaYthTXew+JlH1+gNxDHgup8pslLYeHXdRQ/aGb+a8vqdJV9lQO4AfKBqSYlj7FCs3bzZA+81hK60MU3s0Qv23Ufy3M2mIGtrsjFH2qlJPshn8zllVeTjH28RUP2AqjzBMz8QMMvJmh9LO/2qj/IES6obGw6ezRpg8cgJ8TrL+IEFUAWAsOAkYiAiIgIiICIiAiIgIiICIiAiIgIiICIiAiIgJQx2EWrTenUBKupU2JU2PWGGqngRqDK8QOcVfRMjVS3ruICH6KrTD9xqlSSPhNh2RyCwOHN1oB3356xaq1+zOSF/dAmzRLsQUWFhuEjESBERAREQEREBERAREQEREBERAREQEREBERAREQEREBERAREQERE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signalhound.eu/TG4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386" y="3532684"/>
            <a:ext cx="4024586" cy="233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1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Range of the Signal</a:t>
            </a:r>
            <a:endParaRPr lang="en-US" dirty="0">
              <a:solidFill>
                <a:schemeClr val="bg1"/>
              </a:solidFill>
            </a:endParaRPr>
          </a:p>
        </p:txBody>
      </p:sp>
      <p:sp>
        <p:nvSpPr>
          <p:cNvPr id="3" name="Content Placeholder 2"/>
          <p:cNvSpPr>
            <a:spLocks noGrp="1"/>
          </p:cNvSpPr>
          <p:nvPr>
            <p:ph idx="1"/>
          </p:nvPr>
        </p:nvSpPr>
        <p:spPr>
          <a:xfrm>
            <a:off x="457200" y="1752600"/>
            <a:ext cx="4191000" cy="4648201"/>
          </a:xfrm>
        </p:spPr>
        <p:txBody>
          <a:bodyPr>
            <a:normAutofit fontScale="92500" lnSpcReduction="10000"/>
          </a:bodyPr>
          <a:lstStyle/>
          <a:p>
            <a:r>
              <a:rPr lang="en-US" sz="2200" dirty="0" smtClean="0"/>
              <a:t>To be effective, we require at least 1 km of range to fully map the beam pattern of our antennas.</a:t>
            </a:r>
          </a:p>
          <a:p>
            <a:endParaRPr lang="en-US" sz="2200" dirty="0"/>
          </a:p>
          <a:p>
            <a:r>
              <a:rPr lang="en-US" sz="2200" dirty="0" smtClean="0"/>
              <a:t>Of April 1</a:t>
            </a:r>
            <a:r>
              <a:rPr lang="en-US" sz="2200" baseline="30000" dirty="0" smtClean="0"/>
              <a:t>st</a:t>
            </a:r>
            <a:r>
              <a:rPr lang="en-US" sz="2200" dirty="0" smtClean="0"/>
              <a:t> 2015, we can only receive about 121 meters of  range before out signal drops to the noise floor.</a:t>
            </a:r>
          </a:p>
          <a:p>
            <a:endParaRPr lang="en-US" sz="2200" dirty="0"/>
          </a:p>
          <a:p>
            <a:r>
              <a:rPr lang="en-US" sz="2200" dirty="0" smtClean="0"/>
              <a:t>We recently discovered that the noise in our amplifiers on our receiving antennas gave our less range than if we did not have amplifiers on our antennas. Next, we will move amplification to our transmitter instead.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177" y="4038600"/>
            <a:ext cx="3771900" cy="23322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622" y="1280949"/>
            <a:ext cx="2935010" cy="2201257"/>
          </a:xfrm>
          <a:prstGeom prst="rect">
            <a:avLst/>
          </a:prstGeom>
        </p:spPr>
      </p:pic>
    </p:spTree>
    <p:extLst>
      <p:ext uri="{BB962C8B-B14F-4D97-AF65-F5344CB8AC3E}">
        <p14:creationId xmlns:p14="http://schemas.microsoft.com/office/powerpoint/2010/main" val="252419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Beam Pattern Mapping</a:t>
            </a:r>
            <a:endParaRPr lang="en-US" dirty="0">
              <a:solidFill>
                <a:schemeClr val="bg1"/>
              </a:solidFill>
            </a:endParaRPr>
          </a:p>
        </p:txBody>
      </p:sp>
      <p:sp>
        <p:nvSpPr>
          <p:cNvPr id="3" name="Content Placeholder 2"/>
          <p:cNvSpPr>
            <a:spLocks noGrp="1"/>
          </p:cNvSpPr>
          <p:nvPr>
            <p:ph idx="1"/>
          </p:nvPr>
        </p:nvSpPr>
        <p:spPr>
          <a:xfrm>
            <a:off x="457200" y="1828800"/>
            <a:ext cx="4419600" cy="4572001"/>
          </a:xfrm>
        </p:spPr>
        <p:txBody>
          <a:bodyPr>
            <a:normAutofit lnSpcReduction="10000"/>
          </a:bodyPr>
          <a:lstStyle/>
          <a:p>
            <a:r>
              <a:rPr lang="en-US" sz="2000" dirty="0" smtClean="0"/>
              <a:t>We want to map the response power of the Antennas. It should have nulls where the signal will all but disappear depending on the angular separation of the antennas.</a:t>
            </a:r>
          </a:p>
          <a:p>
            <a:endParaRPr lang="en-US" sz="2000" dirty="0"/>
          </a:p>
          <a:p>
            <a:r>
              <a:rPr lang="en-US" sz="2000" dirty="0" smtClean="0"/>
              <a:t>This sort of test has only yet been done on the </a:t>
            </a:r>
            <a:r>
              <a:rPr lang="en-US" sz="2000" dirty="0" err="1" smtClean="0"/>
              <a:t>FUNcube</a:t>
            </a:r>
            <a:r>
              <a:rPr lang="en-US" sz="2000" smtClean="0"/>
              <a:t> Dongle (FCD) </a:t>
            </a:r>
            <a:r>
              <a:rPr lang="en-US" sz="2000" dirty="0" smtClean="0"/>
              <a:t>and not the </a:t>
            </a:r>
            <a:r>
              <a:rPr lang="en-US" sz="2000" dirty="0" err="1" smtClean="0"/>
              <a:t>SignalHound</a:t>
            </a:r>
            <a:r>
              <a:rPr lang="en-US" sz="2000" dirty="0" smtClean="0"/>
              <a:t>.</a:t>
            </a:r>
          </a:p>
          <a:p>
            <a:endParaRPr lang="en-US" sz="2000" dirty="0"/>
          </a:p>
          <a:p>
            <a:r>
              <a:rPr lang="en-US" sz="2000" dirty="0" smtClean="0"/>
              <a:t>The FCD was not sensitive enough to map the nulls of our antennas.</a:t>
            </a:r>
          </a:p>
          <a:p>
            <a:endParaRPr lang="en-US" sz="2000" dirty="0"/>
          </a:p>
          <a:p>
            <a:r>
              <a:rPr lang="en-US" sz="2000" dirty="0" smtClean="0"/>
              <a:t>This is a very important step at the heart of this experiment!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869" y="2133600"/>
            <a:ext cx="3754821" cy="2321731"/>
          </a:xfrm>
          <a:prstGeom prst="rect">
            <a:avLst/>
          </a:prstGeom>
        </p:spPr>
      </p:pic>
    </p:spTree>
    <p:extLst>
      <p:ext uri="{BB962C8B-B14F-4D97-AF65-F5344CB8AC3E}">
        <p14:creationId xmlns:p14="http://schemas.microsoft.com/office/powerpoint/2010/main" val="243390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pitchFamily="34" charset="0"/>
              </a:rPr>
              <a:t>Next Steps	</a:t>
            </a:r>
            <a:endParaRPr lang="en-US" dirty="0">
              <a:solidFill>
                <a:schemeClr val="bg1"/>
              </a:solidFill>
              <a:latin typeface="Calibri" pitchFamily="34" charset="0"/>
            </a:endParaRPr>
          </a:p>
        </p:txBody>
      </p:sp>
      <p:sp>
        <p:nvSpPr>
          <p:cNvPr id="3" name="Content Placeholder 2"/>
          <p:cNvSpPr>
            <a:spLocks noGrp="1"/>
          </p:cNvSpPr>
          <p:nvPr>
            <p:ph idx="1"/>
          </p:nvPr>
        </p:nvSpPr>
        <p:spPr/>
        <p:txBody>
          <a:bodyPr>
            <a:normAutofit lnSpcReduction="10000"/>
          </a:bodyPr>
          <a:lstStyle/>
          <a:p>
            <a:r>
              <a:rPr lang="en-US" sz="2200" dirty="0" smtClean="0">
                <a:latin typeface="Calibri" pitchFamily="34" charset="0"/>
              </a:rPr>
              <a:t>Continue to improve hardware to increase range of our signal—place amplifiers onto our transmitters.</a:t>
            </a:r>
          </a:p>
          <a:p>
            <a:endParaRPr lang="en-US" sz="2200" dirty="0">
              <a:latin typeface="Calibri" pitchFamily="34" charset="0"/>
            </a:endParaRPr>
          </a:p>
          <a:p>
            <a:r>
              <a:rPr lang="en-US" sz="2200" dirty="0" smtClean="0">
                <a:latin typeface="Calibri" pitchFamily="34" charset="0"/>
              </a:rPr>
              <a:t>Achieve a range of 1 km with our signal.</a:t>
            </a:r>
          </a:p>
          <a:p>
            <a:endParaRPr lang="en-US" sz="2200" dirty="0">
              <a:latin typeface="Calibri" pitchFamily="34" charset="0"/>
            </a:endParaRPr>
          </a:p>
          <a:p>
            <a:r>
              <a:rPr lang="en-US" sz="2200" dirty="0" smtClean="0">
                <a:latin typeface="Calibri" pitchFamily="34" charset="0"/>
              </a:rPr>
              <a:t>Redo the beam mapping measurements on the </a:t>
            </a:r>
            <a:r>
              <a:rPr lang="en-US" sz="2200" dirty="0" err="1" smtClean="0">
                <a:latin typeface="Calibri" pitchFamily="34" charset="0"/>
              </a:rPr>
              <a:t>SignalHound</a:t>
            </a:r>
            <a:r>
              <a:rPr lang="en-US" sz="2200" dirty="0" smtClean="0">
                <a:latin typeface="Calibri" pitchFamily="34" charset="0"/>
              </a:rPr>
              <a:t> setup.</a:t>
            </a:r>
          </a:p>
          <a:p>
            <a:endParaRPr lang="en-US" sz="2200" dirty="0">
              <a:latin typeface="Calibri" pitchFamily="34" charset="0"/>
            </a:endParaRPr>
          </a:p>
          <a:p>
            <a:r>
              <a:rPr lang="en-US" sz="2200" dirty="0" smtClean="0">
                <a:latin typeface="Calibri" pitchFamily="34" charset="0"/>
              </a:rPr>
              <a:t>Move the transmitter to the ECHO drone and test the same concept in air, with both range and beam mapping.</a:t>
            </a:r>
          </a:p>
          <a:p>
            <a:endParaRPr lang="en-US" sz="2200" dirty="0">
              <a:latin typeface="Calibri" pitchFamily="34" charset="0"/>
            </a:endParaRPr>
          </a:p>
          <a:p>
            <a:r>
              <a:rPr lang="en-US" sz="2200" dirty="0" smtClean="0">
                <a:latin typeface="Calibri" pitchFamily="34" charset="0"/>
              </a:rPr>
              <a:t>We want to test the ECHO instrument on HERA antennas at West Bank on a June 1</a:t>
            </a:r>
            <a:r>
              <a:rPr lang="en-US" sz="2200" baseline="30000" dirty="0" smtClean="0">
                <a:latin typeface="Calibri" pitchFamily="34" charset="0"/>
              </a:rPr>
              <a:t>st</a:t>
            </a:r>
            <a:r>
              <a:rPr lang="en-US" sz="2200" dirty="0" smtClean="0">
                <a:latin typeface="Calibri" pitchFamily="34" charset="0"/>
              </a:rPr>
              <a:t> deadline.</a:t>
            </a:r>
          </a:p>
          <a:p>
            <a:endParaRPr lang="en-US" sz="2200" dirty="0">
              <a:latin typeface="Calibri" pitchFamily="34" charset="0"/>
            </a:endParaRPr>
          </a:p>
          <a:p>
            <a:r>
              <a:rPr lang="en-US" sz="2200" dirty="0" smtClean="0">
                <a:latin typeface="Calibri" pitchFamily="34" charset="0"/>
              </a:rPr>
              <a:t>Publish our calibration results soon after that.</a:t>
            </a:r>
          </a:p>
          <a:p>
            <a:endParaRPr lang="en-US" sz="2200" dirty="0">
              <a:latin typeface="Calibri" pitchFamily="34" charset="0"/>
            </a:endParaRPr>
          </a:p>
          <a:p>
            <a:endParaRPr lang="en-US" sz="2200" dirty="0" smtClean="0">
              <a:latin typeface="Calibri" pitchFamily="34" charset="0"/>
            </a:endParaRPr>
          </a:p>
          <a:p>
            <a:endParaRPr lang="en-US" dirty="0">
              <a:latin typeface="Calibri" pitchFamily="34" charset="0"/>
            </a:endParaRPr>
          </a:p>
          <a:p>
            <a:endParaRPr lang="en-US" dirty="0" smtClean="0">
              <a:latin typeface="Calibri"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705495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713</TotalTime>
  <Words>586</Words>
  <Application>Microsoft Office PowerPoint</Application>
  <PresentationFormat>On-screen Show (4:3)</PresentationFormat>
  <Paragraphs>76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Module</vt:lpstr>
      <vt:lpstr>ECHO: External Calibrator for Hydrogen Observatories  Spring 2015 NASA Space Grant Symposium Arizona State University, Tempe, Arizona  Michael Busch Dr. Judd Bowman Dr. Danny Jacobs School of Earth and Space Exploration Arizona State University </vt:lpstr>
      <vt:lpstr>Low-Frequency Cosmology Lab (LoCo)</vt:lpstr>
      <vt:lpstr>Murchison Widefield Array (MWA)</vt:lpstr>
      <vt:lpstr>ECHO Instrument</vt:lpstr>
      <vt:lpstr>Goal</vt:lpstr>
      <vt:lpstr>Challenges</vt:lpstr>
      <vt:lpstr>Range of the Signal</vt:lpstr>
      <vt:lpstr>Beam Pattern Mapping</vt:lpstr>
      <vt:lpstr>Next Steps </vt:lpstr>
      <vt:lpstr>Questions? / 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MikeCity</dc:creator>
  <cp:lastModifiedBy>MikeCity</cp:lastModifiedBy>
  <cp:revision>39</cp:revision>
  <dcterms:created xsi:type="dcterms:W3CDTF">2014-03-31T08:11:48Z</dcterms:created>
  <dcterms:modified xsi:type="dcterms:W3CDTF">2015-04-04T06:55:48Z</dcterms:modified>
</cp:coreProperties>
</file>