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9" r:id="rId4"/>
    <p:sldId id="258" r:id="rId5"/>
    <p:sldId id="264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4" d="100"/>
          <a:sy n="94" d="100"/>
        </p:scale>
        <p:origin x="22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yan\Documents\Example%20Graph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yan\Documents\Example%20Graph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 smtClean="0"/>
              <a:t>Calibrator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Pixel Value Counts at λ</c:v>
                </c:pt>
              </c:strCache>
            </c:strRef>
          </c:tx>
          <c:spPr>
            <a:ln w="25400" cap="rnd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solidFill>
                <a:schemeClr val="tx2">
                  <a:lumMod val="60000"/>
                  <a:lumOff val="40000"/>
                </a:schemeClr>
              </a:solidFill>
              <a:ln w="9525" cap="rnd">
                <a:solidFill>
                  <a:schemeClr val="tx2">
                    <a:lumMod val="60000"/>
                    <a:lumOff val="40000"/>
                  </a:schemeClr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trendline>
            <c:spPr>
              <a:ln w="19050" cap="rnd">
                <a:solidFill>
                  <a:schemeClr val="accent1"/>
                </a:solidFill>
                <a:prstDash val="sysDash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19050" cap="rnd">
                <a:solidFill>
                  <a:schemeClr val="tx2">
                    <a:lumMod val="60000"/>
                    <a:lumOff val="40000"/>
                  </a:schemeClr>
                </a:solidFill>
                <a:prstDash val="sysDash"/>
              </a:ln>
              <a:effectLst/>
            </c:spPr>
            <c:trendlineType val="linear"/>
            <c:backward val="1"/>
            <c:dispRSqr val="0"/>
            <c:dispEq val="0"/>
          </c:trendline>
          <c:xVal>
            <c:numRef>
              <c:f>Sheet1!$A$2:$A$5</c:f>
              <c:numCache>
                <c:formatCode>General</c:formatCode>
                <c:ptCount val="4"/>
                <c:pt idx="0">
                  <c:v>4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5762432"/>
        <c:axId val="355765960"/>
      </c:scatterChart>
      <c:valAx>
        <c:axId val="355762432"/>
        <c:scaling>
          <c:orientation val="minMax"/>
          <c:max val="4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Air Mass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cap="all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5765960"/>
        <c:crosses val="autoZero"/>
        <c:crossBetween val="midCat"/>
        <c:majorUnit val="1"/>
      </c:valAx>
      <c:valAx>
        <c:axId val="355765960"/>
        <c:scaling>
          <c:orientation val="minMax"/>
          <c:max val="40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Count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cap="all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5762432"/>
        <c:crosses val="autoZero"/>
        <c:crossBetween val="midCat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Science Target</a:t>
            </a:r>
            <a:endParaRPr lang="el-GR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1"/>
          <c:order val="0"/>
          <c:tx>
            <c:strRef>
              <c:f>Sheet1!$F$1</c:f>
              <c:strCache>
                <c:ptCount val="1"/>
                <c:pt idx="0">
                  <c:v>Pixel Value Counts at λ</c:v>
                </c:pt>
              </c:strCache>
            </c:strRef>
          </c:tx>
          <c:spPr>
            <a:ln w="25400" cap="rnd">
              <a:noFill/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solidFill>
                <a:schemeClr val="bg2">
                  <a:lumMod val="60000"/>
                  <a:lumOff val="40000"/>
                </a:schemeClr>
              </a:solidFill>
              <a:ln w="9525" cap="rnd">
                <a:solidFill>
                  <a:schemeClr val="bg2">
                    <a:lumMod val="60000"/>
                    <a:lumOff val="40000"/>
                  </a:schemeClr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xVal>
            <c:numRef>
              <c:f>Sheet1!$E$2:$E$5</c:f>
              <c:numCache>
                <c:formatCode>General</c:formatCode>
                <c:ptCount val="4"/>
                <c:pt idx="0">
                  <c:v>4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</c:numCache>
            </c:numRef>
          </c:xVal>
          <c:yVal>
            <c:numRef>
              <c:f>Sheet1!$F$2:$F$5</c:f>
              <c:numCache>
                <c:formatCode>General</c:formatCode>
                <c:ptCount val="4"/>
                <c:pt idx="0">
                  <c:v>5</c:v>
                </c:pt>
                <c:pt idx="1">
                  <c:v>7</c:v>
                </c:pt>
                <c:pt idx="2">
                  <c:v>24</c:v>
                </c:pt>
                <c:pt idx="3">
                  <c:v>29</c:v>
                </c:pt>
              </c:numCache>
            </c:numRef>
          </c:yVal>
          <c:smooth val="0"/>
        </c:ser>
        <c:ser>
          <c:idx val="0"/>
          <c:order val="1"/>
          <c:tx>
            <c:strRef>
              <c:f>Sheet1!$B$1</c:f>
              <c:strCache>
                <c:ptCount val="1"/>
                <c:pt idx="0">
                  <c:v>Pixel Value Counts at λ</c:v>
                </c:pt>
              </c:strCache>
            </c:strRef>
          </c:tx>
          <c:spPr>
            <a:ln w="25400" cap="rnd">
              <a:noFill/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solidFill>
                <a:schemeClr val="tx2">
                  <a:lumMod val="60000"/>
                  <a:lumOff val="40000"/>
                </a:schemeClr>
              </a:solidFill>
              <a:ln w="9525" cap="rnd">
                <a:solidFill>
                  <a:schemeClr val="tx2">
                    <a:lumMod val="60000"/>
                    <a:lumOff val="40000"/>
                  </a:schemeClr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trendline>
            <c:spPr>
              <a:ln w="19050" cap="rnd">
                <a:solidFill>
                  <a:schemeClr val="accent1"/>
                </a:solidFill>
                <a:prstDash val="sysDash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19050" cap="rnd">
                <a:solidFill>
                  <a:schemeClr val="tx2">
                    <a:lumMod val="60000"/>
                    <a:lumOff val="40000"/>
                  </a:schemeClr>
                </a:solidFill>
                <a:prstDash val="sysDash"/>
              </a:ln>
              <a:effectLst/>
            </c:spPr>
            <c:trendlineType val="linear"/>
            <c:backward val="1"/>
            <c:dispRSqr val="0"/>
            <c:dispEq val="0"/>
          </c:trendline>
          <c:xVal>
            <c:numRef>
              <c:f>Sheet1!$A$2:$A$5</c:f>
              <c:numCache>
                <c:formatCode>General</c:formatCode>
                <c:ptCount val="4"/>
                <c:pt idx="0">
                  <c:v>4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5767528"/>
        <c:axId val="355766744"/>
      </c:scatterChart>
      <c:valAx>
        <c:axId val="355767528"/>
        <c:scaling>
          <c:orientation val="minMax"/>
          <c:max val="4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Air Mass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cap="all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5766744"/>
        <c:crosses val="autoZero"/>
        <c:crossBetween val="midCat"/>
        <c:majorUnit val="1"/>
      </c:valAx>
      <c:valAx>
        <c:axId val="355766744"/>
        <c:scaling>
          <c:orientation val="minMax"/>
          <c:max val="40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Count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cap="all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5767528"/>
        <c:crosses val="autoZero"/>
        <c:crossBetween val="midCat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8">
  <cs:axisTitle>
    <cs:lnRef idx="0"/>
    <cs:fillRef idx="0"/>
    <cs:effectRef idx="0"/>
    <cs:fontRef idx="minor">
      <a:schemeClr val="lt1">
        <a:lumMod val="7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48">
  <cs:axisTitle>
    <cs:lnRef idx="0"/>
    <cs:fillRef idx="0"/>
    <cs:effectRef idx="0"/>
    <cs:fontRef idx="minor">
      <a:schemeClr val="lt1">
        <a:lumMod val="7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0023BC84-71FB-4E92-B3F8-A684BD31B18D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56278B53-782A-4CAC-918B-9679F0C26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388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3BC84-71FB-4E92-B3F8-A684BD31B18D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78B53-782A-4CAC-918B-9679F0C26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382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3BC84-71FB-4E92-B3F8-A684BD31B18D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78B53-782A-4CAC-918B-9679F0C26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1736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3BC84-71FB-4E92-B3F8-A684BD31B18D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78B53-782A-4CAC-918B-9679F0C26554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790235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3BC84-71FB-4E92-B3F8-A684BD31B18D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78B53-782A-4CAC-918B-9679F0C26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6074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3BC84-71FB-4E92-B3F8-A684BD31B18D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78B53-782A-4CAC-918B-9679F0C26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5823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3BC84-71FB-4E92-B3F8-A684BD31B18D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78B53-782A-4CAC-918B-9679F0C26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6355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3BC84-71FB-4E92-B3F8-A684BD31B18D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78B53-782A-4CAC-918B-9679F0C26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491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3BC84-71FB-4E92-B3F8-A684BD31B18D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78B53-782A-4CAC-918B-9679F0C26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369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3BC84-71FB-4E92-B3F8-A684BD31B18D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78B53-782A-4CAC-918B-9679F0C26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618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3BC84-71FB-4E92-B3F8-A684BD31B18D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78B53-782A-4CAC-918B-9679F0C26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618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3BC84-71FB-4E92-B3F8-A684BD31B18D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78B53-782A-4CAC-918B-9679F0C26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35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3BC84-71FB-4E92-B3F8-A684BD31B18D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78B53-782A-4CAC-918B-9679F0C26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840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3BC84-71FB-4E92-B3F8-A684BD31B18D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78B53-782A-4CAC-918B-9679F0C26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719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3BC84-71FB-4E92-B3F8-A684BD31B18D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78B53-782A-4CAC-918B-9679F0C26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101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3BC84-71FB-4E92-B3F8-A684BD31B18D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78B53-782A-4CAC-918B-9679F0C26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933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3BC84-71FB-4E92-B3F8-A684BD31B18D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78B53-782A-4CAC-918B-9679F0C26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726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23BC84-71FB-4E92-B3F8-A684BD31B18D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78B53-782A-4CAC-918B-9679F0C26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3550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Development of a Spectrophotometric Data Reduction Pipeline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1600" dirty="0" smtClean="0"/>
              <a:t>Arizona Space Grant Consortium</a:t>
            </a:r>
          </a:p>
          <a:p>
            <a:r>
              <a:rPr lang="en-US" sz="1600" dirty="0" smtClean="0"/>
              <a:t>NAU/NASA Space Grant</a:t>
            </a:r>
          </a:p>
          <a:p>
            <a:r>
              <a:rPr lang="en-US" sz="1600" dirty="0" smtClean="0"/>
              <a:t>Ryan Buckingham</a:t>
            </a:r>
          </a:p>
          <a:p>
            <a:r>
              <a:rPr lang="en-US" sz="1600" dirty="0" smtClean="0"/>
              <a:t>Northern Arizona University</a:t>
            </a:r>
          </a:p>
          <a:p>
            <a:r>
              <a:rPr lang="en-US" sz="1600" dirty="0" smtClean="0"/>
              <a:t>Gerard van Belle</a:t>
            </a:r>
          </a:p>
          <a:p>
            <a:r>
              <a:rPr lang="en-US" sz="1600" dirty="0" smtClean="0"/>
              <a:t>Lowell Observatory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913" y="3602038"/>
            <a:ext cx="1798171" cy="2401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786" y="3602038"/>
            <a:ext cx="2970899" cy="240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64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Spectrophotometry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Big Word: Break it up</a:t>
            </a:r>
          </a:p>
          <a:p>
            <a:pPr lvl="1"/>
            <a:r>
              <a:rPr lang="en-US" sz="2400" dirty="0" smtClean="0"/>
              <a:t>Spectra</a:t>
            </a:r>
          </a:p>
          <a:p>
            <a:pPr lvl="1"/>
            <a:r>
              <a:rPr lang="en-US" sz="2400" smtClean="0"/>
              <a:t>Photo</a:t>
            </a:r>
            <a:endParaRPr lang="en-US" sz="2400" dirty="0" smtClean="0"/>
          </a:p>
          <a:p>
            <a:r>
              <a:rPr lang="en-US" sz="2800" dirty="0" smtClean="0"/>
              <a:t>Significance</a:t>
            </a:r>
          </a:p>
          <a:p>
            <a:pPr lvl="1"/>
            <a:r>
              <a:rPr lang="en-US" sz="2400" dirty="0" smtClean="0"/>
              <a:t>Best of both worlds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11" y="1173438"/>
            <a:ext cx="4975336" cy="492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21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FITS Files</a:t>
            </a:r>
          </a:p>
          <a:p>
            <a:r>
              <a:rPr lang="en-US" sz="2800" dirty="0" smtClean="0"/>
              <a:t>Header</a:t>
            </a:r>
          </a:p>
          <a:p>
            <a:pPr lvl="1"/>
            <a:r>
              <a:rPr lang="en-US" sz="2400" dirty="0" smtClean="0"/>
              <a:t>Information</a:t>
            </a:r>
          </a:p>
          <a:p>
            <a:r>
              <a:rPr lang="en-US" sz="2800" dirty="0" smtClean="0"/>
              <a:t>Image</a:t>
            </a:r>
          </a:p>
          <a:p>
            <a:r>
              <a:rPr lang="en-US" sz="2800" dirty="0" smtClean="0"/>
              <a:t>Table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868" y="1932717"/>
            <a:ext cx="4217684" cy="41752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48" t="22230" r="3955" b="9985"/>
          <a:stretch/>
        </p:blipFill>
        <p:spPr>
          <a:xfrm>
            <a:off x="5988840" y="618518"/>
            <a:ext cx="5779895" cy="27397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587" t="23584" r="3097" b="10094"/>
          <a:stretch/>
        </p:blipFill>
        <p:spPr>
          <a:xfrm>
            <a:off x="5971588" y="3690257"/>
            <a:ext cx="5797147" cy="281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94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Reduction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Preprocessing</a:t>
            </a:r>
          </a:p>
          <a:p>
            <a:pPr lvl="1"/>
            <a:r>
              <a:rPr lang="en-US" sz="2400" dirty="0" smtClean="0"/>
              <a:t>Sorting</a:t>
            </a:r>
          </a:p>
          <a:p>
            <a:pPr lvl="1"/>
            <a:r>
              <a:rPr lang="en-US" sz="2400" dirty="0" smtClean="0"/>
              <a:t>Trimming</a:t>
            </a:r>
          </a:p>
          <a:p>
            <a:r>
              <a:rPr lang="en-US" sz="2800" dirty="0" smtClean="0"/>
              <a:t>Astrometry.net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713" y="1160816"/>
            <a:ext cx="4980698" cy="493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54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Reduction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Calibration</a:t>
            </a:r>
          </a:p>
          <a:p>
            <a:pPr lvl="1"/>
            <a:r>
              <a:rPr lang="en-US" sz="2400" dirty="0" smtClean="0"/>
              <a:t>HST STIS Library</a:t>
            </a:r>
          </a:p>
          <a:p>
            <a:pPr lvl="1"/>
            <a:r>
              <a:rPr lang="en-US" sz="2400" dirty="0" smtClean="0"/>
              <a:t>Calibrators</a:t>
            </a:r>
          </a:p>
          <a:p>
            <a:pPr lvl="1"/>
            <a:r>
              <a:rPr lang="en-US" sz="2400" dirty="0" smtClean="0"/>
              <a:t>Science Targets</a:t>
            </a:r>
          </a:p>
          <a:p>
            <a:pPr lvl="1"/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0543447"/>
              </p:ext>
            </p:extLst>
          </p:nvPr>
        </p:nvGraphicFramePr>
        <p:xfrm>
          <a:off x="7146620" y="158800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0481150"/>
              </p:ext>
            </p:extLst>
          </p:nvPr>
        </p:nvGraphicFramePr>
        <p:xfrm>
          <a:off x="4374205" y="351654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Bent Arrow 3"/>
          <p:cNvSpPr/>
          <p:nvPr/>
        </p:nvSpPr>
        <p:spPr>
          <a:xfrm rot="10800000">
            <a:off x="9241276" y="4562273"/>
            <a:ext cx="813816" cy="868680"/>
          </a:xfrm>
          <a:prstGeom prst="ben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87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Flux vs Wavelength</a:t>
            </a:r>
          </a:p>
          <a:p>
            <a:r>
              <a:rPr lang="en-US" sz="2800" dirty="0" smtClean="0"/>
              <a:t>True Spectra</a:t>
            </a:r>
          </a:p>
          <a:p>
            <a:r>
              <a:rPr lang="en-US" sz="2800" dirty="0" smtClean="0"/>
              <a:t>Composition</a:t>
            </a:r>
          </a:p>
          <a:p>
            <a:r>
              <a:rPr lang="en-US" sz="2800" dirty="0" smtClean="0"/>
              <a:t>Temperature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7" t="11185" r="1827" b="8624"/>
          <a:stretch/>
        </p:blipFill>
        <p:spPr>
          <a:xfrm>
            <a:off x="5520192" y="618518"/>
            <a:ext cx="5527219" cy="37575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5" t="10799" b="8996"/>
          <a:stretch/>
        </p:blipFill>
        <p:spPr>
          <a:xfrm>
            <a:off x="4503449" y="2917574"/>
            <a:ext cx="5433619" cy="3575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770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Functioning Spectrophotometric Data Reduction Pipeline</a:t>
            </a:r>
          </a:p>
          <a:p>
            <a:r>
              <a:rPr lang="en-US" sz="2800" dirty="0" smtClean="0"/>
              <a:t>Processing spectrophotometric data</a:t>
            </a:r>
          </a:p>
          <a:p>
            <a:r>
              <a:rPr lang="en-US" sz="2800" dirty="0" smtClean="0"/>
              <a:t>Good results</a:t>
            </a:r>
          </a:p>
          <a:p>
            <a:r>
              <a:rPr lang="en-US" sz="2800" dirty="0" smtClean="0"/>
              <a:t>Testing</a:t>
            </a:r>
          </a:p>
          <a:p>
            <a:r>
              <a:rPr lang="en-US" sz="2800" dirty="0" smtClean="0"/>
              <a:t>Efficiency</a:t>
            </a:r>
          </a:p>
        </p:txBody>
      </p:sp>
    </p:spTree>
    <p:extLst>
      <p:ext uri="{BB962C8B-B14F-4D97-AF65-F5344CB8AC3E}">
        <p14:creationId xmlns:p14="http://schemas.microsoft.com/office/powerpoint/2010/main" val="377575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Arizona Space Grant Consortium</a:t>
            </a:r>
          </a:p>
          <a:p>
            <a:r>
              <a:rPr lang="en-US" sz="2800" dirty="0" smtClean="0"/>
              <a:t>NAU/NASA Space Grant</a:t>
            </a:r>
          </a:p>
          <a:p>
            <a:r>
              <a:rPr lang="en-US" sz="2800" dirty="0" smtClean="0"/>
              <a:t>Gerard van Belle, Lowell Observatory</a:t>
            </a:r>
            <a:endParaRPr lang="en-US" sz="2800" dirty="0"/>
          </a:p>
        </p:txBody>
      </p:sp>
      <p:pic>
        <p:nvPicPr>
          <p:cNvPr id="1026" name="Picture 2" descr="NAU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676" y="3514504"/>
            <a:ext cx="1614860" cy="2856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owell-logo-17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4696" y="4104868"/>
            <a:ext cx="2434201" cy="1675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86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9988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1957</TotalTime>
  <Words>105</Words>
  <Application>Microsoft Office PowerPoint</Application>
  <PresentationFormat>Widescreen</PresentationFormat>
  <Paragraphs>51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Tw Cen MT</vt:lpstr>
      <vt:lpstr>Circuit</vt:lpstr>
      <vt:lpstr>Development of a Spectrophotometric Data Reduction Pipeline</vt:lpstr>
      <vt:lpstr>Spectrophotometry</vt:lpstr>
      <vt:lpstr>Data</vt:lpstr>
      <vt:lpstr>Data Reduction</vt:lpstr>
      <vt:lpstr>Data Reduction</vt:lpstr>
      <vt:lpstr>Analysis</vt:lpstr>
      <vt:lpstr>Conclusion</vt:lpstr>
      <vt:lpstr>Acknowledgements</vt:lpstr>
      <vt:lpstr>Questions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Spectrophotometric Data Reduction Pipeline</dc:title>
  <dc:creator>Ryan Buckingham</dc:creator>
  <cp:lastModifiedBy>Ryan Buckingham</cp:lastModifiedBy>
  <cp:revision>28</cp:revision>
  <dcterms:created xsi:type="dcterms:W3CDTF">2015-02-20T22:13:06Z</dcterms:created>
  <dcterms:modified xsi:type="dcterms:W3CDTF">2015-03-25T23:04:08Z</dcterms:modified>
</cp:coreProperties>
</file>