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4" r:id="rId6"/>
    <p:sldId id="263" r:id="rId7"/>
    <p:sldId id="264" r:id="rId8"/>
    <p:sldId id="265" r:id="rId9"/>
    <p:sldId id="267" r:id="rId10"/>
    <p:sldId id="272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Setton" initials="DS" lastIdx="2" clrIdx="0">
    <p:extLst>
      <p:ext uri="{19B8F6BF-5375-455C-9EA6-DF929625EA0E}">
        <p15:presenceInfo xmlns:p15="http://schemas.microsoft.com/office/powerpoint/2012/main" userId="aaad14b08792eb7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4079-EE17-4DC6-A124-92A76C8ABFF8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63D6-1CC9-4B22-91F4-31D5D4BE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0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4079-EE17-4DC6-A124-92A76C8ABFF8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63D6-1CC9-4B22-91F4-31D5D4BE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0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4079-EE17-4DC6-A124-92A76C8ABFF8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63D6-1CC9-4B22-91F4-31D5D4BE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3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4079-EE17-4DC6-A124-92A76C8ABFF8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63D6-1CC9-4B22-91F4-31D5D4BE545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5936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4079-EE17-4DC6-A124-92A76C8ABFF8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63D6-1CC9-4B22-91F4-31D5D4BE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14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4079-EE17-4DC6-A124-92A76C8ABFF8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63D6-1CC9-4B22-91F4-31D5D4BE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59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4079-EE17-4DC6-A124-92A76C8ABFF8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63D6-1CC9-4B22-91F4-31D5D4BE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11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4079-EE17-4DC6-A124-92A76C8ABFF8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63D6-1CC9-4B22-91F4-31D5D4BE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8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4079-EE17-4DC6-A124-92A76C8ABFF8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63D6-1CC9-4B22-91F4-31D5D4BE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1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4079-EE17-4DC6-A124-92A76C8ABFF8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63D6-1CC9-4B22-91F4-31D5D4BE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27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4079-EE17-4DC6-A124-92A76C8ABFF8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63D6-1CC9-4B22-91F4-31D5D4BE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9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4079-EE17-4DC6-A124-92A76C8ABFF8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63D6-1CC9-4B22-91F4-31D5D4BE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8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4079-EE17-4DC6-A124-92A76C8ABFF8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63D6-1CC9-4B22-91F4-31D5D4BE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9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4079-EE17-4DC6-A124-92A76C8ABFF8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63D6-1CC9-4B22-91F4-31D5D4BE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2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4079-EE17-4DC6-A124-92A76C8ABFF8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63D6-1CC9-4B22-91F4-31D5D4BE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34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4079-EE17-4DC6-A124-92A76C8ABFF8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63D6-1CC9-4B22-91F4-31D5D4BE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7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4079-EE17-4DC6-A124-92A76C8ABFF8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63D6-1CC9-4B22-91F4-31D5D4BE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4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88000"/>
                <a:satMod val="130000"/>
                <a:lumMod val="124000"/>
                <a:alpha val="75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4E54079-EE17-4DC6-A124-92A76C8ABFF8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063D6-1CC9-4B22-91F4-31D5D4BE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5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0761"/>
            <a:ext cx="9144000" cy="39368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Measuring the UV Luminosity Function of High Redshift Galaxies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9645" y="3888771"/>
            <a:ext cx="4992710" cy="58945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David Setton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8224"/>
            <a:ext cx="2857500" cy="2371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035" y="4428910"/>
            <a:ext cx="1850450" cy="24703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798" y="4486275"/>
            <a:ext cx="3253841" cy="2371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205" y="4683480"/>
            <a:ext cx="2122524" cy="196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5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452717"/>
            <a:ext cx="2459962" cy="4788983"/>
          </a:xfrm>
        </p:spPr>
        <p:txBody>
          <a:bodyPr/>
          <a:lstStyle/>
          <a:p>
            <a:r>
              <a:rPr lang="en-US" sz="3200" dirty="0" smtClean="0"/>
              <a:t>Redshift vs.</a:t>
            </a:r>
            <a:br>
              <a:rPr lang="en-US" sz="3200" dirty="0" smtClean="0"/>
            </a:br>
            <a:r>
              <a:rPr lang="en-US" sz="3200" dirty="0" smtClean="0"/>
              <a:t>Absolute UV Magnitude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40" y="0"/>
            <a:ext cx="9559760" cy="6862625"/>
          </a:xfrm>
        </p:spPr>
      </p:pic>
      <p:sp>
        <p:nvSpPr>
          <p:cNvPr id="5" name="TextBox 4"/>
          <p:cNvSpPr txBox="1"/>
          <p:nvPr/>
        </p:nvSpPr>
        <p:spPr>
          <a:xfrm>
            <a:off x="3155324" y="5445837"/>
            <a:ext cx="3232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Abell</a:t>
            </a:r>
            <a:r>
              <a:rPr lang="en-US" dirty="0" smtClean="0">
                <a:solidFill>
                  <a:srgbClr val="00B050"/>
                </a:solidFill>
              </a:rPr>
              <a:t> 2744 parallels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Macs 0416 parallels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Stars determined by shape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Stars determined by size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8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972" y="435462"/>
            <a:ext cx="2627290" cy="5986720"/>
          </a:xfrm>
        </p:spPr>
        <p:txBody>
          <a:bodyPr/>
          <a:lstStyle/>
          <a:p>
            <a:r>
              <a:rPr lang="en-US" sz="3200" dirty="0" smtClean="0"/>
              <a:t>UV Luminosity Function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800" dirty="0" smtClean="0">
                <a:solidFill>
                  <a:srgbClr val="FF0000"/>
                </a:solidFill>
              </a:rPr>
              <a:t>Our data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chemeClr val="accent3"/>
                </a:solidFill>
              </a:rPr>
              <a:t>Finkelstein et al</a:t>
            </a:r>
            <a:br>
              <a:rPr lang="en-US" sz="1800" dirty="0" smtClean="0">
                <a:solidFill>
                  <a:schemeClr val="accent3"/>
                </a:solidFill>
              </a:rPr>
            </a:br>
            <a:r>
              <a:rPr lang="en-US" sz="1800" dirty="0" err="1" smtClean="0">
                <a:solidFill>
                  <a:srgbClr val="FFFF00"/>
                </a:solidFill>
              </a:rPr>
              <a:t>Bouwen</a:t>
            </a:r>
            <a:r>
              <a:rPr lang="en-US" sz="1800" dirty="0" smtClean="0">
                <a:solidFill>
                  <a:srgbClr val="FFFF00"/>
                </a:solidFill>
              </a:rPr>
              <a:t> et al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704" y="0"/>
            <a:ext cx="9422296" cy="6826289"/>
          </a:xfrm>
        </p:spPr>
      </p:pic>
    </p:spTree>
    <p:extLst>
      <p:ext uri="{BB962C8B-B14F-4D97-AF65-F5344CB8AC3E}">
        <p14:creationId xmlns:p14="http://schemas.microsoft.com/office/powerpoint/2010/main" val="410288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Pipeline set up and ready to churn!</a:t>
            </a:r>
          </a:p>
          <a:p>
            <a:r>
              <a:rPr lang="en-US" sz="2800" dirty="0" smtClean="0"/>
              <a:t>James Webb Space Telescope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12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Christopher </a:t>
            </a:r>
            <a:r>
              <a:rPr lang="en-US" sz="2800" dirty="0" err="1" smtClean="0"/>
              <a:t>Willmer</a:t>
            </a:r>
            <a:endParaRPr lang="en-US" sz="2800" dirty="0" smtClean="0"/>
          </a:p>
          <a:p>
            <a:r>
              <a:rPr lang="en-US" sz="2800" dirty="0" smtClean="0"/>
              <a:t>Marcia </a:t>
            </a:r>
            <a:r>
              <a:rPr lang="en-US" sz="2800" dirty="0" err="1" smtClean="0"/>
              <a:t>Rieke</a:t>
            </a:r>
            <a:r>
              <a:rPr lang="en-US" sz="2800" dirty="0" smtClean="0"/>
              <a:t> and the entire </a:t>
            </a:r>
            <a:r>
              <a:rPr lang="en-US" sz="2800" dirty="0" err="1" smtClean="0"/>
              <a:t>NIRCam</a:t>
            </a:r>
            <a:r>
              <a:rPr lang="en-US" sz="2800" dirty="0" smtClean="0"/>
              <a:t> team</a:t>
            </a:r>
          </a:p>
          <a:p>
            <a:r>
              <a:rPr lang="en-US" sz="2800" dirty="0" smtClean="0"/>
              <a:t>Susan Brew and all the NASA Space Grant Staff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6275"/>
            <a:ext cx="2857500" cy="2371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035" y="4428910"/>
            <a:ext cx="1850450" cy="2470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434" y="4478224"/>
            <a:ext cx="3253841" cy="2371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205" y="4683480"/>
            <a:ext cx="2122524" cy="196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670" y="0"/>
            <a:ext cx="85724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259952" y="476519"/>
            <a:ext cx="3219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Color-Color</a:t>
            </a:r>
          </a:p>
          <a:p>
            <a:r>
              <a:rPr lang="en-US" sz="3200" dirty="0" smtClean="0"/>
              <a:t>Plots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59952" y="4674650"/>
            <a:ext cx="267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(Red points are our data, white points are a sample of brown dwarfs)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1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708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11298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Obtain photometric data on </a:t>
            </a:r>
            <a:r>
              <a:rPr lang="en-US" sz="2400" dirty="0" err="1" smtClean="0"/>
              <a:t>Abell</a:t>
            </a:r>
            <a:r>
              <a:rPr lang="en-US" sz="2400" dirty="0" smtClean="0"/>
              <a:t> 2744 and Macs 0416 Parallel Fields</a:t>
            </a:r>
          </a:p>
          <a:p>
            <a:r>
              <a:rPr lang="en-US" sz="2400" dirty="0" smtClean="0"/>
              <a:t>Determine the redshift of the galaxies</a:t>
            </a:r>
          </a:p>
          <a:p>
            <a:r>
              <a:rPr lang="en-US" sz="2400" dirty="0" smtClean="0"/>
              <a:t>Account for stellar contaminants and noisy regions</a:t>
            </a:r>
          </a:p>
          <a:p>
            <a:r>
              <a:rPr lang="en-US" sz="2400" dirty="0" smtClean="0"/>
              <a:t>Determine the Ultraviolet Luminosity Function for the galaxies at high redshift</a:t>
            </a:r>
          </a:p>
        </p:txBody>
      </p:sp>
    </p:spTree>
    <p:extLst>
      <p:ext uri="{BB962C8B-B14F-4D97-AF65-F5344CB8AC3E}">
        <p14:creationId xmlns:p14="http://schemas.microsoft.com/office/powerpoint/2010/main" val="376262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" y="-1"/>
            <a:ext cx="11655381" cy="67963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5" y="-2"/>
            <a:ext cx="11655382" cy="67963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3" y="-3"/>
            <a:ext cx="11655384" cy="6796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4704" y="2605894"/>
            <a:ext cx="90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F435w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00240" y="2605894"/>
            <a:ext cx="99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F606w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59148" y="2618773"/>
            <a:ext cx="102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F814w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56881" y="2618773"/>
            <a:ext cx="88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F105w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05456" y="2605894"/>
            <a:ext cx="111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F125w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86593" y="2605894"/>
            <a:ext cx="96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F140w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349771" y="2618773"/>
            <a:ext cx="103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F160w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067" y="1112681"/>
            <a:ext cx="8852411" cy="558707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92931" cy="74755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A2744 901 (Galaxy)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899213" y="1300767"/>
            <a:ext cx="112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F435w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7346" y="1300767"/>
            <a:ext cx="2247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F606w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7345" y="1300767"/>
            <a:ext cx="145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F814w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9212" y="3041630"/>
            <a:ext cx="143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F105w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5933" y="3041630"/>
            <a:ext cx="132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F125w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7345" y="3041630"/>
            <a:ext cx="145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F140w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99213" y="4870694"/>
            <a:ext cx="143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F160w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5934" y="4870694"/>
            <a:ext cx="74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27345" y="4870694"/>
            <a:ext cx="74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116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92931" cy="74755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A2744 901 Spectrum (z~.161)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79" y="901791"/>
            <a:ext cx="9516371" cy="5956209"/>
          </a:xfrm>
        </p:spPr>
      </p:pic>
    </p:spTree>
    <p:extLst>
      <p:ext uri="{BB962C8B-B14F-4D97-AF65-F5344CB8AC3E}">
        <p14:creationId xmlns:p14="http://schemas.microsoft.com/office/powerpoint/2010/main" val="319477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02" y="1030184"/>
            <a:ext cx="8765526" cy="554453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92931" cy="747556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A2744 289 (Galaxy)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95910" y="1158164"/>
            <a:ext cx="88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F435w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3071" y="1175777"/>
            <a:ext cx="100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F606w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0248" y="1175777"/>
            <a:ext cx="955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F814w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4480" y="3022872"/>
            <a:ext cx="99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F105w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3071" y="3022872"/>
            <a:ext cx="91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F125w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0248" y="3022872"/>
            <a:ext cx="955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F140w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5909" y="4798795"/>
            <a:ext cx="88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F160w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3071" y="4798795"/>
            <a:ext cx="100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0249" y="4798795"/>
            <a:ext cx="74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33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92931" cy="74755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A2744 289 Spectrum (z~6.89)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35" y="1104029"/>
            <a:ext cx="9138659" cy="5753971"/>
          </a:xfrm>
        </p:spPr>
      </p:pic>
    </p:spTree>
    <p:extLst>
      <p:ext uri="{BB962C8B-B14F-4D97-AF65-F5344CB8AC3E}">
        <p14:creationId xmlns:p14="http://schemas.microsoft.com/office/powerpoint/2010/main" val="12545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92931" cy="74755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A2744 1437 Spectrum (Star)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46" y="989213"/>
            <a:ext cx="9401238" cy="5868787"/>
          </a:xfrm>
        </p:spPr>
      </p:pic>
    </p:spTree>
    <p:extLst>
      <p:ext uri="{BB962C8B-B14F-4D97-AF65-F5344CB8AC3E}">
        <p14:creationId xmlns:p14="http://schemas.microsoft.com/office/powerpoint/2010/main" val="117921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1055</TotalTime>
  <Words>164</Words>
  <Application>Microsoft Office PowerPoint</Application>
  <PresentationFormat>Widescreen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     Measuring the UV Luminosity Function of High Redshift Galaxies </vt:lpstr>
      <vt:lpstr>PowerPoint Presentation</vt:lpstr>
      <vt:lpstr>Goals</vt:lpstr>
      <vt:lpstr>PowerPoint Presentation</vt:lpstr>
      <vt:lpstr>A2744 901 (Galaxy)</vt:lpstr>
      <vt:lpstr>A2744 901 Spectrum (z~.161)</vt:lpstr>
      <vt:lpstr>A2744 289 (Galaxy)</vt:lpstr>
      <vt:lpstr>A2744 289 Spectrum (z~6.89)</vt:lpstr>
      <vt:lpstr>A2744 1437 Spectrum (Star)</vt:lpstr>
      <vt:lpstr>Redshift vs. Absolute UV Magnitude</vt:lpstr>
      <vt:lpstr>UV Luminosity Function       Our data Finkelstein et al Bouwen et al</vt:lpstr>
      <vt:lpstr>Looking Forward</vt:lpstr>
      <vt:lpstr>Acknowledgements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the UV Luminosity Function of High Redshift Galaxies</dc:title>
  <dc:creator>David Setton</dc:creator>
  <cp:lastModifiedBy>David Setton</cp:lastModifiedBy>
  <cp:revision>43</cp:revision>
  <dcterms:created xsi:type="dcterms:W3CDTF">2015-03-25T22:07:10Z</dcterms:created>
  <dcterms:modified xsi:type="dcterms:W3CDTF">2015-04-03T23:58:03Z</dcterms:modified>
</cp:coreProperties>
</file>