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4" d="100"/>
          <a:sy n="104" d="100"/>
        </p:scale>
        <p:origin x="-139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4/3/15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4/3/15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4/3/15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4/3/15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4/3/15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4/3/15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4/3/15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4/3/15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4/3/15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7"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5307" y="872160"/>
            <a:ext cx="8540469" cy="523220"/>
          </a:xfrm>
          <a:prstGeom prst="rect">
            <a:avLst/>
          </a:prstGeom>
          <a:noFill/>
        </p:spPr>
        <p:txBody>
          <a:bodyPr wrap="none" rtlCol="0">
            <a:spAutoFit/>
          </a:bodyPr>
          <a:lstStyle/>
          <a:p>
            <a:r>
              <a:rPr lang="en-US" sz="2800" u="sng" dirty="0" smtClean="0">
                <a:latin typeface="Times New Roman"/>
                <a:cs typeface="Times New Roman"/>
              </a:rPr>
              <a:t>Modeling Quasar Light Curves in the Near Infrared (NIR)</a:t>
            </a:r>
            <a:endParaRPr lang="en-US" sz="2800" u="sng" dirty="0">
              <a:latin typeface="Times New Roman"/>
              <a:cs typeface="Times New Roman"/>
            </a:endParaRPr>
          </a:p>
        </p:txBody>
      </p:sp>
      <p:sp>
        <p:nvSpPr>
          <p:cNvPr id="6" name="TextBox 5"/>
          <p:cNvSpPr txBox="1"/>
          <p:nvPr/>
        </p:nvSpPr>
        <p:spPr>
          <a:xfrm>
            <a:off x="2869903" y="2330298"/>
            <a:ext cx="3403496" cy="769441"/>
          </a:xfrm>
          <a:prstGeom prst="rect">
            <a:avLst/>
          </a:prstGeom>
          <a:noFill/>
        </p:spPr>
        <p:txBody>
          <a:bodyPr wrap="none" rtlCol="0">
            <a:spAutoFit/>
          </a:bodyPr>
          <a:lstStyle/>
          <a:p>
            <a:pPr algn="ctr"/>
            <a:r>
              <a:rPr lang="en-US" sz="2400" dirty="0" smtClean="0">
                <a:latin typeface="Times New Roman"/>
                <a:cs typeface="Times New Roman"/>
              </a:rPr>
              <a:t>By Kathleen </a:t>
            </a:r>
            <a:r>
              <a:rPr lang="en-US" sz="2400" dirty="0" err="1" smtClean="0">
                <a:latin typeface="Times New Roman"/>
                <a:cs typeface="Times New Roman"/>
              </a:rPr>
              <a:t>Novoa</a:t>
            </a:r>
            <a:r>
              <a:rPr lang="en-US" sz="2400" dirty="0" smtClean="0">
                <a:latin typeface="Times New Roman"/>
                <a:cs typeface="Times New Roman"/>
              </a:rPr>
              <a:t>-Perry</a:t>
            </a:r>
          </a:p>
          <a:p>
            <a:r>
              <a:rPr lang="en-US" sz="2000" dirty="0" smtClean="0">
                <a:latin typeface="Times New Roman"/>
                <a:cs typeface="Times New Roman"/>
              </a:rPr>
              <a:t>Mentor: Dr. Nathaniel Butler</a:t>
            </a:r>
            <a:endParaRPr lang="en-US" sz="2000" dirty="0">
              <a:latin typeface="Times New Roman"/>
              <a:cs typeface="Times New Roman"/>
            </a:endParaRPr>
          </a:p>
        </p:txBody>
      </p:sp>
      <p:sp>
        <p:nvSpPr>
          <p:cNvPr id="7" name="TextBox 6"/>
          <p:cNvSpPr txBox="1"/>
          <p:nvPr/>
        </p:nvSpPr>
        <p:spPr>
          <a:xfrm>
            <a:off x="2869903" y="3726706"/>
            <a:ext cx="3281067" cy="923330"/>
          </a:xfrm>
          <a:prstGeom prst="rect">
            <a:avLst/>
          </a:prstGeom>
          <a:noFill/>
        </p:spPr>
        <p:txBody>
          <a:bodyPr wrap="none" rtlCol="0">
            <a:spAutoFit/>
          </a:bodyPr>
          <a:lstStyle/>
          <a:p>
            <a:pPr algn="ctr"/>
            <a:r>
              <a:rPr lang="en-US" dirty="0" smtClean="0">
                <a:latin typeface="Times New Roman"/>
                <a:cs typeface="Times New Roman"/>
              </a:rPr>
              <a:t>Arizona Space Grant Symposium </a:t>
            </a:r>
          </a:p>
          <a:p>
            <a:r>
              <a:rPr lang="en-US" dirty="0" smtClean="0">
                <a:latin typeface="Times New Roman"/>
                <a:cs typeface="Times New Roman"/>
              </a:rPr>
              <a:t>Sheraton Phoenix Airport Hotel</a:t>
            </a:r>
          </a:p>
          <a:p>
            <a:r>
              <a:rPr lang="en-US" dirty="0" smtClean="0">
                <a:latin typeface="Times New Roman"/>
                <a:cs typeface="Times New Roman"/>
              </a:rPr>
              <a:t>April 18, 2015</a:t>
            </a:r>
            <a:endParaRPr lang="en-US" dirty="0">
              <a:latin typeface="Times New Roman"/>
              <a:cs typeface="Times New Roman"/>
            </a:endParaRPr>
          </a:p>
        </p:txBody>
      </p:sp>
      <p:pic>
        <p:nvPicPr>
          <p:cNvPr id="8" name="Picture 7" descr="Screen Shot 2015-04-03 at 8.08.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7959" y="5638800"/>
            <a:ext cx="4876800" cy="1219200"/>
          </a:xfrm>
          <a:prstGeom prst="rect">
            <a:avLst/>
          </a:prstGeom>
        </p:spPr>
      </p:pic>
    </p:spTree>
    <p:extLst>
      <p:ext uri="{BB962C8B-B14F-4D97-AF65-F5344CB8AC3E}">
        <p14:creationId xmlns:p14="http://schemas.microsoft.com/office/powerpoint/2010/main" val="1851082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Quasar.jpg"/>
          <p:cNvPicPr>
            <a:picLocks noGrp="1" noChangeAspect="1"/>
          </p:cNvPicPr>
          <p:nvPr>
            <p:ph idx="1"/>
          </p:nvPr>
        </p:nvPicPr>
        <p:blipFill>
          <a:blip r:embed="rId2">
            <a:extLst>
              <a:ext uri="{28A0092B-C50C-407E-A947-70E740481C1C}">
                <a14:useLocalDpi xmlns:a14="http://schemas.microsoft.com/office/drawing/2010/main" val="0"/>
              </a:ext>
            </a:extLst>
          </a:blip>
          <a:srcRect t="8753" b="8753"/>
          <a:stretch>
            <a:fillRect/>
          </a:stretch>
        </p:blipFill>
        <p:spPr>
          <a:xfrm>
            <a:off x="1062474" y="2610803"/>
            <a:ext cx="7013708" cy="3857269"/>
          </a:xfrm>
          <a:prstGeom prst="rect">
            <a:avLst/>
          </a:prstGeom>
        </p:spPr>
      </p:pic>
      <p:sp>
        <p:nvSpPr>
          <p:cNvPr id="5" name="TextBox 4"/>
          <p:cNvSpPr txBox="1"/>
          <p:nvPr/>
        </p:nvSpPr>
        <p:spPr>
          <a:xfrm>
            <a:off x="457201" y="1721696"/>
            <a:ext cx="8229600" cy="646331"/>
          </a:xfrm>
          <a:prstGeom prst="rect">
            <a:avLst/>
          </a:prstGeom>
          <a:noFill/>
        </p:spPr>
        <p:txBody>
          <a:bodyPr wrap="square" rtlCol="0">
            <a:spAutoFit/>
          </a:bodyPr>
          <a:lstStyle/>
          <a:p>
            <a:r>
              <a:rPr lang="en-US" dirty="0" smtClean="0">
                <a:latin typeface="Times New Roman"/>
                <a:cs typeface="Times New Roman"/>
              </a:rPr>
              <a:t>The objective of my project was to complete a time-series analysis, using Python, for several quasars in the visual, infrared and, most importantly, near infrared wavelengths.</a:t>
            </a:r>
            <a:endParaRPr lang="en-US" dirty="0">
              <a:latin typeface="Times New Roman"/>
              <a:cs typeface="Times New Roman"/>
            </a:endParaRPr>
          </a:p>
        </p:txBody>
      </p:sp>
      <p:sp>
        <p:nvSpPr>
          <p:cNvPr id="7" name="TextBox 6"/>
          <p:cNvSpPr txBox="1"/>
          <p:nvPr/>
        </p:nvSpPr>
        <p:spPr>
          <a:xfrm>
            <a:off x="1953976" y="275674"/>
            <a:ext cx="5239100" cy="523220"/>
          </a:xfrm>
          <a:prstGeom prst="rect">
            <a:avLst/>
          </a:prstGeom>
          <a:noFill/>
        </p:spPr>
        <p:txBody>
          <a:bodyPr wrap="square" rtlCol="0">
            <a:spAutoFit/>
          </a:bodyPr>
          <a:lstStyle/>
          <a:p>
            <a:pPr algn="ctr"/>
            <a:r>
              <a:rPr lang="en-US" sz="2800" u="sng" dirty="0" smtClean="0">
                <a:latin typeface="Times New Roman"/>
                <a:cs typeface="Times New Roman"/>
              </a:rPr>
              <a:t>Problem/Objective</a:t>
            </a:r>
            <a:endParaRPr lang="en-US" sz="2800" u="sng" dirty="0">
              <a:latin typeface="Times New Roman"/>
              <a:cs typeface="Times New Roman"/>
            </a:endParaRPr>
          </a:p>
        </p:txBody>
      </p:sp>
      <p:sp>
        <p:nvSpPr>
          <p:cNvPr id="8" name="TextBox 7"/>
          <p:cNvSpPr txBox="1"/>
          <p:nvPr/>
        </p:nvSpPr>
        <p:spPr>
          <a:xfrm>
            <a:off x="457201" y="798894"/>
            <a:ext cx="8229600" cy="923330"/>
          </a:xfrm>
          <a:prstGeom prst="rect">
            <a:avLst/>
          </a:prstGeom>
          <a:noFill/>
        </p:spPr>
        <p:txBody>
          <a:bodyPr wrap="square" rtlCol="0">
            <a:spAutoFit/>
          </a:bodyPr>
          <a:lstStyle/>
          <a:p>
            <a:r>
              <a:rPr lang="en-US" dirty="0" smtClean="0">
                <a:latin typeface="Times New Roman"/>
                <a:cs typeface="Times New Roman"/>
              </a:rPr>
              <a:t>Light curves can provide us with substantial information on not only the object itself we are viewing, but also the environment it is in. We obtained over two years worth of data that needed to be reduced and analyzed.</a:t>
            </a:r>
            <a:endParaRPr lang="en-US" dirty="0">
              <a:latin typeface="Times New Roman"/>
              <a:cs typeface="Times New Roman"/>
            </a:endParaRPr>
          </a:p>
        </p:txBody>
      </p:sp>
    </p:spTree>
    <p:extLst>
      <p:ext uri="{BB962C8B-B14F-4D97-AF65-F5344CB8AC3E}">
        <p14:creationId xmlns:p14="http://schemas.microsoft.com/office/powerpoint/2010/main" val="21654247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85123" y="0"/>
            <a:ext cx="2569934" cy="523220"/>
          </a:xfrm>
          <a:prstGeom prst="rect">
            <a:avLst/>
          </a:prstGeom>
          <a:noFill/>
        </p:spPr>
        <p:txBody>
          <a:bodyPr wrap="none" rtlCol="0">
            <a:spAutoFit/>
          </a:bodyPr>
          <a:lstStyle/>
          <a:p>
            <a:pPr algn="ctr"/>
            <a:r>
              <a:rPr lang="en-US" sz="2800" u="sng" dirty="0" smtClean="0">
                <a:latin typeface="Times New Roman"/>
                <a:cs typeface="Times New Roman"/>
              </a:rPr>
              <a:t>Instrument Used</a:t>
            </a:r>
            <a:endParaRPr lang="en-US" sz="2800" u="sng" dirty="0">
              <a:latin typeface="Times New Roman"/>
              <a:cs typeface="Times New Roman"/>
            </a:endParaRPr>
          </a:p>
        </p:txBody>
      </p:sp>
      <p:pic>
        <p:nvPicPr>
          <p:cNvPr id="5" name="Picture 4" descr="RATIR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429" y="828494"/>
            <a:ext cx="3402160" cy="3509824"/>
          </a:xfrm>
          <a:prstGeom prst="rect">
            <a:avLst/>
          </a:prstGeom>
        </p:spPr>
      </p:pic>
      <p:sp>
        <p:nvSpPr>
          <p:cNvPr id="6" name="TextBox 5"/>
          <p:cNvSpPr txBox="1"/>
          <p:nvPr/>
        </p:nvSpPr>
        <p:spPr>
          <a:xfrm>
            <a:off x="3769513" y="828494"/>
            <a:ext cx="5220464" cy="4247317"/>
          </a:xfrm>
          <a:prstGeom prst="rect">
            <a:avLst/>
          </a:prstGeom>
          <a:noFill/>
        </p:spPr>
        <p:txBody>
          <a:bodyPr wrap="square" rtlCol="0">
            <a:spAutoFit/>
          </a:bodyPr>
          <a:lstStyle/>
          <a:p>
            <a:pPr marL="342900" indent="-342900" algn="just">
              <a:buFont typeface="Arial"/>
              <a:buChar char="•"/>
            </a:pPr>
            <a:r>
              <a:rPr lang="en-US" dirty="0">
                <a:latin typeface="Times New Roman"/>
                <a:cs typeface="Times New Roman"/>
              </a:rPr>
              <a:t>The RATIR camera is mounted on the 1.5m Harold Johnson telescope in San Pedro </a:t>
            </a:r>
            <a:r>
              <a:rPr lang="en-US" dirty="0" err="1">
                <a:latin typeface="Times New Roman"/>
                <a:cs typeface="Times New Roman"/>
              </a:rPr>
              <a:t>Martir</a:t>
            </a:r>
            <a:r>
              <a:rPr lang="en-US" dirty="0">
                <a:latin typeface="Times New Roman"/>
                <a:cs typeface="Times New Roman"/>
              </a:rPr>
              <a:t>, Baja CA, Mexico</a:t>
            </a:r>
          </a:p>
          <a:p>
            <a:pPr marL="342900" indent="-342900" algn="just">
              <a:buFont typeface="Arial"/>
              <a:buChar char="•"/>
            </a:pPr>
            <a:r>
              <a:rPr lang="en-US" dirty="0">
                <a:latin typeface="Times New Roman"/>
                <a:cs typeface="Times New Roman"/>
              </a:rPr>
              <a:t>It is a simultaneous 6-Band Optical/NIR camera</a:t>
            </a:r>
          </a:p>
          <a:p>
            <a:pPr marL="342900" indent="-342900" algn="just">
              <a:buFont typeface="Arial"/>
              <a:buChar char="•"/>
            </a:pPr>
            <a:r>
              <a:rPr lang="en-US" dirty="0">
                <a:latin typeface="Times New Roman"/>
                <a:cs typeface="Times New Roman"/>
              </a:rPr>
              <a:t>The bands the camera images in are: </a:t>
            </a:r>
            <a:r>
              <a:rPr lang="en-US" dirty="0" err="1">
                <a:latin typeface="Times New Roman"/>
                <a:cs typeface="Times New Roman"/>
              </a:rPr>
              <a:t>i</a:t>
            </a:r>
            <a:r>
              <a:rPr lang="en-US" dirty="0">
                <a:latin typeface="Times New Roman"/>
                <a:cs typeface="Times New Roman"/>
              </a:rPr>
              <a:t>, r, Z, Y, J, and H</a:t>
            </a:r>
          </a:p>
          <a:p>
            <a:pPr marL="342900" indent="-342900" algn="just">
              <a:buFont typeface="Arial"/>
              <a:buChar char="•"/>
            </a:pPr>
            <a:r>
              <a:rPr lang="en-US" dirty="0">
                <a:latin typeface="Times New Roman"/>
                <a:cs typeface="Times New Roman"/>
              </a:rPr>
              <a:t>Two of the detectors operate at optical wavelengths with a field of view of 5.3 x 5.3 arcmin</a:t>
            </a:r>
            <a:r>
              <a:rPr lang="en-US" baseline="30000" dirty="0">
                <a:latin typeface="Times New Roman"/>
                <a:cs typeface="Times New Roman"/>
              </a:rPr>
              <a:t>2</a:t>
            </a:r>
          </a:p>
          <a:p>
            <a:pPr marL="342900" indent="-342900" algn="just">
              <a:buFont typeface="Arial"/>
              <a:buChar char="•"/>
            </a:pPr>
            <a:r>
              <a:rPr lang="en-US" dirty="0">
                <a:latin typeface="Times New Roman"/>
                <a:cs typeface="Times New Roman"/>
              </a:rPr>
              <a:t>Two of the detectors operate at NIR wavelengths with a field of view of 10 x 10 arcmin</a:t>
            </a:r>
            <a:r>
              <a:rPr lang="en-US" baseline="30000" dirty="0">
                <a:latin typeface="Times New Roman"/>
                <a:cs typeface="Times New Roman"/>
              </a:rPr>
              <a:t>2</a:t>
            </a:r>
          </a:p>
          <a:p>
            <a:pPr marL="342900" indent="-342900" algn="just">
              <a:buFont typeface="Arial"/>
              <a:buChar char="•"/>
            </a:pPr>
            <a:r>
              <a:rPr lang="en-US" dirty="0" smtClean="0">
                <a:latin typeface="Times New Roman"/>
                <a:cs typeface="Times New Roman"/>
              </a:rPr>
              <a:t>The camera has three </a:t>
            </a:r>
            <a:r>
              <a:rPr lang="en-US" dirty="0" err="1" smtClean="0">
                <a:latin typeface="Times New Roman"/>
                <a:cs typeface="Times New Roman"/>
              </a:rPr>
              <a:t>dichroics</a:t>
            </a:r>
            <a:r>
              <a:rPr lang="en-US" dirty="0" smtClean="0">
                <a:latin typeface="Times New Roman"/>
                <a:cs typeface="Times New Roman"/>
              </a:rPr>
              <a:t> </a:t>
            </a:r>
            <a:r>
              <a:rPr lang="en-US" dirty="0">
                <a:latin typeface="Times New Roman"/>
                <a:cs typeface="Times New Roman"/>
              </a:rPr>
              <a:t>splitting up the incoming light and passing it through to four different detectors at wavelength ranges of 0.3 – 1.8 micrometers</a:t>
            </a:r>
          </a:p>
          <a:p>
            <a:endParaRPr lang="en-US" dirty="0"/>
          </a:p>
        </p:txBody>
      </p:sp>
      <p:sp>
        <p:nvSpPr>
          <p:cNvPr id="7" name="TextBox 6"/>
          <p:cNvSpPr txBox="1"/>
          <p:nvPr/>
        </p:nvSpPr>
        <p:spPr>
          <a:xfrm>
            <a:off x="601846" y="4338318"/>
            <a:ext cx="2573366" cy="276999"/>
          </a:xfrm>
          <a:prstGeom prst="rect">
            <a:avLst/>
          </a:prstGeom>
          <a:noFill/>
        </p:spPr>
        <p:txBody>
          <a:bodyPr wrap="none" rtlCol="0">
            <a:spAutoFit/>
          </a:bodyPr>
          <a:lstStyle/>
          <a:p>
            <a:pPr algn="ctr"/>
            <a:r>
              <a:rPr lang="en-US" sz="1200" dirty="0" smtClean="0">
                <a:latin typeface="Times New Roman"/>
                <a:cs typeface="Times New Roman"/>
              </a:rPr>
              <a:t>Above image: RATIR camera diagram</a:t>
            </a:r>
            <a:endParaRPr lang="en-US" sz="1200" dirty="0">
              <a:latin typeface="Times New Roman"/>
              <a:cs typeface="Times New Roman"/>
            </a:endParaRPr>
          </a:p>
        </p:txBody>
      </p:sp>
    </p:spTree>
    <p:extLst>
      <p:ext uri="{BB962C8B-B14F-4D97-AF65-F5344CB8AC3E}">
        <p14:creationId xmlns:p14="http://schemas.microsoft.com/office/powerpoint/2010/main" val="43534059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2082" y="122110"/>
            <a:ext cx="869849" cy="523220"/>
          </a:xfrm>
          <a:prstGeom prst="rect">
            <a:avLst/>
          </a:prstGeom>
          <a:noFill/>
        </p:spPr>
        <p:txBody>
          <a:bodyPr wrap="none" rtlCol="0">
            <a:spAutoFit/>
          </a:bodyPr>
          <a:lstStyle/>
          <a:p>
            <a:pPr algn="ctr"/>
            <a:r>
              <a:rPr lang="en-US" sz="2800" u="sng" dirty="0" smtClean="0">
                <a:latin typeface="Times New Roman"/>
                <a:cs typeface="Times New Roman"/>
              </a:rPr>
              <a:t>Data </a:t>
            </a:r>
            <a:endParaRPr lang="en-US" sz="2800" u="sng" dirty="0">
              <a:latin typeface="Times New Roman"/>
              <a:cs typeface="Times New Roman"/>
            </a:endParaRPr>
          </a:p>
        </p:txBody>
      </p:sp>
      <p:pic>
        <p:nvPicPr>
          <p:cNvPr id="5" name="Picture 4" descr="RATIRIm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094" y="850397"/>
            <a:ext cx="4422236" cy="3545562"/>
          </a:xfrm>
          <a:prstGeom prst="rect">
            <a:avLst/>
          </a:prstGeom>
        </p:spPr>
      </p:pic>
      <p:sp>
        <p:nvSpPr>
          <p:cNvPr id="6" name="TextBox 5"/>
          <p:cNvSpPr txBox="1"/>
          <p:nvPr/>
        </p:nvSpPr>
        <p:spPr>
          <a:xfrm>
            <a:off x="4821931" y="850397"/>
            <a:ext cx="4310961" cy="4524316"/>
          </a:xfrm>
          <a:prstGeom prst="rect">
            <a:avLst/>
          </a:prstGeom>
          <a:noFill/>
        </p:spPr>
        <p:txBody>
          <a:bodyPr wrap="square" rtlCol="0">
            <a:spAutoFit/>
          </a:bodyPr>
          <a:lstStyle/>
          <a:p>
            <a:pPr marL="285750" indent="-285750">
              <a:buFont typeface="Arial"/>
              <a:buChar char="•"/>
            </a:pPr>
            <a:r>
              <a:rPr lang="en-US" dirty="0" smtClean="0">
                <a:latin typeface="Times New Roman"/>
                <a:cs typeface="Times New Roman"/>
              </a:rPr>
              <a:t>To the right is a sample image of one of the over 1200 images taken </a:t>
            </a:r>
          </a:p>
          <a:p>
            <a:pPr marL="285750" indent="-285750">
              <a:buFont typeface="Arial"/>
              <a:buChar char="•"/>
            </a:pPr>
            <a:r>
              <a:rPr lang="en-US" dirty="0" smtClean="0">
                <a:latin typeface="Times New Roman"/>
                <a:cs typeface="Times New Roman"/>
              </a:rPr>
              <a:t>There were 27 target quasars imaged from Nov. 2012 to June 2014</a:t>
            </a:r>
          </a:p>
          <a:p>
            <a:pPr marL="285750" indent="-285750">
              <a:buFont typeface="Arial"/>
              <a:buChar char="•"/>
            </a:pPr>
            <a:r>
              <a:rPr lang="en-US" dirty="0" smtClean="0">
                <a:latin typeface="Times New Roman"/>
                <a:cs typeface="Times New Roman"/>
              </a:rPr>
              <a:t>Using catalogues such as USNO, 2MASS, and SDSS, we were able to properly identify a good number of the light sources in each of our images</a:t>
            </a:r>
          </a:p>
          <a:p>
            <a:pPr marL="285750" indent="-285750">
              <a:buFont typeface="Arial"/>
              <a:buChar char="•"/>
            </a:pPr>
            <a:r>
              <a:rPr lang="en-US" dirty="0" smtClean="0">
                <a:latin typeface="Times New Roman"/>
                <a:cs typeface="Times New Roman"/>
              </a:rPr>
              <a:t>A text file was then created containing each source’s magnitude and error in magnitude data</a:t>
            </a:r>
          </a:p>
          <a:p>
            <a:pPr marL="285750" indent="-285750">
              <a:buFont typeface="Arial"/>
              <a:buChar char="•"/>
            </a:pPr>
            <a:r>
              <a:rPr lang="en-US" dirty="0" smtClean="0">
                <a:latin typeface="Times New Roman"/>
                <a:cs typeface="Times New Roman"/>
              </a:rPr>
              <a:t>Using this text file, Dr. Butler extracted the data and I created a light curve of each of the wavelengths over a small amount of time, for all of the quasars, using Python</a:t>
            </a:r>
            <a:endParaRPr lang="en-US" dirty="0">
              <a:latin typeface="Times New Roman"/>
              <a:cs typeface="Times New Roman"/>
            </a:endParaRPr>
          </a:p>
        </p:txBody>
      </p:sp>
      <p:sp>
        <p:nvSpPr>
          <p:cNvPr id="7" name="TextBox 6"/>
          <p:cNvSpPr txBox="1"/>
          <p:nvPr/>
        </p:nvSpPr>
        <p:spPr>
          <a:xfrm>
            <a:off x="255094" y="4395959"/>
            <a:ext cx="4422236" cy="253916"/>
          </a:xfrm>
          <a:prstGeom prst="rect">
            <a:avLst/>
          </a:prstGeom>
          <a:noFill/>
        </p:spPr>
        <p:txBody>
          <a:bodyPr wrap="square" rtlCol="0">
            <a:spAutoFit/>
          </a:bodyPr>
          <a:lstStyle/>
          <a:p>
            <a:pPr algn="ctr"/>
            <a:r>
              <a:rPr lang="en-US" sz="1050" dirty="0" smtClean="0">
                <a:latin typeface="Times New Roman"/>
                <a:cs typeface="Times New Roman"/>
              </a:rPr>
              <a:t>Above Image: </a:t>
            </a:r>
            <a:r>
              <a:rPr lang="en-US" sz="1050" dirty="0">
                <a:latin typeface="Times New Roman"/>
                <a:cs typeface="Times New Roman"/>
              </a:rPr>
              <a:t>RATIR ZY Band </a:t>
            </a:r>
            <a:r>
              <a:rPr lang="en-US" sz="1050" dirty="0" smtClean="0">
                <a:latin typeface="Times New Roman"/>
                <a:cs typeface="Times New Roman"/>
              </a:rPr>
              <a:t>Image</a:t>
            </a:r>
            <a:r>
              <a:rPr lang="en-US" sz="1050" dirty="0">
                <a:latin typeface="Times New Roman"/>
                <a:cs typeface="Times New Roman"/>
              </a:rPr>
              <a:t>:</a:t>
            </a:r>
            <a:r>
              <a:rPr lang="en-US" sz="1050" dirty="0" smtClean="0">
                <a:latin typeface="Times New Roman"/>
                <a:cs typeface="Times New Roman"/>
              </a:rPr>
              <a:t>20130815</a:t>
            </a:r>
            <a:r>
              <a:rPr lang="en-US" sz="1050" dirty="0">
                <a:latin typeface="Times New Roman"/>
                <a:cs typeface="Times New Roman"/>
              </a:rPr>
              <a:t>/2013B-1006/</a:t>
            </a:r>
            <a:r>
              <a:rPr lang="en-US" sz="1050" dirty="0" smtClean="0">
                <a:latin typeface="Times New Roman"/>
                <a:cs typeface="Times New Roman"/>
              </a:rPr>
              <a:t>1326030033</a:t>
            </a:r>
            <a:endParaRPr lang="en-US" sz="1050" dirty="0">
              <a:latin typeface="Times New Roman"/>
              <a:cs typeface="Times New Roman"/>
            </a:endParaRPr>
          </a:p>
        </p:txBody>
      </p:sp>
    </p:spTree>
    <p:extLst>
      <p:ext uri="{BB962C8B-B14F-4D97-AF65-F5344CB8AC3E}">
        <p14:creationId xmlns:p14="http://schemas.microsoft.com/office/powerpoint/2010/main" val="2583645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9020" y="0"/>
            <a:ext cx="4133588" cy="523220"/>
          </a:xfrm>
          <a:prstGeom prst="rect">
            <a:avLst/>
          </a:prstGeom>
          <a:noFill/>
        </p:spPr>
        <p:txBody>
          <a:bodyPr wrap="none" rtlCol="0">
            <a:spAutoFit/>
          </a:bodyPr>
          <a:lstStyle/>
          <a:p>
            <a:pPr algn="ctr"/>
            <a:r>
              <a:rPr lang="en-US" sz="2800" u="sng" dirty="0" smtClean="0">
                <a:latin typeface="Times New Roman"/>
                <a:cs typeface="Times New Roman"/>
              </a:rPr>
              <a:t>Light Curves for Quasar 19</a:t>
            </a:r>
            <a:endParaRPr lang="en-US" sz="2800" u="sng" dirty="0">
              <a:latin typeface="Times New Roman"/>
              <a:cs typeface="Times New Roman"/>
            </a:endParaRPr>
          </a:p>
        </p:txBody>
      </p:sp>
      <p:pic>
        <p:nvPicPr>
          <p:cNvPr id="2" name="Picture 1" descr="Screen Shot 2015-04-03 at 9.29.3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38" y="523220"/>
            <a:ext cx="2772204" cy="2312466"/>
          </a:xfrm>
          <a:prstGeom prst="rect">
            <a:avLst/>
          </a:prstGeom>
        </p:spPr>
      </p:pic>
      <p:pic>
        <p:nvPicPr>
          <p:cNvPr id="3" name="Picture 2" descr="Screen Shot 2015-04-03 at 9.28.23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4981" y="527808"/>
            <a:ext cx="3050038" cy="2307878"/>
          </a:xfrm>
          <a:prstGeom prst="rect">
            <a:avLst/>
          </a:prstGeom>
        </p:spPr>
      </p:pic>
      <p:pic>
        <p:nvPicPr>
          <p:cNvPr id="5" name="Picture 4" descr="Screen Shot 2015-04-03 at 9.35.38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3195" y="527808"/>
            <a:ext cx="2966159" cy="2307878"/>
          </a:xfrm>
          <a:prstGeom prst="rect">
            <a:avLst/>
          </a:prstGeom>
        </p:spPr>
      </p:pic>
      <p:pic>
        <p:nvPicPr>
          <p:cNvPr id="6" name="Picture 5" descr="Screen Shot 2015-04-03 at 9.40.38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638" y="3035789"/>
            <a:ext cx="2772204" cy="2300416"/>
          </a:xfrm>
          <a:prstGeom prst="rect">
            <a:avLst/>
          </a:prstGeom>
        </p:spPr>
      </p:pic>
      <p:pic>
        <p:nvPicPr>
          <p:cNvPr id="7" name="Picture 6" descr="Screen Shot 2015-04-03 at 9.43.13 PM.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14981" y="3035789"/>
            <a:ext cx="3044648" cy="2300416"/>
          </a:xfrm>
          <a:prstGeom prst="rect">
            <a:avLst/>
          </a:prstGeom>
        </p:spPr>
      </p:pic>
      <p:pic>
        <p:nvPicPr>
          <p:cNvPr id="8" name="Picture 7" descr="Screen Shot 2015-04-03 at 9.47.59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83195" y="3023578"/>
            <a:ext cx="2966159" cy="2300416"/>
          </a:xfrm>
          <a:prstGeom prst="rect">
            <a:avLst/>
          </a:prstGeom>
        </p:spPr>
      </p:pic>
      <p:sp>
        <p:nvSpPr>
          <p:cNvPr id="9" name="TextBox 8"/>
          <p:cNvSpPr txBox="1"/>
          <p:nvPr/>
        </p:nvSpPr>
        <p:spPr>
          <a:xfrm>
            <a:off x="671678" y="5470527"/>
            <a:ext cx="7815907" cy="1200329"/>
          </a:xfrm>
          <a:prstGeom prst="rect">
            <a:avLst/>
          </a:prstGeom>
          <a:noFill/>
        </p:spPr>
        <p:txBody>
          <a:bodyPr wrap="square" rtlCol="0">
            <a:spAutoFit/>
          </a:bodyPr>
          <a:lstStyle/>
          <a:p>
            <a:pPr marL="285750" indent="-285750">
              <a:buFont typeface="Arial"/>
              <a:buChar char="•"/>
            </a:pPr>
            <a:r>
              <a:rPr lang="en-US" dirty="0" smtClean="0">
                <a:latin typeface="Times New Roman"/>
                <a:cs typeface="Times New Roman"/>
              </a:rPr>
              <a:t>These are light curves in each of the 6 wavelengths for one quasar</a:t>
            </a:r>
          </a:p>
          <a:p>
            <a:pPr marL="285750" indent="-285750">
              <a:buFont typeface="Arial"/>
              <a:buChar char="•"/>
            </a:pPr>
            <a:r>
              <a:rPr lang="en-US" dirty="0" smtClean="0">
                <a:latin typeface="Times New Roman"/>
                <a:cs typeface="Times New Roman"/>
              </a:rPr>
              <a:t>While the range is small, you can clearly make out some variability, especially in the H-Band wavelength where there is not only a sizeable dimming, but also a good brightening in the quasar</a:t>
            </a:r>
            <a:endParaRPr lang="en-US" dirty="0">
              <a:latin typeface="Times New Roman"/>
              <a:cs typeface="Times New Roman"/>
            </a:endParaRPr>
          </a:p>
        </p:txBody>
      </p:sp>
    </p:spTree>
    <p:extLst>
      <p:ext uri="{BB962C8B-B14F-4D97-AF65-F5344CB8AC3E}">
        <p14:creationId xmlns:p14="http://schemas.microsoft.com/office/powerpoint/2010/main" val="887299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82822" y="85477"/>
            <a:ext cx="2381882" cy="523220"/>
          </a:xfrm>
          <a:prstGeom prst="rect">
            <a:avLst/>
          </a:prstGeom>
          <a:noFill/>
        </p:spPr>
        <p:txBody>
          <a:bodyPr wrap="none" rtlCol="0">
            <a:spAutoFit/>
          </a:bodyPr>
          <a:lstStyle/>
          <a:p>
            <a:pPr algn="ctr"/>
            <a:r>
              <a:rPr lang="en-US" sz="2800" u="sng" dirty="0" smtClean="0">
                <a:latin typeface="Times New Roman"/>
                <a:cs typeface="Times New Roman"/>
              </a:rPr>
              <a:t>Special Thanks</a:t>
            </a:r>
            <a:endParaRPr lang="en-US" sz="2800" u="sng" dirty="0">
              <a:latin typeface="Times New Roman"/>
              <a:cs typeface="Times New Roman"/>
            </a:endParaRPr>
          </a:p>
        </p:txBody>
      </p:sp>
      <p:sp>
        <p:nvSpPr>
          <p:cNvPr id="5" name="TextBox 4"/>
          <p:cNvSpPr txBox="1"/>
          <p:nvPr/>
        </p:nvSpPr>
        <p:spPr>
          <a:xfrm>
            <a:off x="390795" y="1135622"/>
            <a:ext cx="8426525" cy="1200329"/>
          </a:xfrm>
          <a:prstGeom prst="rect">
            <a:avLst/>
          </a:prstGeom>
          <a:noFill/>
        </p:spPr>
        <p:txBody>
          <a:bodyPr wrap="square" rtlCol="0">
            <a:spAutoFit/>
          </a:bodyPr>
          <a:lstStyle/>
          <a:p>
            <a:pPr marL="285750" indent="-285750">
              <a:buFont typeface="Arial"/>
              <a:buChar char="•"/>
            </a:pPr>
            <a:r>
              <a:rPr lang="en-US" dirty="0" smtClean="0">
                <a:latin typeface="Times New Roman"/>
                <a:cs typeface="Times New Roman"/>
              </a:rPr>
              <a:t>A sincere thank you to Dr. Butler for all of his help and guidance during this internship</a:t>
            </a:r>
          </a:p>
          <a:p>
            <a:pPr marL="285750" indent="-285750">
              <a:buFont typeface="Arial"/>
              <a:buChar char="•"/>
            </a:pPr>
            <a:r>
              <a:rPr lang="en-US" dirty="0" smtClean="0">
                <a:latin typeface="Times New Roman"/>
                <a:cs typeface="Times New Roman"/>
              </a:rPr>
              <a:t>Thank you to Craig </a:t>
            </a:r>
            <a:r>
              <a:rPr lang="en-US" dirty="0" err="1" smtClean="0">
                <a:latin typeface="Times New Roman"/>
                <a:cs typeface="Times New Roman"/>
              </a:rPr>
              <a:t>Ignatowski</a:t>
            </a:r>
            <a:r>
              <a:rPr lang="en-US" dirty="0" smtClean="0">
                <a:latin typeface="Times New Roman"/>
                <a:cs typeface="Times New Roman"/>
              </a:rPr>
              <a:t> for his help in programming</a:t>
            </a:r>
          </a:p>
          <a:p>
            <a:pPr marL="285750" indent="-285750">
              <a:buFont typeface="Arial"/>
              <a:buChar char="•"/>
            </a:pPr>
            <a:r>
              <a:rPr lang="en-US" dirty="0" smtClean="0">
                <a:latin typeface="Times New Roman"/>
                <a:cs typeface="Times New Roman"/>
              </a:rPr>
              <a:t>Finally, thank you to everyone at ASU/NASA Space Grant for providing me with an incredible opportunity to work on an exciting research project with a great mentor!</a:t>
            </a:r>
            <a:endParaRPr lang="en-US" dirty="0">
              <a:latin typeface="Times New Roman"/>
              <a:cs typeface="Times New Roman"/>
            </a:endParaRPr>
          </a:p>
        </p:txBody>
      </p:sp>
      <p:pic>
        <p:nvPicPr>
          <p:cNvPr id="6" name="Picture 5" descr="Screen Shot 2015-04-03 at 8.52.2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4424" y="2808529"/>
            <a:ext cx="6638542" cy="3944151"/>
          </a:xfrm>
          <a:prstGeom prst="rect">
            <a:avLst/>
          </a:prstGeom>
        </p:spPr>
      </p:pic>
    </p:spTree>
    <p:extLst>
      <p:ext uri="{BB962C8B-B14F-4D97-AF65-F5344CB8AC3E}">
        <p14:creationId xmlns:p14="http://schemas.microsoft.com/office/powerpoint/2010/main" val="19172502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1501</TotalTime>
  <Words>476</Words>
  <Application>Microsoft Macintosh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 Black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 Perry</dc:creator>
  <cp:lastModifiedBy>Kat Perry</cp:lastModifiedBy>
  <cp:revision>22</cp:revision>
  <dcterms:created xsi:type="dcterms:W3CDTF">2015-04-03T03:32:06Z</dcterms:created>
  <dcterms:modified xsi:type="dcterms:W3CDTF">2015-04-04T05:02:27Z</dcterms:modified>
</cp:coreProperties>
</file>