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9" r:id="rId9"/>
    <p:sldId id="263" r:id="rId10"/>
    <p:sldId id="264" r:id="rId11"/>
    <p:sldId id="268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8F0DC-02C9-4A13-AFBB-9E371DFF1447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39A6A-9932-4E89-B579-546B18127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05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39A6A-9932-4E89-B579-546B181271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3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81BC2526-7C48-43F3-A9C1-4F2FAC933D98}" type="datetime1">
              <a:rPr lang="en-US" smtClean="0"/>
              <a:t>4/3/2015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72289-6751-418F-BE4F-7AC18828D614}" type="datetime1">
              <a:rPr lang="en-US" smtClean="0"/>
              <a:t>4/3/2015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6E796-9182-4E16-A226-9ECA1BE373B6}" type="datetime1">
              <a:rPr lang="en-US" smtClean="0"/>
              <a:t>4/3/2015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E1C4-66CA-40B6-8D46-F4E8BBC553F4}" type="datetime1">
              <a:rPr lang="en-US" smtClean="0"/>
              <a:t>4/3/2015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71F82-3A20-4439-B9FB-2AEC8CD4BDF7}" type="datetime1">
              <a:rPr lang="en-US" smtClean="0"/>
              <a:t>4/3/2015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DE76-C0D0-401E-B6CB-6D60889366D7}" type="datetime1">
              <a:rPr lang="en-US" smtClean="0"/>
              <a:t>4/3/2015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5195D-30F9-4F74-8BAD-923A8F95BDE2}" type="datetime1">
              <a:rPr lang="en-US" smtClean="0"/>
              <a:t>4/3/2015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55F7-BC00-4688-97FF-DAA3DC8E2903}" type="datetime1">
              <a:rPr lang="en-US" smtClean="0"/>
              <a:t>4/3/2015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D49FF-5DFE-470F-B1E4-00753E8EFFCF}" type="datetime1">
              <a:rPr lang="en-US" smtClean="0"/>
              <a:t>4/3/2015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0B95-40E9-4F71-A829-525413AE7385}" type="datetime1">
              <a:rPr lang="en-US" smtClean="0"/>
              <a:t>4/3/2015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3F615-AFF2-4C94-89FE-9BA48E560784}" type="datetime1">
              <a:rPr lang="en-US" smtClean="0"/>
              <a:t>4/3/2015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712D9DA-1639-494E-AF4F-043892C3EAEB}" type="datetime1">
              <a:rPr lang="en-US" smtClean="0"/>
              <a:t>4/3/2015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52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8036" y="523410"/>
            <a:ext cx="10048553" cy="22994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Globular Cluster Populations In Spiral Galaxies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8036" y="2515925"/>
            <a:ext cx="9418320" cy="3213850"/>
          </a:xfrm>
        </p:spPr>
        <p:txBody>
          <a:bodyPr>
            <a:normAutofit lnSpcReduction="10000"/>
          </a:bodyPr>
          <a:lstStyle/>
          <a:p>
            <a:pPr algn="ctr">
              <a:spcAft>
                <a:spcPts val="0"/>
              </a:spcAft>
            </a:pPr>
            <a:endParaRPr lang="en-US" dirty="0" smtClean="0"/>
          </a:p>
          <a:p>
            <a:pPr algn="ctr">
              <a:spcAft>
                <a:spcPts val="0"/>
              </a:spcAft>
            </a:pPr>
            <a:r>
              <a:rPr lang="en-US" dirty="0" smtClean="0"/>
              <a:t>Kelsey McCabe</a:t>
            </a:r>
          </a:p>
          <a:p>
            <a:pPr algn="ctr">
              <a:spcBef>
                <a:spcPts val="0"/>
              </a:spcBef>
            </a:pPr>
            <a:r>
              <a:rPr lang="en-US" sz="1800" dirty="0" smtClean="0"/>
              <a:t>University of Arizona</a:t>
            </a:r>
          </a:p>
          <a:p>
            <a:pPr algn="ctr">
              <a:spcAft>
                <a:spcPts val="0"/>
              </a:spcAft>
            </a:pPr>
            <a:r>
              <a:rPr lang="en-US" dirty="0" smtClean="0"/>
              <a:t>Advisor: Dennis </a:t>
            </a:r>
            <a:r>
              <a:rPr lang="en-US" dirty="0" err="1" smtClean="0"/>
              <a:t>Zaritsky</a:t>
            </a:r>
            <a:r>
              <a:rPr lang="en-US" dirty="0" smtClean="0"/>
              <a:t> </a:t>
            </a:r>
          </a:p>
          <a:p>
            <a:pPr algn="ctr">
              <a:spcBef>
                <a:spcPts val="0"/>
              </a:spcBef>
            </a:pPr>
            <a:r>
              <a:rPr lang="en-US" sz="1800" dirty="0" smtClean="0"/>
              <a:t>Department of Astronomy</a:t>
            </a:r>
          </a:p>
          <a:p>
            <a:pPr algn="ctr">
              <a:spcBef>
                <a:spcPts val="0"/>
              </a:spcBef>
            </a:pPr>
            <a:r>
              <a:rPr lang="en-US" sz="1800" dirty="0" smtClean="0"/>
              <a:t>University of Arizona</a:t>
            </a:r>
          </a:p>
          <a:p>
            <a:pPr algn="ctr">
              <a:spcAft>
                <a:spcPts val="0"/>
              </a:spcAft>
            </a:pPr>
            <a:r>
              <a:rPr lang="en-US" dirty="0" smtClean="0"/>
              <a:t>Arizona Space Grant </a:t>
            </a:r>
            <a:r>
              <a:rPr lang="en-US" dirty="0" smtClean="0"/>
              <a:t>Symposium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Arizona State University</a:t>
            </a:r>
            <a:endParaRPr lang="en-US" dirty="0" smtClean="0"/>
          </a:p>
          <a:p>
            <a:pPr algn="ctr">
              <a:spcBef>
                <a:spcPts val="0"/>
              </a:spcBef>
            </a:pPr>
            <a:r>
              <a:rPr lang="en-US" dirty="0" smtClean="0"/>
              <a:t>Tempe</a:t>
            </a:r>
            <a:r>
              <a:rPr lang="en-US" dirty="0" smtClean="0"/>
              <a:t>, AZ</a:t>
            </a:r>
          </a:p>
        </p:txBody>
      </p:sp>
      <p:pic>
        <p:nvPicPr>
          <p:cNvPr id="8" name="Picture 7" descr="nasa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671" y="5661886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ua_logo_l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2" y="5531711"/>
            <a:ext cx="1447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ZSGC_sunse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297604" y="5452337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75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883" y="38635"/>
            <a:ext cx="6341148" cy="6341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07" y="2046641"/>
            <a:ext cx="9692640" cy="1325562"/>
          </a:xfrm>
        </p:spPr>
        <p:txBody>
          <a:bodyPr/>
          <a:lstStyle/>
          <a:p>
            <a:r>
              <a:rPr lang="en-US" smtClean="0"/>
              <a:t>Results </a:t>
            </a:r>
            <a:r>
              <a:rPr lang="en-US" sz="2400" smtClean="0"/>
              <a:t>cont</a:t>
            </a:r>
            <a:endParaRPr lang="en-US" dirty="0"/>
          </a:p>
        </p:txBody>
      </p:sp>
      <p:pic>
        <p:nvPicPr>
          <p:cNvPr id="7" name="Picture 6" descr="nasa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50" y="5929123"/>
            <a:ext cx="986467" cy="8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a_logo_l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5" y="5829504"/>
            <a:ext cx="1107954" cy="94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ZSGC_sunse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117513" y="5768762"/>
            <a:ext cx="585563" cy="10046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12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NASA, The Hubble Heritage Team, </a:t>
            </a:r>
            <a:r>
              <a:rPr lang="en-US" sz="2400" dirty="0" err="1"/>
              <a:t>STScI</a:t>
            </a:r>
            <a:r>
              <a:rPr lang="en-US" sz="2400" dirty="0"/>
              <a:t>, and AURA. </a:t>
            </a:r>
            <a:r>
              <a:rPr lang="en-US" sz="2400" i="1" dirty="0"/>
              <a:t>A Swarm of Ancient Stars</a:t>
            </a:r>
            <a:r>
              <a:rPr lang="en-US" sz="2400" dirty="0"/>
              <a:t>. Digital image. </a:t>
            </a:r>
            <a:r>
              <a:rPr lang="en-US" sz="2400" i="1" dirty="0"/>
              <a:t>Great Images in NASA</a:t>
            </a:r>
            <a:r>
              <a:rPr lang="en-US" sz="2400" dirty="0"/>
              <a:t>. NASA, </a:t>
            </a:r>
            <a:r>
              <a:rPr lang="en-US" sz="2400" dirty="0" err="1"/>
              <a:t>n.d.</a:t>
            </a:r>
            <a:r>
              <a:rPr lang="en-US" sz="2400" dirty="0"/>
              <a:t> Web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NASA, ESA, and The Hubble Heritage (</a:t>
            </a:r>
            <a:r>
              <a:rPr lang="en-US" sz="2400" dirty="0" err="1"/>
              <a:t>STScI</a:t>
            </a:r>
            <a:r>
              <a:rPr lang="en-US" sz="2400" dirty="0"/>
              <a:t>/AURA)-ESA/Hubble Collaboration. </a:t>
            </a:r>
            <a:r>
              <a:rPr lang="en-US" sz="2400" i="1" dirty="0"/>
              <a:t>Messier 74</a:t>
            </a:r>
            <a:r>
              <a:rPr lang="en-US" sz="2400" dirty="0"/>
              <a:t>. Digital image. </a:t>
            </a:r>
            <a:r>
              <a:rPr lang="en-US" sz="2400" i="1" dirty="0"/>
              <a:t>NASA</a:t>
            </a:r>
            <a:r>
              <a:rPr lang="en-US" sz="2400" dirty="0"/>
              <a:t>. NASA, </a:t>
            </a:r>
            <a:r>
              <a:rPr lang="en-US" sz="2400" dirty="0" err="1"/>
              <a:t>n.d.</a:t>
            </a:r>
            <a:r>
              <a:rPr lang="en-US" sz="2400" dirty="0"/>
              <a:t> Web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Bruce Hugo and Leslie Gaul/Adam </a:t>
            </a:r>
            <a:r>
              <a:rPr lang="en-US" sz="2400" dirty="0" smtClean="0"/>
              <a:t>Block/NOAO/AURA/NSF. </a:t>
            </a:r>
            <a:r>
              <a:rPr lang="en-US" sz="2400" i="1" dirty="0" smtClean="0"/>
              <a:t>NGC 4565.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6" name="Picture 5" descr="nasa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50" y="5929123"/>
            <a:ext cx="986467" cy="8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ua_logo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5" y="5829504"/>
            <a:ext cx="1107954" cy="94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ZSGC_sunse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117513" y="5768762"/>
            <a:ext cx="585563" cy="10046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1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Barron Orr, UA/NASA Space Grant Program</a:t>
            </a:r>
          </a:p>
          <a:p>
            <a:r>
              <a:rPr lang="en-US" sz="2400" dirty="0" smtClean="0"/>
              <a:t>Susan Brew, Arizona/NASA Space Grant Program Manager</a:t>
            </a:r>
          </a:p>
          <a:p>
            <a:r>
              <a:rPr lang="en-US" sz="2400" dirty="0" smtClean="0"/>
              <a:t>Dennis </a:t>
            </a:r>
            <a:r>
              <a:rPr lang="en-US" sz="2400" dirty="0" err="1" smtClean="0"/>
              <a:t>Zaritsky</a:t>
            </a:r>
            <a:r>
              <a:rPr lang="en-US" sz="2400" dirty="0" smtClean="0"/>
              <a:t>, Mentor, University of Arizona, Department of Astronomy</a:t>
            </a:r>
            <a:endParaRPr lang="en-US" sz="2400" dirty="0"/>
          </a:p>
        </p:txBody>
      </p:sp>
      <p:pic>
        <p:nvPicPr>
          <p:cNvPr id="8" name="Picture 7" descr="nasa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50" y="5929123"/>
            <a:ext cx="986467" cy="8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ua_logo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5" y="5829504"/>
            <a:ext cx="1107954" cy="94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ZSGC_sunse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117513" y="5768762"/>
            <a:ext cx="585563" cy="10046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76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627" y="2284713"/>
            <a:ext cx="9692640" cy="1325562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Thank you!</a:t>
            </a:r>
            <a:endParaRPr lang="en-US" sz="6000" dirty="0"/>
          </a:p>
        </p:txBody>
      </p:sp>
      <p:pic>
        <p:nvPicPr>
          <p:cNvPr id="4" name="Picture 3" descr="nasa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50" y="5929123"/>
            <a:ext cx="986467" cy="8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a_logo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5" y="5829504"/>
            <a:ext cx="1107954" cy="94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ZSGC_sunse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117513" y="5768762"/>
            <a:ext cx="585563" cy="10046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23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grin.hq.nasa.gov/IMAGES/MEDIUM/GPN-2000-0009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22" y="242501"/>
            <a:ext cx="4533072" cy="475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935" y="1814581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Brief Overview</a:t>
            </a:r>
          </a:p>
          <a:p>
            <a:r>
              <a:rPr lang="en-US" sz="2400" dirty="0" smtClean="0"/>
              <a:t>Methodology</a:t>
            </a:r>
          </a:p>
          <a:p>
            <a:pPr lvl="1"/>
            <a:r>
              <a:rPr lang="en-US" sz="2400" dirty="0"/>
              <a:t>Creating the Catalog</a:t>
            </a:r>
          </a:p>
          <a:p>
            <a:pPr lvl="1"/>
            <a:r>
              <a:rPr lang="en-US" sz="2400" dirty="0"/>
              <a:t>Processing the Image</a:t>
            </a:r>
          </a:p>
          <a:p>
            <a:pPr lvl="1"/>
            <a:r>
              <a:rPr lang="en-US" sz="2400" dirty="0"/>
              <a:t>Counting the </a:t>
            </a:r>
            <a:r>
              <a:rPr lang="en-US" sz="2400" dirty="0" smtClean="0"/>
              <a:t>Clusters</a:t>
            </a:r>
          </a:p>
          <a:p>
            <a:r>
              <a:rPr lang="en-US" sz="2400" dirty="0" smtClean="0"/>
              <a:t>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54" y="5120767"/>
            <a:ext cx="350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“A Swarm of Ancient Stars” via Great Images in NASA</a:t>
            </a:r>
            <a:endParaRPr lang="en-US" sz="1400" dirty="0"/>
          </a:p>
        </p:txBody>
      </p:sp>
      <p:pic>
        <p:nvPicPr>
          <p:cNvPr id="12" name="Picture 11" descr="nasa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50" y="5929123"/>
            <a:ext cx="986467" cy="8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ua_logo_l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5" y="5829504"/>
            <a:ext cx="1107954" cy="94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ZSGC_sunse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117513" y="5768762"/>
            <a:ext cx="585563" cy="10046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71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02" y="0"/>
            <a:ext cx="9692640" cy="1325562"/>
          </a:xfrm>
        </p:spPr>
        <p:txBody>
          <a:bodyPr/>
          <a:lstStyle/>
          <a:p>
            <a:r>
              <a:rPr lang="en-US" dirty="0" smtClean="0"/>
              <a:t>A Brief Overview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61872" y="1325562"/>
                <a:ext cx="8595360" cy="4351337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 smtClean="0"/>
                  <a:t>Globular clusters: hundreds of thousands of stars bound by gravity</a:t>
                </a:r>
              </a:p>
              <a:p>
                <a:r>
                  <a:rPr lang="en-US" sz="2400" dirty="0" smtClean="0"/>
                  <a:t>We need to understand how cluster populations vary between galaxies</a:t>
                </a:r>
              </a:p>
              <a:p>
                <a:r>
                  <a:rPr lang="en-US" sz="2400" dirty="0" smtClean="0"/>
                  <a:t>Purpose: determine relationship between the number of globular clusters and the mass of the galaxy</a:t>
                </a:r>
              </a:p>
              <a:p>
                <a:r>
                  <a:rPr lang="en-US" sz="2400" dirty="0"/>
                  <a:t>Specific frequency (</a:t>
                </a:r>
                <a:r>
                  <a:rPr lang="en-US" sz="2400" dirty="0" err="1"/>
                  <a:t>T</a:t>
                </a:r>
                <a:r>
                  <a:rPr lang="en-US" sz="2400" baseline="-25000" dirty="0" err="1"/>
                  <a:t>n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𝑐𝑙𝑢𝑠𝑡𝑒𝑟𝑠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𝑐𝑙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𝑃𝑎𝑟𝑒𝑛𝑡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𝑔𝑎𝑙𝑎𝑥𝑦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𝑠𝑡𝑒𝑙𝑙𝑎𝑟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𝑚𝑎𝑠𝑠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Compare globular cluster populations in spiral vs elliptical galaxies</a:t>
                </a:r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lvl="1"/>
                <a:endParaRPr lang="en-US" sz="2400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1872" y="1325562"/>
                <a:ext cx="8595360" cy="4351337"/>
              </a:xfrm>
              <a:blipFill rotWithShape="0">
                <a:blip r:embed="rId2"/>
                <a:stretch>
                  <a:fillRect l="-496" t="-1401" r="-71" b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nasa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50" y="5929123"/>
            <a:ext cx="986467" cy="8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ua_logo_l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5" y="5829504"/>
            <a:ext cx="1107954" cy="94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ZSGC_sunse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117513" y="5768762"/>
            <a:ext cx="585563" cy="10046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51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-311188"/>
            <a:ext cx="10118891" cy="1325562"/>
          </a:xfrm>
        </p:spPr>
        <p:txBody>
          <a:bodyPr/>
          <a:lstStyle/>
          <a:p>
            <a:r>
              <a:rPr lang="en-US" dirty="0" smtClean="0"/>
              <a:t>Creating a Catalog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0866" y="1014374"/>
            <a:ext cx="9742301" cy="43513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76 edge-on images of spiral galaxies from the </a:t>
            </a:r>
            <a:r>
              <a:rPr lang="en-US" sz="2400" dirty="0"/>
              <a:t>S</a:t>
            </a:r>
            <a:r>
              <a:rPr lang="en-US" sz="2400" baseline="30000" dirty="0"/>
              <a:t>4</a:t>
            </a:r>
            <a:r>
              <a:rPr lang="en-US" sz="2400" dirty="0"/>
              <a:t>G </a:t>
            </a:r>
            <a:r>
              <a:rPr lang="en-US" sz="2400" dirty="0" smtClean="0"/>
              <a:t>Survey</a:t>
            </a:r>
          </a:p>
          <a:p>
            <a:r>
              <a:rPr lang="en-US" sz="2400" dirty="0" smtClean="0"/>
              <a:t>Initial inclination of at least 80°</a:t>
            </a:r>
          </a:p>
          <a:p>
            <a:r>
              <a:rPr lang="en-US" sz="2400" dirty="0" smtClean="0"/>
              <a:t>Must be at least 11.2 </a:t>
            </a:r>
            <a:r>
              <a:rPr lang="en-US" sz="2400" dirty="0" err="1" smtClean="0"/>
              <a:t>Mpc</a:t>
            </a:r>
            <a:r>
              <a:rPr lang="en-US" sz="2400" dirty="0" smtClean="0"/>
              <a:t> from our galaxy but not more than 30.1 </a:t>
            </a:r>
            <a:r>
              <a:rPr lang="en-US" sz="2400" dirty="0" err="1" smtClean="0"/>
              <a:t>Mpc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Good physical resolution and sufficient </a:t>
            </a:r>
            <a:r>
              <a:rPr lang="en-US" sz="2400" dirty="0" smtClean="0"/>
              <a:t>background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8" name="Picture 7" descr="nasa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50" y="5929123"/>
            <a:ext cx="986467" cy="8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ua_logo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5" y="5829504"/>
            <a:ext cx="1107954" cy="94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ZSGC_sunse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117513" y="5768762"/>
            <a:ext cx="585563" cy="10046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nasa.gov/images/content/611265main_hubble_holidaywreath_fu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88" y="3673327"/>
            <a:ext cx="2140353" cy="206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31909" y="5460985"/>
            <a:ext cx="1915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Messier 74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516047" y="5460985"/>
            <a:ext cx="1915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NGC 4565</a:t>
            </a:r>
            <a:endParaRPr lang="en-US" sz="1400" dirty="0"/>
          </a:p>
        </p:txBody>
      </p:sp>
      <p:pic>
        <p:nvPicPr>
          <p:cNvPr id="2056" name="Picture 8" descr="http://www.noao.edu/outreach/aop/observers/n4565hu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114" y="3673326"/>
            <a:ext cx="3057753" cy="206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59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-84405"/>
            <a:ext cx="9692640" cy="1325562"/>
          </a:xfrm>
        </p:spPr>
        <p:txBody>
          <a:bodyPr/>
          <a:lstStyle/>
          <a:p>
            <a:r>
              <a:rPr lang="en-US" dirty="0" smtClean="0"/>
              <a:t>Processing the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4671259"/>
            <a:ext cx="9692640" cy="146646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 subtract the galaxy light from the image</a:t>
            </a:r>
          </a:p>
          <a:p>
            <a:r>
              <a:rPr lang="en-US" sz="2400" dirty="0" smtClean="0"/>
              <a:t>Left is original image, right is galaxy subtracted image </a:t>
            </a:r>
            <a:endParaRPr lang="en-US" sz="2400" dirty="0"/>
          </a:p>
        </p:txBody>
      </p:sp>
      <p:pic>
        <p:nvPicPr>
          <p:cNvPr id="7" name="Picture 6" descr="nasa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50" y="5929123"/>
            <a:ext cx="986467" cy="8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a_logo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5" y="5829504"/>
            <a:ext cx="1107954" cy="94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ZSGC_sunse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117513" y="5768762"/>
            <a:ext cx="585563" cy="10046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875" y="1417182"/>
            <a:ext cx="3078052" cy="3078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62" y="1417182"/>
            <a:ext cx="3078052" cy="30780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40146" y="4187457"/>
            <a:ext cx="3168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UGC </a:t>
            </a:r>
            <a:r>
              <a:rPr lang="en-US" sz="1400" dirty="0" smtClean="0"/>
              <a:t>10194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0694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694" y="74393"/>
            <a:ext cx="4541077" cy="478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749" y="1875889"/>
            <a:ext cx="4383195" cy="1325562"/>
          </a:xfrm>
        </p:spPr>
        <p:txBody>
          <a:bodyPr/>
          <a:lstStyle/>
          <a:p>
            <a:r>
              <a:rPr lang="en-US" dirty="0" smtClean="0"/>
              <a:t>Processing the Image </a:t>
            </a:r>
            <a:r>
              <a:rPr lang="en-US" sz="2400" dirty="0" err="1" smtClean="0"/>
              <a:t>cont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895" y="4268306"/>
            <a:ext cx="8595360" cy="2244595"/>
          </a:xfrm>
        </p:spPr>
        <p:txBody>
          <a:bodyPr>
            <a:noAutofit/>
          </a:bodyPr>
          <a:lstStyle/>
          <a:p>
            <a:r>
              <a:rPr lang="en-US" sz="2400" dirty="0" smtClean="0"/>
              <a:t>Identify point sources</a:t>
            </a:r>
          </a:p>
          <a:p>
            <a:r>
              <a:rPr lang="en-US" sz="2400" dirty="0" smtClean="0"/>
              <a:t>Remove </a:t>
            </a:r>
            <a:r>
              <a:rPr lang="en-US" sz="2400" dirty="0" smtClean="0"/>
              <a:t>sources </a:t>
            </a:r>
            <a:r>
              <a:rPr lang="en-US" sz="2400" dirty="0" smtClean="0"/>
              <a:t>that are too bright or too faint</a:t>
            </a:r>
          </a:p>
          <a:p>
            <a:r>
              <a:rPr lang="en-US" sz="2400" dirty="0" smtClean="0"/>
              <a:t>Convert the </a:t>
            </a:r>
            <a:r>
              <a:rPr lang="en-US" sz="2400" dirty="0" smtClean="0"/>
              <a:t>observed number to </a:t>
            </a:r>
            <a:r>
              <a:rPr lang="en-US" sz="2400" dirty="0" smtClean="0"/>
              <a:t>a surface density </a:t>
            </a:r>
          </a:p>
        </p:txBody>
      </p:sp>
      <p:pic>
        <p:nvPicPr>
          <p:cNvPr id="7" name="Picture 6" descr="nasa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50" y="5929123"/>
            <a:ext cx="986467" cy="8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a_logo_l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5" y="5829504"/>
            <a:ext cx="1107954" cy="94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ZSGC_sunse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117513" y="5768762"/>
            <a:ext cx="585563" cy="10046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77771" y="4624831"/>
            <a:ext cx="3168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UGC 9977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194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211" y="880301"/>
            <a:ext cx="9692640" cy="1325562"/>
          </a:xfrm>
        </p:spPr>
        <p:txBody>
          <a:bodyPr/>
          <a:lstStyle/>
          <a:p>
            <a:r>
              <a:rPr lang="en-US" dirty="0" smtClean="0"/>
              <a:t>Counting the </a:t>
            </a:r>
            <a:br>
              <a:rPr lang="en-US" dirty="0" smtClean="0"/>
            </a:br>
            <a:r>
              <a:rPr lang="en-US" dirty="0" smtClean="0"/>
              <a:t>Clusters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789" y="2726668"/>
            <a:ext cx="4688167" cy="43513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 fit a power law model to build a profile for each galaxy</a:t>
            </a:r>
          </a:p>
        </p:txBody>
      </p:sp>
      <p:pic>
        <p:nvPicPr>
          <p:cNvPr id="7" name="Picture 6" descr="nasa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50" y="5929123"/>
            <a:ext cx="986467" cy="8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a_logo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5" y="5829504"/>
            <a:ext cx="1107954" cy="94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ZSGC_sunse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117513" y="5768762"/>
            <a:ext cx="585563" cy="10046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956" y="359495"/>
            <a:ext cx="5369895" cy="536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6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29" y="305190"/>
            <a:ext cx="6247619" cy="6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4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883" y="38635"/>
            <a:ext cx="6341148" cy="6341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95" y="2046643"/>
            <a:ext cx="9692640" cy="1325562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7" name="Picture 6" descr="nasa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50" y="5929123"/>
            <a:ext cx="986467" cy="8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a_logo_l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5" y="5829504"/>
            <a:ext cx="1107954" cy="94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ZSGC_sunse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117513" y="5768762"/>
            <a:ext cx="585563" cy="10046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32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Eras Bold ITC"/>
        <a:ea typeface=""/>
        <a:cs typeface=""/>
      </a:majorFont>
      <a:minorFont>
        <a:latin typeface="Arial"/>
        <a:ea typeface=""/>
        <a:cs typeface="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1230</TotalTime>
  <Words>262</Words>
  <Application>Microsoft Office PowerPoint</Application>
  <PresentationFormat>Widescreen</PresentationFormat>
  <Paragraphs>54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 Math</vt:lpstr>
      <vt:lpstr>Eras Bold ITC</vt:lpstr>
      <vt:lpstr>Wingdings 2</vt:lpstr>
      <vt:lpstr>View</vt:lpstr>
      <vt:lpstr>Globular Cluster Populations In Spiral Galaxies</vt:lpstr>
      <vt:lpstr>Outline</vt:lpstr>
      <vt:lpstr>A Brief Overview</vt:lpstr>
      <vt:lpstr>Creating a Catalog</vt:lpstr>
      <vt:lpstr>Processing the Image</vt:lpstr>
      <vt:lpstr>Processing the Image cont</vt:lpstr>
      <vt:lpstr>Counting the  Clusters</vt:lpstr>
      <vt:lpstr>PowerPoint Presentation</vt:lpstr>
      <vt:lpstr>Results</vt:lpstr>
      <vt:lpstr>Results cont</vt:lpstr>
      <vt:lpstr>Image Citations</vt:lpstr>
      <vt:lpstr>Acknowledgements</vt:lpstr>
      <vt:lpstr>Thank you!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Globular Clusters In Spiral Galaxies</dc:title>
  <dc:creator>Kelsey McCabe</dc:creator>
  <cp:lastModifiedBy>Kelsey McCabe</cp:lastModifiedBy>
  <cp:revision>52</cp:revision>
  <dcterms:created xsi:type="dcterms:W3CDTF">2015-03-26T23:29:00Z</dcterms:created>
  <dcterms:modified xsi:type="dcterms:W3CDTF">2015-04-04T03:22:51Z</dcterms:modified>
</cp:coreProperties>
</file>