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8" r:id="rId4"/>
    <p:sldId id="274" r:id="rId5"/>
    <p:sldId id="270" r:id="rId6"/>
    <p:sldId id="276" r:id="rId7"/>
    <p:sldId id="275" r:id="rId8"/>
    <p:sldId id="269" r:id="rId9"/>
    <p:sldId id="271" r:id="rId10"/>
    <p:sldId id="273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46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93" d="100"/>
          <a:sy n="93" d="100"/>
        </p:scale>
        <p:origin x="456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4/3/2015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4/3/2015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9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Star Formation in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Interacting </a:t>
            </a:r>
            <a:r>
              <a:rPr lang="en-US" sz="6600" dirty="0"/>
              <a:t>Galaxies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9117436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66FFFF"/>
                </a:solidFill>
              </a:rPr>
              <a:t>Ian Beagles</a:t>
            </a:r>
          </a:p>
          <a:p>
            <a:r>
              <a:rPr lang="en-US" sz="2400" dirty="0" smtClean="0">
                <a:solidFill>
                  <a:srgbClr val="66FFFF"/>
                </a:solidFill>
              </a:rPr>
              <a:t>Advisor: Dr. Lisa </a:t>
            </a:r>
            <a:r>
              <a:rPr lang="en-US" sz="2400" dirty="0" err="1" smtClean="0">
                <a:solidFill>
                  <a:srgbClr val="66FFFF"/>
                </a:solidFill>
              </a:rPr>
              <a:t>Chien</a:t>
            </a:r>
            <a:endParaRPr lang="en-US" sz="2400" dirty="0" smtClean="0">
              <a:solidFill>
                <a:srgbClr val="66FFFF"/>
              </a:solidFill>
            </a:endParaRPr>
          </a:p>
          <a:p>
            <a:r>
              <a:rPr lang="en-US" sz="2400" dirty="0" smtClean="0">
                <a:solidFill>
                  <a:srgbClr val="66FFFF"/>
                </a:solidFill>
              </a:rPr>
              <a:t>Northern Arizona University</a:t>
            </a:r>
          </a:p>
          <a:p>
            <a:r>
              <a:rPr lang="en-US" sz="2400" dirty="0" smtClean="0">
                <a:solidFill>
                  <a:srgbClr val="66FFFF"/>
                </a:solidFill>
              </a:rPr>
              <a:t>Arizona space grant consortium symposium 2015</a:t>
            </a:r>
            <a:endParaRPr lang="en-US" sz="2400" dirty="0">
              <a:solidFill>
                <a:srgbClr val="66FFFF"/>
              </a:solidFill>
            </a:endParaRPr>
          </a:p>
        </p:txBody>
      </p:sp>
      <p:pic>
        <p:nvPicPr>
          <p:cNvPr id="1028" name="Picture 4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501" y="4576994"/>
            <a:ext cx="1317876" cy="203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acegrant.arizona.edu/sites/spacegrant.arizona.edu/files/about/logos/nic_print750x624p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15" y="4579696"/>
            <a:ext cx="2448256" cy="20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au.edu/uploadedImages/Administrative/University_Advancement_Sites/Marketing/Media/NAU_PrimV-sol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4570145"/>
            <a:ext cx="1588348" cy="20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Overview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ages provide </a:t>
            </a:r>
            <a:r>
              <a:rPr lang="en-US" dirty="0" smtClean="0"/>
              <a:t>insight </a:t>
            </a:r>
            <a:r>
              <a:rPr lang="en-US" dirty="0"/>
              <a:t>into the </a:t>
            </a:r>
            <a:r>
              <a:rPr lang="en-US" dirty="0" smtClean="0"/>
              <a:t>star formation history of </a:t>
            </a:r>
            <a:r>
              <a:rPr lang="en-US" dirty="0"/>
              <a:t>interacting </a:t>
            </a:r>
            <a:r>
              <a:rPr lang="en-US" dirty="0" smtClean="0"/>
              <a:t>galaxies</a:t>
            </a:r>
            <a:endParaRPr lang="en-US" dirty="0"/>
          </a:p>
        </p:txBody>
      </p:sp>
      <p:pic>
        <p:nvPicPr>
          <p:cNvPr id="1026" name="Picture 2" descr="http://imgsrc.hubblesite.org/hu/db/images/hs-2008-16-ac-large_web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t="12028" r="14509" b="18822"/>
          <a:stretch/>
        </p:blipFill>
        <p:spPr bwMode="auto">
          <a:xfrm>
            <a:off x="1218882" y="2968430"/>
            <a:ext cx="3085443" cy="3195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src.hubblesite.org/hu/db/images/hs-2008-16-ba-large_web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19181" r="16647" b="16437"/>
          <a:stretch/>
        </p:blipFill>
        <p:spPr bwMode="auto">
          <a:xfrm>
            <a:off x="8427697" y="2935468"/>
            <a:ext cx="3108481" cy="3228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src.hubblesite.org/hu/db/images/hs-2008-16-bs-large_web.jpg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68" y="2930331"/>
            <a:ext cx="3214687" cy="3214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612" y="616463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Arp 256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80212" y="616406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Arp 299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295765" y="616406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IC 883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Overview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Photometric analysis of star clusters gives their ages</a:t>
            </a:r>
          </a:p>
          <a:p>
            <a:r>
              <a:rPr lang="en-US" dirty="0" smtClean="0"/>
              <a:t>Determine cluster ages in three interacting galaxy pairs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2751090"/>
            <a:ext cx="7315200" cy="393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5212" y="628774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Tremonti</a:t>
            </a:r>
            <a:r>
              <a:rPr lang="en-US" sz="2000" dirty="0" smtClean="0"/>
              <a:t> 2004)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78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Data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images from Hubble Space Telescope</a:t>
            </a:r>
          </a:p>
          <a:p>
            <a:pPr marL="609494" lvl="2" indent="-304747">
              <a:spcBef>
                <a:spcPts val="1600"/>
              </a:spcBef>
              <a:buSzPct val="100000"/>
            </a:pPr>
            <a:r>
              <a:rPr lang="en-US" dirty="0"/>
              <a:t>One in visible at 435 nm and one in infrared at 814 nm</a:t>
            </a:r>
          </a:p>
          <a:p>
            <a:r>
              <a:rPr lang="en-US" dirty="0" smtClean="0"/>
              <a:t>Selected cluster candidates and performed photometry using IRAF</a:t>
            </a:r>
          </a:p>
          <a:p>
            <a:r>
              <a:rPr lang="en-US" dirty="0" smtClean="0"/>
              <a:t>Created color-magnitude diagrams for each galaxy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Arp </a:t>
            </a:r>
            <a:r>
              <a:rPr lang="en-US" sz="4800" dirty="0" smtClean="0"/>
              <a:t>256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2" y="1706880"/>
            <a:ext cx="4419600" cy="4465320"/>
          </a:xfrm>
        </p:spPr>
        <p:txBody>
          <a:bodyPr/>
          <a:lstStyle/>
          <a:p>
            <a:r>
              <a:rPr lang="en-US" dirty="0" smtClean="0"/>
              <a:t>Dots represent each of the </a:t>
            </a:r>
            <a:r>
              <a:rPr lang="en-US" dirty="0" smtClean="0"/>
              <a:t>222</a:t>
            </a:r>
            <a:r>
              <a:rPr lang="en-US" dirty="0" smtClean="0"/>
              <a:t> </a:t>
            </a:r>
            <a:r>
              <a:rPr lang="en-US" dirty="0" smtClean="0"/>
              <a:t>cluster </a:t>
            </a:r>
            <a:r>
              <a:rPr lang="en-US" dirty="0" smtClean="0"/>
              <a:t>candidates</a:t>
            </a:r>
          </a:p>
          <a:p>
            <a:r>
              <a:rPr lang="en-US" dirty="0"/>
              <a:t>Color lines represent the evolution of the clusters with different masses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5106" r="7767" b="5795"/>
          <a:stretch/>
        </p:blipFill>
        <p:spPr>
          <a:xfrm>
            <a:off x="5332412" y="1498600"/>
            <a:ext cx="6657907" cy="51892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4" t="30960" r="20470" b="7087"/>
          <a:stretch/>
        </p:blipFill>
        <p:spPr>
          <a:xfrm>
            <a:off x="989012" y="3905170"/>
            <a:ext cx="4113529" cy="27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Arp 299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2" y="1706880"/>
            <a:ext cx="4419600" cy="4465320"/>
          </a:xfrm>
        </p:spPr>
        <p:txBody>
          <a:bodyPr/>
          <a:lstStyle/>
          <a:p>
            <a:r>
              <a:rPr lang="en-US" dirty="0" smtClean="0"/>
              <a:t>Dots represent each of the </a:t>
            </a:r>
            <a:r>
              <a:rPr lang="en-US" dirty="0" smtClean="0"/>
              <a:t>1078</a:t>
            </a:r>
            <a:r>
              <a:rPr lang="en-US" dirty="0" smtClean="0"/>
              <a:t> </a:t>
            </a:r>
            <a:r>
              <a:rPr lang="en-US" dirty="0" smtClean="0"/>
              <a:t>cluster candidates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826" r="7981" b="4852"/>
          <a:stretch/>
        </p:blipFill>
        <p:spPr>
          <a:xfrm>
            <a:off x="5408612" y="1498600"/>
            <a:ext cx="6579869" cy="518925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7" t="35001" r="33349" b="8433"/>
          <a:stretch/>
        </p:blipFill>
        <p:spPr>
          <a:xfrm>
            <a:off x="836612" y="2541878"/>
            <a:ext cx="4343400" cy="41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IC 883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2" y="1706880"/>
            <a:ext cx="4240531" cy="4465320"/>
          </a:xfrm>
        </p:spPr>
        <p:txBody>
          <a:bodyPr/>
          <a:lstStyle/>
          <a:p>
            <a:r>
              <a:rPr lang="en-US" dirty="0" smtClean="0"/>
              <a:t>Dots represent each of the 94 cluster </a:t>
            </a:r>
            <a:r>
              <a:rPr lang="en-US" dirty="0" smtClean="0"/>
              <a:t>candidates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8" y="2895600"/>
            <a:ext cx="4904178" cy="377512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6266" r="6935" b="5175"/>
          <a:stretch/>
        </p:blipFill>
        <p:spPr>
          <a:xfrm>
            <a:off x="5229467" y="1498600"/>
            <a:ext cx="6772412" cy="5189251"/>
          </a:xfr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Results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Clusters in Arp 256</a:t>
            </a:r>
          </a:p>
          <a:p>
            <a:pPr lvl="1"/>
            <a:r>
              <a:rPr lang="en-US" dirty="0" smtClean="0"/>
              <a:t>Mass </a:t>
            </a:r>
            <a:r>
              <a:rPr lang="en-US" dirty="0" smtClean="0"/>
              <a:t>between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ʘ</a:t>
            </a:r>
            <a:endParaRPr lang="en-US" dirty="0" smtClean="0"/>
          </a:p>
          <a:p>
            <a:pPr lvl="1">
              <a:buClr>
                <a:srgbClr val="009999"/>
              </a:buClr>
            </a:pPr>
            <a:r>
              <a:rPr lang="en-US" dirty="0" smtClean="0"/>
              <a:t>Ages </a:t>
            </a:r>
            <a:r>
              <a:rPr lang="en-US" dirty="0"/>
              <a:t>as young as 1 Myr</a:t>
            </a:r>
          </a:p>
          <a:p>
            <a:r>
              <a:rPr lang="en-US" dirty="0" smtClean="0"/>
              <a:t>Clusters </a:t>
            </a:r>
            <a:r>
              <a:rPr lang="en-US" dirty="0" smtClean="0"/>
              <a:t>in Arp 299</a:t>
            </a:r>
          </a:p>
          <a:p>
            <a:pPr lvl="1"/>
            <a:r>
              <a:rPr lang="en-US" dirty="0" smtClean="0"/>
              <a:t>Mass between 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 M</a:t>
            </a:r>
            <a:r>
              <a:rPr lang="en-US" baseline="-25000" dirty="0" smtClean="0"/>
              <a:t>ʘ</a:t>
            </a:r>
          </a:p>
          <a:p>
            <a:pPr lvl="1">
              <a:buClr>
                <a:srgbClr val="009999"/>
              </a:buClr>
            </a:pPr>
            <a:r>
              <a:rPr lang="en-US" dirty="0" smtClean="0"/>
              <a:t>Ages as young as 1 Myr</a:t>
            </a:r>
          </a:p>
          <a:p>
            <a:r>
              <a:rPr lang="en-US" dirty="0" smtClean="0"/>
              <a:t>Clusters in IC 883</a:t>
            </a:r>
          </a:p>
          <a:p>
            <a:pPr lvl="1"/>
            <a:r>
              <a:rPr lang="en-US" dirty="0" smtClean="0"/>
              <a:t>Mass between </a:t>
            </a:r>
            <a:r>
              <a:rPr lang="en-US" dirty="0"/>
              <a:t>10</a:t>
            </a:r>
            <a:r>
              <a:rPr lang="en-US" baseline="30000" dirty="0"/>
              <a:t>4</a:t>
            </a:r>
            <a:r>
              <a:rPr lang="en-US" dirty="0"/>
              <a:t> to 10</a:t>
            </a:r>
            <a:r>
              <a:rPr lang="en-US" baseline="30000" dirty="0"/>
              <a:t>5</a:t>
            </a:r>
            <a:r>
              <a:rPr lang="en-US" dirty="0"/>
              <a:t> M</a:t>
            </a:r>
            <a:r>
              <a:rPr lang="en-US" baseline="-25000" dirty="0"/>
              <a:t>ʘ</a:t>
            </a:r>
          </a:p>
          <a:p>
            <a:pPr lvl="1"/>
            <a:r>
              <a:rPr lang="en-US" dirty="0" smtClean="0"/>
              <a:t>Ages of </a:t>
            </a:r>
            <a:r>
              <a:rPr lang="en-US" dirty="0"/>
              <a:t>100 Myr </a:t>
            </a:r>
            <a:r>
              <a:rPr lang="en-US" dirty="0" smtClean="0"/>
              <a:t>to </a:t>
            </a:r>
            <a:r>
              <a:rPr lang="en-US" dirty="0"/>
              <a:t>1 Gyr, with a </a:t>
            </a:r>
            <a:r>
              <a:rPr lang="en-US" dirty="0" smtClean="0"/>
              <a:t>few </a:t>
            </a:r>
            <a:r>
              <a:rPr lang="en-US" dirty="0"/>
              <a:t>younger than 100 </a:t>
            </a:r>
            <a:r>
              <a:rPr lang="en-US" dirty="0" smtClean="0"/>
              <a:t>Myr</a:t>
            </a:r>
          </a:p>
          <a:p>
            <a:pPr marL="37788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9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Acknowledgements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 would like to thank:</a:t>
            </a:r>
          </a:p>
          <a:p>
            <a:r>
              <a:rPr lang="en-US" dirty="0" smtClean="0"/>
              <a:t>Dr. Lisa </a:t>
            </a:r>
            <a:r>
              <a:rPr lang="en-US" dirty="0" err="1"/>
              <a:t>Chien</a:t>
            </a:r>
            <a:endParaRPr lang="en-US" dirty="0"/>
          </a:p>
          <a:p>
            <a:r>
              <a:rPr lang="en-US" dirty="0" smtClean="0"/>
              <a:t>NASA Space Grant </a:t>
            </a:r>
          </a:p>
          <a:p>
            <a:r>
              <a:rPr lang="en-US" dirty="0" smtClean="0"/>
              <a:t>Arizona Space Grant Consortium</a:t>
            </a:r>
          </a:p>
          <a:p>
            <a:r>
              <a:rPr lang="en-US" dirty="0" smtClean="0"/>
              <a:t>NAU Space Grant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6000" dirty="0" smtClean="0"/>
              <a:t>Any Questions?</a:t>
            </a:r>
            <a:endParaRPr lang="en-US" sz="6000" dirty="0"/>
          </a:p>
        </p:txBody>
      </p:sp>
      <p:pic>
        <p:nvPicPr>
          <p:cNvPr id="7" name="Picture 4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93" y="2607835"/>
            <a:ext cx="1306663" cy="202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pacegrant.arizona.edu/sites/spacegrant.arizona.edu/files/about/logos/nic_print750x624p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16" y="480126"/>
            <a:ext cx="1987351" cy="16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nau.edu/uploadedImages/Administrative/University_Advancement_Sites/Marketing/Media/NAU_PrimV-sol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93" y="470575"/>
            <a:ext cx="1306663" cy="16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221</Words>
  <Application>Microsoft Office PowerPoint</Application>
  <PresentationFormat>Custom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Tech 16x9</vt:lpstr>
      <vt:lpstr>Star Formation in  Interacting Galaxies</vt:lpstr>
      <vt:lpstr>Overview</vt:lpstr>
      <vt:lpstr>Overview</vt:lpstr>
      <vt:lpstr>Data</vt:lpstr>
      <vt:lpstr>Arp 256</vt:lpstr>
      <vt:lpstr>Arp 299</vt:lpstr>
      <vt:lpstr>IC 883</vt:lpstr>
      <vt:lpstr>Results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2015-03-05T05:48:54Z</dcterms:created>
  <dcterms:modified xsi:type="dcterms:W3CDTF">2015-04-03T18:26:17Z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