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2"/>
  </p:notesMasterIdLst>
  <p:sldIdLst>
    <p:sldId id="256" r:id="rId2"/>
    <p:sldId id="257" r:id="rId3"/>
    <p:sldId id="259" r:id="rId4"/>
    <p:sldId id="277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4" r:id="rId14"/>
    <p:sldId id="269" r:id="rId15"/>
    <p:sldId id="275" r:id="rId16"/>
    <p:sldId id="270" r:id="rId17"/>
    <p:sldId id="271" r:id="rId18"/>
    <p:sldId id="272" r:id="rId19"/>
    <p:sldId id="276" r:id="rId20"/>
    <p:sldId id="273" r:id="rId2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5330343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8084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8949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2883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62822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3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00695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0205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Testing results: Hopefully some of the wires will snap</a:t>
            </a:r>
          </a:p>
        </p:txBody>
      </p:sp>
    </p:spTree>
    <p:extLst>
      <p:ext uri="{BB962C8B-B14F-4D97-AF65-F5344CB8AC3E}">
        <p14:creationId xmlns:p14="http://schemas.microsoft.com/office/powerpoint/2010/main" xmlns="" val="212748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51823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03736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463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40711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2824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3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5369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651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Monopole antenna: Straight rod conductor mounted perpendicularly to ground plane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Commonly used: A lot of research has previously gone into the tape measure design</a:t>
            </a:r>
          </a:p>
        </p:txBody>
      </p:sp>
    </p:spTree>
    <p:extLst>
      <p:ext uri="{BB962C8B-B14F-4D97-AF65-F5344CB8AC3E}">
        <p14:creationId xmlns:p14="http://schemas.microsoft.com/office/powerpoint/2010/main" xmlns="" val="1731202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Printed circuit board: Mechanical support and electrical connection for electronic components such as an antenna </a:t>
            </a:r>
          </a:p>
          <a:p>
            <a:pPr indent="457200">
              <a:spcBef>
                <a:spcPts val="0"/>
              </a:spcBef>
              <a:buNone/>
            </a:pPr>
            <a:r>
              <a:rPr lang="en"/>
              <a:t>-etched from copper sheets and laminated onto a non-conductive surface</a:t>
            </a:r>
          </a:p>
        </p:txBody>
      </p:sp>
    </p:spTree>
    <p:extLst>
      <p:ext uri="{BB962C8B-B14F-4D97-AF65-F5344CB8AC3E}">
        <p14:creationId xmlns:p14="http://schemas.microsoft.com/office/powerpoint/2010/main" xmlns="" val="1991195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0802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-Most average loss of gain: We’d rather have a uniform distribution of small loss than extremes where we would get no signal at all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-More reliable</a:t>
            </a:r>
          </a:p>
        </p:txBody>
      </p:sp>
    </p:spTree>
    <p:extLst>
      <p:ext uri="{BB962C8B-B14F-4D97-AF65-F5344CB8AC3E}">
        <p14:creationId xmlns:p14="http://schemas.microsoft.com/office/powerpoint/2010/main" xmlns="" val="187740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460500"/>
            <a:ext cx="8229600" cy="315389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11755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56667" y="1461908"/>
            <a:ext cx="4030200" cy="312220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1A096-F15F-46B0-8D61-C11DC914162A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685800" y="2084195"/>
            <a:ext cx="7772400" cy="110251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dirty="0"/>
              <a:t>Designing an Antenna </a:t>
            </a:r>
            <a:r>
              <a:rPr lang="en-US" sz="4800" b="1" dirty="0" smtClean="0"/>
              <a:t>for </a:t>
            </a:r>
            <a:r>
              <a:rPr lang="en-US" sz="4800" b="1" dirty="0"/>
              <a:t>use with the </a:t>
            </a:r>
            <a:r>
              <a:rPr lang="en-US" sz="4800" b="1" dirty="0" err="1"/>
              <a:t>EagleSat</a:t>
            </a:r>
            <a:r>
              <a:rPr lang="en-US" sz="4800" b="1" dirty="0"/>
              <a:t> </a:t>
            </a:r>
            <a:r>
              <a:rPr lang="en-US" sz="4800" b="1" dirty="0" err="1"/>
              <a:t>CubeSat</a:t>
            </a:r>
            <a:r>
              <a:rPr lang="en-US" sz="4800" b="1" dirty="0"/>
              <a:t> Communications System</a:t>
            </a:r>
            <a:endParaRPr lang="en" sz="4800" b="1" dirty="0"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1371600" y="3394540"/>
            <a:ext cx="6400800" cy="13144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dirty="0" smtClean="0"/>
              <a:t>Lisa Ferguson</a:t>
            </a:r>
          </a:p>
          <a:p>
            <a:pPr>
              <a:defRPr/>
            </a:pPr>
            <a:r>
              <a:rPr lang="en-US" sz="2000" dirty="0"/>
              <a:t>Dr. Gary Yale, Dr. Ed Post</a:t>
            </a:r>
          </a:p>
          <a:p>
            <a:pPr>
              <a:defRPr/>
            </a:pPr>
            <a:r>
              <a:rPr lang="en-US" sz="2000" dirty="0"/>
              <a:t>Arizona </a:t>
            </a:r>
            <a:r>
              <a:rPr lang="en-US" sz="2000" dirty="0" smtClean="0"/>
              <a:t>Space Grant Symposium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April </a:t>
            </a:r>
            <a:r>
              <a:rPr lang="en-US" sz="2000" dirty="0" smtClean="0"/>
              <a:t>18, 2015</a:t>
            </a:r>
            <a:endParaRPr lang="en-US" sz="2000" dirty="0"/>
          </a:p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17" b="89928" l="12269" r="865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6" r="6535"/>
          <a:stretch/>
        </p:blipFill>
        <p:spPr>
          <a:xfrm>
            <a:off x="4656667" y="1460499"/>
            <a:ext cx="4030133" cy="3465299"/>
          </a:xfrm>
          <a:prstGeom prst="rect">
            <a:avLst/>
          </a:prstGeom>
        </p:spPr>
      </p:pic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Antenna Position #1: Center Mount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 </a:t>
            </a:r>
            <a:endParaRPr lang="en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1178" b="84607" l="6173" r="91744">
                        <a14:backgroundMark x1="18904" y1="58316" x2="24267" y2="72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2" t="13333" r="4909" b="7408"/>
          <a:stretch/>
        </p:blipFill>
        <p:spPr>
          <a:xfrm rot="18684559">
            <a:off x="739650" y="1826872"/>
            <a:ext cx="3465299" cy="2732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75" b="96952" l="9954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667" y="1460498"/>
            <a:ext cx="4030133" cy="3465299"/>
          </a:xfrm>
          <a:prstGeom prst="rect">
            <a:avLst/>
          </a:prstGeom>
        </p:spPr>
      </p:pic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Antenna Position #2: Side Mount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 </a:t>
            </a:r>
          </a:p>
          <a:p>
            <a:pPr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17" b="89928" l="1890" r="100000">
                        <a14:backgroundMark x1="41937" y1="43130" x2="58796" y2="42665"/>
                        <a14:backgroundMark x1="44599" y1="41271" x2="46103" y2="41322"/>
                        <a14:backgroundMark x1="39545" y1="43543" x2="39776" y2="44731"/>
                        <a14:backgroundMark x1="25463" y1="50465" x2="18904" y2="51188"/>
                        <a14:backgroundMark x1="27006" y1="51395" x2="33873" y2="51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09" b="35057"/>
          <a:stretch/>
        </p:blipFill>
        <p:spPr>
          <a:xfrm rot="21303083">
            <a:off x="482781" y="2225586"/>
            <a:ext cx="4030267" cy="2111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17" b="99122" l="11960" r="85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2" r="12032"/>
          <a:stretch/>
        </p:blipFill>
        <p:spPr>
          <a:xfrm>
            <a:off x="4656667" y="1460499"/>
            <a:ext cx="4030133" cy="3465299"/>
          </a:xfrm>
          <a:prstGeom prst="rect">
            <a:avLst/>
          </a:prstGeom>
        </p:spPr>
      </p:pic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Antenna Position #3: Corner Mount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2397" b="68337" l="7948" r="97531">
                        <a14:backgroundMark x1="41474" y1="46281" x2="42824" y2="46798"/>
                        <a14:backgroundMark x1="33681" y1="47934" x2="39120" y2="47572"/>
                        <a14:backgroundMark x1="32060" y1="47934" x2="26890" y2="47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22" b="25185"/>
          <a:stretch/>
        </p:blipFill>
        <p:spPr>
          <a:xfrm rot="21049985">
            <a:off x="309079" y="2101849"/>
            <a:ext cx="4030201" cy="2182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/>
              <a:t>Antenna Position #3: Corner Mount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 smtClean="0"/>
              <a:t>Most </a:t>
            </a:r>
            <a:r>
              <a:rPr lang="en" dirty="0"/>
              <a:t>difficult to attach, but best radiation pattern</a:t>
            </a:r>
          </a:p>
          <a:p>
            <a:pPr marL="495300" lvl="0" indent="-45720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May interfere with rail clearance in the launcher</a:t>
            </a:r>
          </a:p>
        </p:txBody>
      </p:sp>
    </p:spTree>
    <p:extLst>
      <p:ext uri="{BB962C8B-B14F-4D97-AF65-F5344CB8AC3E}">
        <p14:creationId xmlns:p14="http://schemas.microsoft.com/office/powerpoint/2010/main" xmlns="" val="4848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/>
              <a:t>Monofilament Deterioration Overview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Purpose: Deployment mechanism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Monofilament to hold down antenna before deployment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Goal: Deterioration under ultraviolet radiation in case of failure of nichrome wire burn system</a:t>
            </a:r>
          </a:p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Materials &amp; Testing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4-12 lb Test Monofilament Fishing line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96 Watt UV light source to simulate space </a:t>
            </a:r>
            <a:r>
              <a:rPr lang="en" dirty="0"/>
              <a:t>radiation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Testing Setup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650179" y="1452664"/>
            <a:ext cx="3482144" cy="313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61"/>
          <a:stretch/>
        </p:blipFill>
        <p:spPr>
          <a:xfrm rot="5400000">
            <a:off x="977125" y="1262473"/>
            <a:ext cx="3124473" cy="348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21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/>
              <a:t>Monofilament Deterioration Testing &amp; Results 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080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800" dirty="0"/>
              <a:t>Current testing status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Monofilaments holding down different widths of antenna tape </a:t>
            </a:r>
            <a:r>
              <a:rPr lang="en" sz="2400" dirty="0" smtClean="0"/>
              <a:t>measure in different orientaions </a:t>
            </a:r>
            <a:endParaRPr lang="en" sz="2400" dirty="0"/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UV radiation light source currently active</a:t>
            </a:r>
          </a:p>
          <a:p>
            <a:pPr marL="628650" lvl="0" indent="-171450" rt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sz="600" dirty="0"/>
          </a:p>
          <a:p>
            <a:pPr marL="5080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800" dirty="0"/>
              <a:t>Testing results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No results on deterioration yet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Testing continuing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/>
              <a:t>Current Progress - Antenna Prototyping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Monopole antenna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27.20175 cm quarter wavelength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436 MHz radio center frequency</a:t>
            </a:r>
          </a:p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Tape measure design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 smtClean="0"/>
              <a:t>1”, ¾”, ½”, ¼”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 smtClean="0"/>
              <a:t>Varied widths result in varied bandwidth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 smtClean="0"/>
              <a:t>Wider tape measures allow for easier tuning</a:t>
            </a:r>
            <a:endParaRPr lang="e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/>
              <a:t>Current Progress - Antenna </a:t>
            </a:r>
            <a:r>
              <a:rPr lang="en" sz="3000" dirty="0" smtClean="0"/>
              <a:t>Testing and Integration</a:t>
            </a:r>
            <a:endParaRPr lang="en" sz="3000" dirty="0"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57200" y="1343770"/>
            <a:ext cx="8229600" cy="315389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indent="-457200" fontAlgn="base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Standing Wave Ratio Testing</a:t>
            </a:r>
          </a:p>
          <a:p>
            <a:pPr marL="914400" lvl="1" indent="-342900" fontAlgn="base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/>
              <a:t>Used to determine effectiveness of antenna at </a:t>
            </a:r>
            <a:r>
              <a:rPr lang="en-US" sz="2400" dirty="0" smtClean="0"/>
              <a:t>frequency and offset</a:t>
            </a:r>
            <a:endParaRPr lang="en-US" sz="2400" dirty="0"/>
          </a:p>
          <a:p>
            <a:pPr marL="457200" indent="-457200" fontAlgn="base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Signal Strength Testing</a:t>
            </a:r>
          </a:p>
          <a:p>
            <a:pPr marL="914400" lvl="1" indent="-342900" fontAlgn="base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/>
              <a:t>Field Test conducted by taking signal strength measurements </a:t>
            </a:r>
            <a:r>
              <a:rPr lang="en-US" sz="2400" dirty="0" smtClean="0"/>
              <a:t>360° around </a:t>
            </a:r>
            <a:r>
              <a:rPr lang="en-US" sz="2400" dirty="0"/>
              <a:t>the antenna at 10’ increments </a:t>
            </a:r>
            <a:r>
              <a:rPr lang="en-US" sz="2400" dirty="0" smtClean="0"/>
              <a:t>out to </a:t>
            </a:r>
            <a:r>
              <a:rPr lang="en-US" sz="2400" dirty="0"/>
              <a:t>100’</a:t>
            </a:r>
          </a:p>
          <a:p>
            <a:pPr marL="914400" lvl="1" indent="-342900" fontAlgn="base"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/>
              <a:t>Satellite mounted in center of </a:t>
            </a:r>
            <a:r>
              <a:rPr lang="en-US" sz="2400" dirty="0" smtClean="0"/>
              <a:t>plot </a:t>
            </a:r>
            <a:r>
              <a:rPr lang="en-US" sz="2400" dirty="0"/>
              <a:t>10’ off the ground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0499"/>
            <a:ext cx="4030200" cy="3465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66" b="93802" l="15355" r="86150">
                        <a14:foregroundMark x1="78511" y1="70093" x2="84684" y2="70661"/>
                        <a14:foregroundMark x1="80787" y1="75671" x2="85494" y2="7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5" t="-539" r="13845" b="539"/>
          <a:stretch/>
        </p:blipFill>
        <p:spPr>
          <a:xfrm rot="5400000">
            <a:off x="5108419" y="1178081"/>
            <a:ext cx="3465297" cy="4030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Antenna Testing Rig &amp; Ground Simulant</a:t>
            </a:r>
            <a:endParaRPr lang="en-US" sz="3000" dirty="0"/>
          </a:p>
        </p:txBody>
      </p:sp>
      <p:sp>
        <p:nvSpPr>
          <p:cNvPr id="9" name="AutoShape 4" descr="http://upload.wikimedia.org/wikipedia/commons/thumb/1/13/Polar_graph_paper.svg/2000px-Polar_graph_paper.svg.png"/>
          <p:cNvSpPr>
            <a:spLocks noGrp="1" noChangeAspect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383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/>
              <a:t>Overview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347474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080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800" dirty="0"/>
              <a:t>Communication between on-board computer and EagleSat ground station</a:t>
            </a:r>
          </a:p>
          <a:p>
            <a:pPr marL="171450" lvl="0" indent="-171450" rt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sz="600" dirty="0"/>
          </a:p>
          <a:p>
            <a:pPr marL="5080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800" dirty="0"/>
              <a:t>Current research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Antenna design &amp; materials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Antenna position &amp; radiation plotting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Monofilament deterioration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Prototyping &amp; integration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/>
              <a:t>Space Readiness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Structural Testing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Thermal Testing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Vibration Testing</a:t>
            </a:r>
          </a:p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Complete System Integration</a:t>
            </a:r>
          </a:p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High altitude balloon (HASP)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Complete communications system antenna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Support HASP field testing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 smtClean="0"/>
              <a:t>Signal Flow Diagram</a:t>
            </a:r>
            <a:endParaRPr lang="en" sz="3600" dirty="0"/>
          </a:p>
        </p:txBody>
      </p:sp>
      <p:sp>
        <p:nvSpPr>
          <p:cNvPr id="60" name="Shape 60"/>
          <p:cNvSpPr txBox="1">
            <a:spLocks noGrp="1"/>
          </p:cNvSpPr>
          <p:nvPr>
            <p:ph type="sldNum" idx="4294967295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482252" y="3261210"/>
            <a:ext cx="4066799" cy="1222200"/>
          </a:xfrm>
          <a:prstGeom prst="rect">
            <a:avLst/>
          </a:prstGeom>
          <a:noFill/>
          <a:ln w="28575" cap="flat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= Analog Signal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= Digital Signal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TNC = Terminal Node Controller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 = On Board Computer</a:t>
            </a:r>
          </a:p>
        </p:txBody>
      </p:sp>
      <p:sp>
        <p:nvSpPr>
          <p:cNvPr id="62" name="Shape 62"/>
          <p:cNvSpPr/>
          <p:nvPr/>
        </p:nvSpPr>
        <p:spPr>
          <a:xfrm>
            <a:off x="1663299" y="2283015"/>
            <a:ext cx="1417499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Transceiver</a:t>
            </a:r>
          </a:p>
        </p:txBody>
      </p:sp>
      <p:sp>
        <p:nvSpPr>
          <p:cNvPr id="63" name="Shape 63"/>
          <p:cNvSpPr/>
          <p:nvPr/>
        </p:nvSpPr>
        <p:spPr>
          <a:xfrm>
            <a:off x="4076700" y="2284973"/>
            <a:ext cx="1043999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Modem</a:t>
            </a:r>
          </a:p>
        </p:txBody>
      </p:sp>
      <p:sp>
        <p:nvSpPr>
          <p:cNvPr id="64" name="Shape 64"/>
          <p:cNvSpPr/>
          <p:nvPr/>
        </p:nvSpPr>
        <p:spPr>
          <a:xfrm>
            <a:off x="6019800" y="2283015"/>
            <a:ext cx="908100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TNC</a:t>
            </a:r>
          </a:p>
        </p:txBody>
      </p:sp>
      <p:cxnSp>
        <p:nvCxnSpPr>
          <p:cNvPr id="65" name="Shape 65"/>
          <p:cNvCxnSpPr>
            <a:stCxn id="64" idx="3"/>
          </p:cNvCxnSpPr>
          <p:nvPr/>
        </p:nvCxnSpPr>
        <p:spPr>
          <a:xfrm>
            <a:off x="6927900" y="2597265"/>
            <a:ext cx="1172100" cy="0"/>
          </a:xfrm>
          <a:prstGeom prst="straightConnector1">
            <a:avLst/>
          </a:prstGeom>
          <a:noFill/>
          <a:ln w="19050" cap="flat">
            <a:solidFill>
              <a:schemeClr val="dk1"/>
            </a:solidFill>
            <a:prstDash val="solid"/>
            <a:miter/>
            <a:headEnd type="stealth" w="lg" len="lg"/>
            <a:tailEnd type="stealth" w="lg" len="lg"/>
          </a:ln>
        </p:spPr>
      </p:cxnSp>
      <p:sp>
        <p:nvSpPr>
          <p:cNvPr id="66" name="Shape 66"/>
          <p:cNvSpPr/>
          <p:nvPr/>
        </p:nvSpPr>
        <p:spPr>
          <a:xfrm>
            <a:off x="8100174" y="2283025"/>
            <a:ext cx="838199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OBC</a:t>
            </a:r>
          </a:p>
        </p:txBody>
      </p:sp>
      <p:cxnSp>
        <p:nvCxnSpPr>
          <p:cNvPr id="67" name="Shape 67"/>
          <p:cNvCxnSpPr/>
          <p:nvPr/>
        </p:nvCxnSpPr>
        <p:spPr>
          <a:xfrm rot="10800000">
            <a:off x="3080776" y="2341342"/>
            <a:ext cx="990599" cy="0"/>
          </a:xfrm>
          <a:prstGeom prst="straightConnector1">
            <a:avLst/>
          </a:prstGeom>
          <a:noFill/>
          <a:ln w="19050" cap="flat">
            <a:solidFill>
              <a:schemeClr val="dk1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8" name="Shape 68"/>
          <p:cNvCxnSpPr/>
          <p:nvPr/>
        </p:nvCxnSpPr>
        <p:spPr>
          <a:xfrm>
            <a:off x="3086100" y="2828925"/>
            <a:ext cx="985199" cy="8699"/>
          </a:xfrm>
          <a:prstGeom prst="straightConnector1">
            <a:avLst/>
          </a:prstGeom>
          <a:noFill/>
          <a:ln w="19050" cap="flat">
            <a:solidFill>
              <a:schemeClr val="dk1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9" name="Shape 69"/>
          <p:cNvCxnSpPr>
            <a:stCxn id="62" idx="1"/>
          </p:cNvCxnSpPr>
          <p:nvPr/>
        </p:nvCxnSpPr>
        <p:spPr>
          <a:xfrm rot="10800000">
            <a:off x="1213599" y="2597265"/>
            <a:ext cx="449700" cy="0"/>
          </a:xfrm>
          <a:prstGeom prst="straightConnector1">
            <a:avLst/>
          </a:prstGeom>
          <a:noFill/>
          <a:ln w="19050" cap="flat">
            <a:solidFill>
              <a:schemeClr val="dk1"/>
            </a:solidFill>
            <a:prstDash val="solid"/>
            <a:miter/>
            <a:headEnd type="stealth" w="lg" len="lg"/>
            <a:tailEnd type="stealth" w="lg" len="lg"/>
          </a:ln>
        </p:spPr>
      </p:cxnSp>
      <p:sp>
        <p:nvSpPr>
          <p:cNvPr id="70" name="Shape 70"/>
          <p:cNvSpPr txBox="1"/>
          <p:nvPr/>
        </p:nvSpPr>
        <p:spPr>
          <a:xfrm>
            <a:off x="3156975" y="2038350"/>
            <a:ext cx="762000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to A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3156975" y="2523098"/>
            <a:ext cx="762000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to D</a:t>
            </a:r>
          </a:p>
        </p:txBody>
      </p:sp>
      <p:cxnSp>
        <p:nvCxnSpPr>
          <p:cNvPr id="72" name="Shape 72"/>
          <p:cNvCxnSpPr>
            <a:stCxn id="63" idx="3"/>
            <a:endCxn id="64" idx="1"/>
          </p:cNvCxnSpPr>
          <p:nvPr/>
        </p:nvCxnSpPr>
        <p:spPr>
          <a:xfrm rot="10800000" flipH="1">
            <a:off x="5120699" y="2597123"/>
            <a:ext cx="899100" cy="2100"/>
          </a:xfrm>
          <a:prstGeom prst="straightConnector1">
            <a:avLst/>
          </a:prstGeom>
          <a:noFill/>
          <a:ln w="22225" cap="flat">
            <a:solidFill>
              <a:schemeClr val="dk1"/>
            </a:solidFill>
            <a:prstDash val="solid"/>
            <a:miter/>
            <a:headEnd type="stealth" w="lg" len="lg"/>
            <a:tailEnd type="stealth" w="lg" len="lg"/>
          </a:ln>
        </p:spPr>
      </p:cxnSp>
      <p:sp>
        <p:nvSpPr>
          <p:cNvPr id="73" name="Shape 73"/>
          <p:cNvSpPr txBox="1"/>
          <p:nvPr/>
        </p:nvSpPr>
        <p:spPr>
          <a:xfrm>
            <a:off x="5146632" y="2244141"/>
            <a:ext cx="838199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927935" y="2244141"/>
            <a:ext cx="1172100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Packets</a:t>
            </a:r>
            <a:endParaRPr lang="en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177500" y="2283015"/>
            <a:ext cx="1036162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Antenna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1016512" y="2278544"/>
            <a:ext cx="838199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8071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 smtClean="0"/>
              <a:t>Power Flow Diagram</a:t>
            </a:r>
            <a:endParaRPr lang="en" sz="3600" dirty="0"/>
          </a:p>
        </p:txBody>
      </p:sp>
      <p:sp>
        <p:nvSpPr>
          <p:cNvPr id="60" name="Shape 60"/>
          <p:cNvSpPr txBox="1">
            <a:spLocks noGrp="1"/>
          </p:cNvSpPr>
          <p:nvPr>
            <p:ph type="sldNum" idx="4294967295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en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866967" y="1406600"/>
            <a:ext cx="1036162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VCC SYS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50" dirty="0" smtClean="0">
                <a:latin typeface="Calibri"/>
                <a:ea typeface="Calibri"/>
                <a:cs typeface="Calibri"/>
                <a:sym typeface="Calibri"/>
              </a:rPr>
              <a:t>(System Power)</a:t>
            </a:r>
            <a:endParaRPr lang="en" sz="105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75"/>
          <p:cNvSpPr/>
          <p:nvPr/>
        </p:nvSpPr>
        <p:spPr>
          <a:xfrm>
            <a:off x="2105217" y="1406600"/>
            <a:ext cx="1180908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VCC BATT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50" dirty="0" smtClean="0">
                <a:latin typeface="Calibri"/>
                <a:ea typeface="Calibri"/>
                <a:cs typeface="Calibri"/>
                <a:sym typeface="Calibri"/>
              </a:rPr>
              <a:t>(Capacitor Power)</a:t>
            </a:r>
            <a:endParaRPr lang="en" sz="105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75"/>
          <p:cNvSpPr/>
          <p:nvPr/>
        </p:nvSpPr>
        <p:spPr>
          <a:xfrm>
            <a:off x="7067741" y="1406599"/>
            <a:ext cx="1057083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DGND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50" dirty="0" smtClean="0">
                <a:latin typeface="Calibri"/>
                <a:ea typeface="Calibri"/>
                <a:cs typeface="Calibri"/>
                <a:sym typeface="Calibri"/>
              </a:rPr>
              <a:t>(Digital Ground)</a:t>
            </a:r>
            <a:endParaRPr lang="en" sz="105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75"/>
          <p:cNvSpPr/>
          <p:nvPr/>
        </p:nvSpPr>
        <p:spPr>
          <a:xfrm>
            <a:off x="2105217" y="2360595"/>
            <a:ext cx="1180908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</a:t>
            </a:r>
          </a:p>
        </p:txBody>
      </p:sp>
      <p:sp>
        <p:nvSpPr>
          <p:cNvPr id="23" name="Shape 63"/>
          <p:cNvSpPr/>
          <p:nvPr/>
        </p:nvSpPr>
        <p:spPr>
          <a:xfrm>
            <a:off x="859130" y="3629941"/>
            <a:ext cx="1043999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Modem</a:t>
            </a:r>
          </a:p>
        </p:txBody>
      </p:sp>
      <p:sp>
        <p:nvSpPr>
          <p:cNvPr id="24" name="Shape 64"/>
          <p:cNvSpPr/>
          <p:nvPr/>
        </p:nvSpPr>
        <p:spPr>
          <a:xfrm>
            <a:off x="2241621" y="3629941"/>
            <a:ext cx="908100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TNC</a:t>
            </a:r>
          </a:p>
        </p:txBody>
      </p:sp>
      <p:sp>
        <p:nvSpPr>
          <p:cNvPr id="25" name="Shape 64"/>
          <p:cNvSpPr/>
          <p:nvPr/>
        </p:nvSpPr>
        <p:spPr>
          <a:xfrm>
            <a:off x="5368874" y="2360595"/>
            <a:ext cx="1089075" cy="628499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Radiation</a:t>
            </a:r>
            <a:r>
              <a:rPr lang="en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Shield</a:t>
            </a:r>
            <a:endParaRPr lang="en" sz="18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64"/>
          <p:cNvSpPr/>
          <p:nvPr/>
        </p:nvSpPr>
        <p:spPr>
          <a:xfrm>
            <a:off x="3529988" y="3507236"/>
            <a:ext cx="1527225" cy="873908"/>
          </a:xfrm>
          <a:prstGeom prst="rect">
            <a:avLst/>
          </a:prstGeom>
          <a:solidFill>
            <a:schemeClr val="lt1"/>
          </a:solidFill>
          <a:ln w="12700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 Components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050" dirty="0" smtClean="0">
                <a:latin typeface="Calibri"/>
                <a:ea typeface="Calibri"/>
                <a:cs typeface="Calibri"/>
                <a:sym typeface="Calibri"/>
              </a:rPr>
              <a:t>(Resistors, Capacitors) </a:t>
            </a:r>
            <a:endParaRPr lang="en" sz="105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Arrow Connector 2"/>
          <p:cNvCxnSpPr>
            <a:stCxn id="20" idx="2"/>
            <a:endCxn id="22" idx="0"/>
          </p:cNvCxnSpPr>
          <p:nvPr/>
        </p:nvCxnSpPr>
        <p:spPr>
          <a:xfrm>
            <a:off x="2695671" y="2035099"/>
            <a:ext cx="0" cy="325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5" idx="2"/>
            <a:endCxn id="23" idx="0"/>
          </p:cNvCxnSpPr>
          <p:nvPr/>
        </p:nvCxnSpPr>
        <p:spPr>
          <a:xfrm flipH="1">
            <a:off x="1381130" y="2035099"/>
            <a:ext cx="3918" cy="1594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endCxn id="24" idx="0"/>
          </p:cNvCxnSpPr>
          <p:nvPr/>
        </p:nvCxnSpPr>
        <p:spPr>
          <a:xfrm>
            <a:off x="1381129" y="3304445"/>
            <a:ext cx="1314542" cy="325496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3" idx="2"/>
            <a:endCxn id="21" idx="2"/>
          </p:cNvCxnSpPr>
          <p:nvPr/>
        </p:nvCxnSpPr>
        <p:spPr>
          <a:xfrm rot="5400000" flipH="1" flipV="1">
            <a:off x="3377035" y="39192"/>
            <a:ext cx="2223342" cy="6215153"/>
          </a:xfrm>
          <a:prstGeom prst="bentConnector3">
            <a:avLst>
              <a:gd name="adj1" fmla="val -1028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4" idx="2"/>
          </p:cNvCxnSpPr>
          <p:nvPr/>
        </p:nvCxnSpPr>
        <p:spPr>
          <a:xfrm>
            <a:off x="2695671" y="4258440"/>
            <a:ext cx="0" cy="229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6" idx="2"/>
          </p:cNvCxnSpPr>
          <p:nvPr/>
        </p:nvCxnSpPr>
        <p:spPr>
          <a:xfrm>
            <a:off x="4293601" y="4381144"/>
            <a:ext cx="0" cy="986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3"/>
          </p:cNvCxnSpPr>
          <p:nvPr/>
        </p:nvCxnSpPr>
        <p:spPr>
          <a:xfrm flipV="1">
            <a:off x="6457949" y="2673095"/>
            <a:ext cx="1138333" cy="17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rot="16200000" flipH="1">
            <a:off x="5079861" y="643003"/>
            <a:ext cx="132230" cy="490061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6" idx="0"/>
          </p:cNvCxnSpPr>
          <p:nvPr/>
        </p:nvCxnSpPr>
        <p:spPr>
          <a:xfrm>
            <a:off x="1381129" y="3304445"/>
            <a:ext cx="2912472" cy="20279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891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Materials Research -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Overview and Rejected Design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410450" y="1240010"/>
            <a:ext cx="8229600" cy="318932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52450" lvl="0" indent="-51435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Previous design: microstrip</a:t>
            </a:r>
          </a:p>
          <a:p>
            <a:pPr marL="990600" lvl="1" indent="-4572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Circularly polarized quad beam antenna</a:t>
            </a:r>
          </a:p>
          <a:p>
            <a:pPr marL="990600" lvl="1" indent="-4572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Impedance mismatch with circuit </a:t>
            </a:r>
            <a:r>
              <a:rPr lang="en" sz="2400" dirty="0" smtClean="0"/>
              <a:t>board</a:t>
            </a:r>
            <a:endParaRPr lang="en" sz="2400" dirty="0"/>
          </a:p>
          <a:p>
            <a:pPr marL="552450" lvl="0" indent="-51435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Conducted a trade study of currently flown CubeSat antennas</a:t>
            </a:r>
          </a:p>
          <a:p>
            <a:pPr marL="990600" lvl="1" indent="-4572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Materials conclusion: Tape measure </a:t>
            </a:r>
            <a:r>
              <a:rPr lang="en" sz="2400" dirty="0" smtClean="0"/>
              <a:t>antenna with </a:t>
            </a:r>
            <a:r>
              <a:rPr lang="en" sz="2400" dirty="0"/>
              <a:t>printed circuit board (PCB</a:t>
            </a:r>
            <a:r>
              <a:rPr lang="en" sz="2400" dirty="0" smtClean="0"/>
              <a:t>) mounting plate and ground plane</a:t>
            </a:r>
            <a:endParaRPr lang="en" sz="2400" dirty="0"/>
          </a:p>
          <a:p>
            <a:pPr marL="1600200" lvl="2" indent="-457200" rt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600" dirty="0" smtClean="0"/>
              <a:t>Monopole Design</a:t>
            </a:r>
            <a:endParaRPr lang="en" sz="3600"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08000" indent="-457200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" sz="2800" dirty="0" smtClean="0"/>
              <a:t>Definiton: </a:t>
            </a:r>
            <a:r>
              <a:rPr lang="en" sz="2800" dirty="0"/>
              <a:t>Straight rod conductor mounted perpendicularly to ground </a:t>
            </a:r>
            <a:r>
              <a:rPr lang="en" sz="2800" dirty="0" smtClean="0"/>
              <a:t>plane</a:t>
            </a:r>
            <a:endParaRPr lang="en" sz="2800" dirty="0"/>
          </a:p>
          <a:p>
            <a:pPr marL="5080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sz="600" dirty="0"/>
          </a:p>
          <a:p>
            <a:pPr marL="5080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800" dirty="0"/>
              <a:t>Quarter wave monopole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Same radiation pattern as dipole in free space with twice the voltage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Operates at a single frequency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Non-attitude control</a:t>
            </a:r>
          </a:p>
          <a:p>
            <a:pPr marL="457200" lvl="0" indent="-457200" rt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dirty="0"/>
          </a:p>
          <a:p>
            <a:pPr indent="457200" rtl="0">
              <a:spcBef>
                <a:spcPts val="0"/>
              </a:spcBef>
              <a:buNone/>
            </a:pPr>
            <a:endParaRPr dirty="0"/>
          </a:p>
          <a:p>
            <a:pPr indent="457200"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dirty="0" smtClean="0"/>
              <a:t>Printed </a:t>
            </a:r>
            <a:r>
              <a:rPr lang="en" sz="3000" dirty="0"/>
              <a:t>Circuit Board (PCB) &amp; </a:t>
            </a:r>
            <a:r>
              <a:rPr lang="en" sz="3000" dirty="0" smtClean="0"/>
              <a:t/>
            </a:r>
            <a:br>
              <a:rPr lang="en" sz="3000" dirty="0" smtClean="0"/>
            </a:br>
            <a:r>
              <a:rPr lang="en" sz="3000" dirty="0" smtClean="0"/>
              <a:t>Mounting </a:t>
            </a:r>
            <a:r>
              <a:rPr lang="en" sz="3000" dirty="0" smtClean="0"/>
              <a:t>Techniques</a:t>
            </a:r>
            <a:endParaRPr lang="en" sz="3000" dirty="0"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52450" lvl="0" indent="-51435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Antenna connects directly to PCB</a:t>
            </a:r>
          </a:p>
          <a:p>
            <a:pPr marL="990600" lvl="1" indent="-457200" rtl="0"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>
                <a:solidFill>
                  <a:schemeClr val="tx1"/>
                </a:solidFill>
              </a:rPr>
              <a:t>Reduces impedance mismatch</a:t>
            </a:r>
          </a:p>
          <a:p>
            <a:pPr marL="990600" lvl="1" indent="-457200" rtl="0"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 smtClean="0">
                <a:solidFill>
                  <a:schemeClr val="tx1"/>
                </a:solidFill>
              </a:rPr>
              <a:t>Allows for easily measured anetenna length</a:t>
            </a:r>
            <a:endParaRPr lang="en" sz="2400" dirty="0">
              <a:solidFill>
                <a:schemeClr val="tx1"/>
              </a:solidFill>
            </a:endParaRPr>
          </a:p>
          <a:p>
            <a:pPr marL="552450" lvl="0" indent="-51435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 smtClean="0"/>
              <a:t>Grounding tabs</a:t>
            </a:r>
            <a:endParaRPr lang="en" dirty="0"/>
          </a:p>
          <a:p>
            <a:pPr marL="990600" lvl="1" indent="-4572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Common ground between ground </a:t>
            </a:r>
            <a:r>
              <a:rPr lang="en" sz="2400" dirty="0" smtClean="0"/>
              <a:t>plane, ground of coaxial antenna cable, and satelite structure</a:t>
            </a:r>
          </a:p>
          <a:p>
            <a:pPr marL="990600" lvl="1" indent="-45720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>
                <a:solidFill>
                  <a:srgbClr val="000000"/>
                </a:solidFill>
              </a:rPr>
              <a:t>Grounding </a:t>
            </a:r>
            <a:r>
              <a:rPr lang="en" sz="2400" dirty="0" smtClean="0">
                <a:solidFill>
                  <a:srgbClr val="000000"/>
                </a:solidFill>
              </a:rPr>
              <a:t>tabs connected </a:t>
            </a:r>
            <a:r>
              <a:rPr lang="en" sz="2400" dirty="0">
                <a:solidFill>
                  <a:srgbClr val="000000"/>
                </a:solidFill>
              </a:rPr>
              <a:t>to ground plane through series of vias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Courier New"/>
              <a:buChar char="o"/>
            </a:pPr>
            <a:endParaRPr lang="e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 smtClean="0"/>
              <a:t>Printed </a:t>
            </a:r>
            <a:r>
              <a:rPr lang="en" sz="3000" dirty="0"/>
              <a:t>Circuit Board (PCB) &amp; </a:t>
            </a:r>
            <a:r>
              <a:rPr lang="en" sz="3000" dirty="0" smtClean="0"/>
              <a:t/>
            </a:r>
            <a:br>
              <a:rPr lang="en" sz="3000" dirty="0" smtClean="0"/>
            </a:br>
            <a:r>
              <a:rPr lang="en" sz="3000" dirty="0" smtClean="0"/>
              <a:t>Mounting </a:t>
            </a:r>
            <a:r>
              <a:rPr lang="en" sz="3000" dirty="0" smtClean="0"/>
              <a:t>Techniques</a:t>
            </a:r>
            <a:endParaRPr lang="en" sz="3000" dirty="0"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>
                <a:solidFill>
                  <a:srgbClr val="000000"/>
                </a:solidFill>
              </a:rPr>
              <a:t>PCB </a:t>
            </a:r>
            <a:r>
              <a:rPr lang="en" dirty="0" smtClean="0">
                <a:solidFill>
                  <a:srgbClr val="000000"/>
                </a:solidFill>
              </a:rPr>
              <a:t>Components</a:t>
            </a:r>
          </a:p>
          <a:p>
            <a:pPr marL="914400" lvl="1" indent="-381000" rtl="0"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 smtClean="0">
                <a:solidFill>
                  <a:srgbClr val="000000"/>
                </a:solidFill>
              </a:rPr>
              <a:t>Ground </a:t>
            </a:r>
            <a:r>
              <a:rPr lang="en" sz="2400" dirty="0">
                <a:solidFill>
                  <a:srgbClr val="000000"/>
                </a:solidFill>
              </a:rPr>
              <a:t>Plane</a:t>
            </a:r>
          </a:p>
          <a:p>
            <a:pPr marL="914400" lvl="1" indent="-381000" rtl="0"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>
                <a:solidFill>
                  <a:srgbClr val="000000"/>
                </a:solidFill>
              </a:rPr>
              <a:t>Mounting Slot</a:t>
            </a:r>
          </a:p>
          <a:p>
            <a:pPr marL="914400" lvl="1" indent="-381000" rtl="0"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>
                <a:solidFill>
                  <a:srgbClr val="000000"/>
                </a:solidFill>
              </a:rPr>
              <a:t>Grounding </a:t>
            </a:r>
            <a:r>
              <a:rPr lang="en" sz="2400" dirty="0" smtClean="0">
                <a:solidFill>
                  <a:srgbClr val="000000"/>
                </a:solidFill>
              </a:rPr>
              <a:t>Slot</a:t>
            </a:r>
          </a:p>
          <a:p>
            <a:pPr marL="914400" lvl="1" indent="-381000" rtl="0">
              <a:spcBef>
                <a:spcPts val="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 smtClean="0">
                <a:solidFill>
                  <a:srgbClr val="000000"/>
                </a:solidFill>
              </a:rPr>
              <a:t>Grounding Tabs</a:t>
            </a:r>
          </a:p>
          <a:p>
            <a:pPr marL="512762" lvl="0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" dirty="0">
                <a:solidFill>
                  <a:srgbClr val="000000"/>
                </a:solidFill>
              </a:rPr>
              <a:t>Coaxial antenna cable with BNC connector used for testing</a:t>
            </a:r>
          </a:p>
          <a:p>
            <a:pPr marL="990600" indent="-457200"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endParaRPr lang="en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/>
              <a:t>Antenna Positioning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Different mounting positions result in different radiation patterns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Center mount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Side mount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Corner mount</a:t>
            </a:r>
          </a:p>
          <a:p>
            <a:pPr marL="628650" lvl="0" indent="-171450" rt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sz="600" dirty="0"/>
          </a:p>
          <a:p>
            <a:pPr marL="495300" lvl="0" indent="-457200" rtl="0">
              <a:spcBef>
                <a:spcPts val="0"/>
              </a:spcBef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dirty="0"/>
              <a:t>Goal: Most average loss of gain</a:t>
            </a:r>
          </a:p>
          <a:p>
            <a:pPr marL="914400" lvl="1" indent="-381000" rtl="0">
              <a:spcBef>
                <a:spcPts val="0"/>
              </a:spcBef>
              <a:buClr>
                <a:schemeClr val="dk2"/>
              </a:buClr>
              <a:buSzPct val="80000"/>
              <a:buFont typeface="Wingdings" panose="05000000000000000000" pitchFamily="2" charset="2"/>
              <a:buChar char="§"/>
            </a:pPr>
            <a:r>
              <a:rPr lang="en" sz="2400" dirty="0"/>
              <a:t>No null extrema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656</Words>
  <Application>Microsoft Office PowerPoint</Application>
  <PresentationFormat>On-screen Show (16:9)</PresentationFormat>
  <Paragraphs>141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Designing an Antenna for use with the EagleSat CubeSat Communications System</vt:lpstr>
      <vt:lpstr>Overview</vt:lpstr>
      <vt:lpstr>Signal Flow Diagram</vt:lpstr>
      <vt:lpstr>Power Flow Diagram</vt:lpstr>
      <vt:lpstr>Materials Research - Overview and Rejected Design</vt:lpstr>
      <vt:lpstr>Monopole Design</vt:lpstr>
      <vt:lpstr>Printed Circuit Board (PCB) &amp;  Mounting Techniques</vt:lpstr>
      <vt:lpstr>Printed Circuit Board (PCB) &amp;  Mounting Techniques</vt:lpstr>
      <vt:lpstr>Antenna Positioning</vt:lpstr>
      <vt:lpstr>Antenna Position #1: Center Mount</vt:lpstr>
      <vt:lpstr>Antenna Position #2: Side Mount</vt:lpstr>
      <vt:lpstr>Antenna Position #3: Corner Mount</vt:lpstr>
      <vt:lpstr>Antenna Position #3: Corner Mount</vt:lpstr>
      <vt:lpstr>Monofilament Deterioration Overview</vt:lpstr>
      <vt:lpstr>Testing Setup</vt:lpstr>
      <vt:lpstr>Monofilament Deterioration Testing &amp; Results </vt:lpstr>
      <vt:lpstr>Current Progress - Antenna Prototyping</vt:lpstr>
      <vt:lpstr>Current Progress - Antenna Testing and Integration</vt:lpstr>
      <vt:lpstr>Antenna Testing Rig &amp; Ground Simulant</vt:lpstr>
      <vt:lpstr>Space Readiness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EagleSat Design Review</dc:title>
  <dc:creator>Lisa</dc:creator>
  <cp:lastModifiedBy>Lisa</cp:lastModifiedBy>
  <cp:revision>17</cp:revision>
  <dcterms:modified xsi:type="dcterms:W3CDTF">2015-04-03T05:02:24Z</dcterms:modified>
</cp:coreProperties>
</file>