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56" r:id="rId3"/>
    <p:sldId id="281" r:id="rId4"/>
    <p:sldId id="282" r:id="rId5"/>
    <p:sldId id="283" r:id="rId6"/>
    <p:sldId id="284" r:id="rId7"/>
    <p:sldId id="286" r:id="rId8"/>
    <p:sldId id="288" r:id="rId9"/>
    <p:sldId id="291" r:id="rId10"/>
    <p:sldId id="292" r:id="rId11"/>
    <p:sldId id="293" r:id="rId12"/>
    <p:sldId id="294" r:id="rId13"/>
    <p:sldId id="265" r:id="rId14"/>
    <p:sldId id="304" r:id="rId15"/>
    <p:sldId id="299" r:id="rId16"/>
    <p:sldId id="300" r:id="rId17"/>
    <p:sldId id="301" r:id="rId18"/>
    <p:sldId id="302" r:id="rId19"/>
    <p:sldId id="3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98" d="100"/>
          <a:sy n="98" d="100"/>
        </p:scale>
        <p:origin x="-82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48F5-BACC-47D6-A0F7-82FBF9C6BC85}" type="datetimeFigureOut">
              <a:rPr lang="en-US"/>
              <a:t>4/10/2015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AF8E-318A-4EFE-8633-D9E72ABCE0E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1CD00-5424-4675-AB18-2C419B060449}" type="datetimeFigureOut">
              <a:rPr lang="en-US"/>
              <a:t>4/10/2015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2CF44-2B13-41B4-A334-1CDF534EEBB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199"/>
            <a:ext cx="7048500" cy="5638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5065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4343400" cy="4270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514600"/>
            <a:ext cx="4343400" cy="3581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514600"/>
            <a:ext cx="4343400" cy="3581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37CC0096-1860-4642-9CD2-0079EA5E7CD1}" type="datetimeFigureOut">
              <a:rPr lang="en-US"/>
              <a:pPr/>
              <a:t>4/10/2015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NASA Balloon Project: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 smtClean="0"/>
              <a:t>SMCC’s Microbe Capture Payload</a:t>
            </a:r>
            <a:endParaRPr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953000"/>
            <a:ext cx="10058400" cy="6858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By Team </a:t>
            </a:r>
            <a:r>
              <a:rPr lang="en-US" dirty="0" smtClean="0">
                <a:solidFill>
                  <a:schemeClr val="accent3"/>
                </a:solidFill>
              </a:rPr>
              <a:t>Astral: </a:t>
            </a:r>
            <a:r>
              <a:rPr lang="en-US" i="1" dirty="0">
                <a:solidFill>
                  <a:schemeClr val="accent3"/>
                </a:solidFill>
              </a:rPr>
              <a:t>Lucas </a:t>
            </a:r>
            <a:r>
              <a:rPr lang="en-US" i="1" dirty="0" err="1" smtClean="0">
                <a:solidFill>
                  <a:schemeClr val="accent3"/>
                </a:solidFill>
              </a:rPr>
              <a:t>Jarman</a:t>
            </a:r>
            <a:r>
              <a:rPr lang="en-US" i="1" dirty="0" smtClean="0">
                <a:solidFill>
                  <a:schemeClr val="accent3"/>
                </a:solidFill>
              </a:rPr>
              <a:t>, Rahim Muhammad, </a:t>
            </a:r>
            <a:r>
              <a:rPr lang="en-US" i="1" dirty="0" err="1">
                <a:solidFill>
                  <a:schemeClr val="accent3"/>
                </a:solidFill>
              </a:rPr>
              <a:t>Natnael</a:t>
            </a:r>
            <a:r>
              <a:rPr lang="en-US" i="1" dirty="0">
                <a:solidFill>
                  <a:schemeClr val="accent3"/>
                </a:solidFill>
              </a:rPr>
              <a:t> </a:t>
            </a:r>
            <a:r>
              <a:rPr lang="en-US" i="1" dirty="0" err="1" smtClean="0">
                <a:solidFill>
                  <a:schemeClr val="accent3"/>
                </a:solidFill>
              </a:rPr>
              <a:t>Neguse</a:t>
            </a:r>
            <a:r>
              <a:rPr lang="en-US" i="1" dirty="0" smtClean="0">
                <a:solidFill>
                  <a:schemeClr val="accent3"/>
                </a:solidFill>
              </a:rPr>
              <a:t>, and </a:t>
            </a:r>
            <a:r>
              <a:rPr lang="en-US" i="1" dirty="0" err="1" smtClean="0">
                <a:solidFill>
                  <a:schemeClr val="accent3"/>
                </a:solidFill>
              </a:rPr>
              <a:t>Eleazar</a:t>
            </a:r>
            <a:r>
              <a:rPr lang="en-US" i="1" dirty="0" smtClean="0">
                <a:solidFill>
                  <a:schemeClr val="accent3"/>
                </a:solidFill>
              </a:rPr>
              <a:t> </a:t>
            </a:r>
            <a:r>
              <a:rPr lang="en-US" i="1" dirty="0" err="1" smtClean="0">
                <a:solidFill>
                  <a:schemeClr val="accent3"/>
                </a:solidFill>
              </a:rPr>
              <a:t>Leija</a:t>
            </a:r>
            <a:endParaRPr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&amp; Data Analysis: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Altimeter 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Measures </a:t>
            </a:r>
            <a:r>
              <a:rPr lang="en-US" dirty="0">
                <a:solidFill>
                  <a:schemeClr val="tx1"/>
                </a:solidFill>
              </a:rPr>
              <a:t>Barometric Pressure and </a:t>
            </a:r>
            <a:r>
              <a:rPr lang="en-US" dirty="0" smtClean="0">
                <a:solidFill>
                  <a:schemeClr val="tx1"/>
                </a:solidFill>
              </a:rPr>
              <a:t>Altitude 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To determine </a:t>
            </a:r>
            <a:r>
              <a:rPr lang="en-US" dirty="0">
                <a:solidFill>
                  <a:schemeClr val="tx1"/>
                </a:solidFill>
              </a:rPr>
              <a:t>maximum </a:t>
            </a:r>
            <a:r>
              <a:rPr lang="en-US" dirty="0" smtClean="0">
                <a:solidFill>
                  <a:schemeClr val="tx1"/>
                </a:solidFill>
              </a:rPr>
              <a:t>flight height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66700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&amp; Data Analysis: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Accelerometer 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Determine max number of g’s required for </a:t>
            </a:r>
            <a:r>
              <a:rPr lang="en-US" dirty="0" smtClean="0">
                <a:solidFill>
                  <a:schemeClr val="tx1"/>
                </a:solidFill>
              </a:rPr>
              <a:t>testing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36220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>
                <a:solidFill>
                  <a:schemeClr val="accent3"/>
                </a:solidFill>
              </a:rPr>
              <a:t>Microbe Capture System:</a:t>
            </a:r>
            <a:endParaRPr sz="3100" dirty="0">
              <a:solidFill>
                <a:schemeClr val="accent3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4114800" cy="4267200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</a:pP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i="1" dirty="0" smtClean="0">
                <a:solidFill>
                  <a:schemeClr val="tx1"/>
                </a:solidFill>
              </a:rPr>
              <a:t>irst </a:t>
            </a:r>
            <a:r>
              <a:rPr lang="en-US" i="1" dirty="0">
                <a:solidFill>
                  <a:schemeClr val="tx1"/>
                </a:solidFill>
              </a:rPr>
              <a:t>team at </a:t>
            </a:r>
            <a:r>
              <a:rPr lang="en-US" i="1" dirty="0" smtClean="0">
                <a:solidFill>
                  <a:schemeClr val="tx1"/>
                </a:solidFill>
              </a:rPr>
              <a:t>SMCC </a:t>
            </a:r>
            <a:r>
              <a:rPr lang="en-US" i="1" dirty="0">
                <a:solidFill>
                  <a:schemeClr val="tx1"/>
                </a:solidFill>
              </a:rPr>
              <a:t>to build a </a:t>
            </a:r>
            <a:r>
              <a:rPr lang="en-US" i="1" dirty="0" smtClean="0">
                <a:solidFill>
                  <a:schemeClr val="tx1"/>
                </a:solidFill>
              </a:rPr>
              <a:t>payload </a:t>
            </a:r>
            <a:r>
              <a:rPr lang="en-US" i="1" dirty="0" smtClean="0">
                <a:solidFill>
                  <a:schemeClr val="tx1"/>
                </a:solidFill>
              </a:rPr>
              <a:t>to </a:t>
            </a:r>
            <a:r>
              <a:rPr lang="en-US" i="1" dirty="0">
                <a:solidFill>
                  <a:schemeClr val="tx1"/>
                </a:solidFill>
              </a:rPr>
              <a:t>capture </a:t>
            </a:r>
            <a:r>
              <a:rPr lang="en-US" i="1" dirty="0" smtClean="0">
                <a:solidFill>
                  <a:schemeClr val="tx1"/>
                </a:solidFill>
              </a:rPr>
              <a:t>microorganisms </a:t>
            </a:r>
            <a:r>
              <a:rPr lang="en-US" i="1" dirty="0">
                <a:solidFill>
                  <a:schemeClr val="tx1"/>
                </a:solidFill>
              </a:rPr>
              <a:t>in </a:t>
            </a:r>
            <a:r>
              <a:rPr lang="en-US" i="1" dirty="0" smtClean="0">
                <a:solidFill>
                  <a:schemeClr val="tx1"/>
                </a:solidFill>
              </a:rPr>
              <a:t>the stratosphere.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Little </a:t>
            </a:r>
            <a:r>
              <a:rPr lang="en-US" dirty="0">
                <a:solidFill>
                  <a:schemeClr val="tx1"/>
                </a:solidFill>
              </a:rPr>
              <a:t>known </a:t>
            </a:r>
            <a:r>
              <a:rPr lang="en-US" dirty="0" smtClean="0">
                <a:solidFill>
                  <a:schemeClr val="tx1"/>
                </a:solidFill>
              </a:rPr>
              <a:t>biologically about </a:t>
            </a:r>
            <a:r>
              <a:rPr lang="en-US" dirty="0">
                <a:solidFill>
                  <a:schemeClr val="tx1"/>
                </a:solidFill>
              </a:rPr>
              <a:t>the upper </a:t>
            </a:r>
            <a:r>
              <a:rPr lang="en-US" dirty="0" smtClean="0">
                <a:solidFill>
                  <a:schemeClr val="tx1"/>
                </a:solidFill>
              </a:rPr>
              <a:t>atmosphere</a:t>
            </a:r>
            <a:endParaRPr i="1" dirty="0">
              <a:solidFill>
                <a:schemeClr val="tx1"/>
              </a:solidFill>
            </a:endParaRP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Microbe </a:t>
            </a:r>
            <a:r>
              <a:rPr lang="en-US" dirty="0">
                <a:solidFill>
                  <a:schemeClr val="tx1"/>
                </a:solidFill>
              </a:rPr>
              <a:t>Capture system </a:t>
            </a:r>
            <a:r>
              <a:rPr lang="en-US" dirty="0" smtClean="0">
                <a:solidFill>
                  <a:schemeClr val="tx1"/>
                </a:solidFill>
              </a:rPr>
              <a:t>was designed in SolidWorks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3D printed designed parts 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arts used in </a:t>
            </a:r>
            <a:r>
              <a:rPr lang="en-US" dirty="0">
                <a:solidFill>
                  <a:schemeClr val="tx1"/>
                </a:solidFill>
              </a:rPr>
              <a:t>unison with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microfans</a:t>
            </a:r>
            <a:r>
              <a:rPr lang="en-US" dirty="0" smtClean="0">
                <a:solidFill>
                  <a:schemeClr val="tx1"/>
                </a:solidFill>
              </a:rPr>
              <a:t>  and servos to funnel air through system.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114800"/>
            <a:ext cx="2752725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456127"/>
            <a:ext cx="3833813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u="sng" dirty="0">
                <a:solidFill>
                  <a:schemeClr val="accent3"/>
                </a:solidFill>
              </a:rPr>
              <a:t>Microbe Capture System: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57200"/>
            <a:ext cx="2743200" cy="6083711"/>
          </a:xfrm>
        </p:spPr>
      </p:pic>
      <p:pic>
        <p:nvPicPr>
          <p:cNvPr id="5" name="VID_20150410_1054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2622755"/>
            <a:ext cx="5289192" cy="28956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7062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dirty="0">
                <a:solidFill>
                  <a:schemeClr val="accent3"/>
                </a:solidFill>
              </a:rPr>
              <a:t>Questions to be answered by our </a:t>
            </a:r>
            <a:r>
              <a:rPr lang="en-US" sz="3100" dirty="0" smtClean="0">
                <a:solidFill>
                  <a:schemeClr val="accent3"/>
                </a:solidFill>
              </a:rPr>
              <a:t>Microbe Sampler:</a:t>
            </a:r>
            <a:endParaRPr sz="3100" dirty="0">
              <a:solidFill>
                <a:schemeClr val="accent3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</a:pPr>
            <a:r>
              <a:rPr lang="en-US" sz="2400" i="1" dirty="0">
                <a:solidFill>
                  <a:schemeClr val="tx1"/>
                </a:solidFill>
              </a:rPr>
              <a:t>Do air borne </a:t>
            </a:r>
            <a:r>
              <a:rPr lang="en-US" sz="2400" i="1" dirty="0" smtClean="0">
                <a:solidFill>
                  <a:schemeClr val="tx1"/>
                </a:solidFill>
              </a:rPr>
              <a:t>microorganisms exist </a:t>
            </a:r>
            <a:r>
              <a:rPr lang="en-US" sz="2400" i="1" dirty="0">
                <a:solidFill>
                  <a:schemeClr val="tx1"/>
                </a:solidFill>
              </a:rPr>
              <a:t>in Arizona's nutrient </a:t>
            </a:r>
            <a:r>
              <a:rPr lang="en-US" sz="2400" i="1" dirty="0" smtClean="0">
                <a:solidFill>
                  <a:schemeClr val="tx1"/>
                </a:solidFill>
              </a:rPr>
              <a:t>rich stratosphere ?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905000"/>
            <a:ext cx="44958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625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dirty="0">
                <a:solidFill>
                  <a:schemeClr val="accent3"/>
                </a:solidFill>
              </a:rPr>
              <a:t>Questions to be answered by our </a:t>
            </a:r>
            <a:r>
              <a:rPr lang="en-US" sz="3100" dirty="0" smtClean="0">
                <a:solidFill>
                  <a:schemeClr val="accent3"/>
                </a:solidFill>
              </a:rPr>
              <a:t>Microbe Sampler:</a:t>
            </a:r>
            <a:endParaRPr sz="3100" dirty="0">
              <a:solidFill>
                <a:schemeClr val="accent3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4648200" cy="4267200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</a:pPr>
            <a:r>
              <a:rPr lang="en-US" sz="2400" dirty="0" smtClean="0">
                <a:solidFill>
                  <a:schemeClr val="tx1"/>
                </a:solidFill>
              </a:rPr>
              <a:t>The answer is YES!!! </a:t>
            </a:r>
          </a:p>
          <a:p>
            <a:pPr>
              <a:buClr>
                <a:schemeClr val="accent3"/>
              </a:buClr>
            </a:pPr>
            <a:r>
              <a:rPr lang="en-US" sz="2400" dirty="0" smtClean="0">
                <a:solidFill>
                  <a:schemeClr val="tx1"/>
                </a:solidFill>
              </a:rPr>
              <a:t>Here are just a few of many  tests performed on our sample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41" y="2185707"/>
            <a:ext cx="2514600" cy="215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65" y="2209800"/>
            <a:ext cx="22860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58" y="4385048"/>
            <a:ext cx="2402541" cy="210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41" y="4385048"/>
            <a:ext cx="2254624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981" y="3712481"/>
            <a:ext cx="3184152" cy="23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dirty="0">
                <a:solidFill>
                  <a:schemeClr val="accent3"/>
                </a:solidFill>
              </a:rPr>
              <a:t>Questions to be answered by our </a:t>
            </a:r>
            <a:r>
              <a:rPr lang="en-US" sz="3100" dirty="0" smtClean="0">
                <a:solidFill>
                  <a:schemeClr val="accent3"/>
                </a:solidFill>
              </a:rPr>
              <a:t>Microbe Sampler:</a:t>
            </a:r>
            <a:endParaRPr sz="3100" dirty="0">
              <a:solidFill>
                <a:schemeClr val="accent3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</a:pPr>
            <a:r>
              <a:rPr lang="en-US" sz="2400" i="1" dirty="0">
                <a:solidFill>
                  <a:schemeClr val="tx1"/>
                </a:solidFill>
              </a:rPr>
              <a:t>How many different types can we detect</a:t>
            </a:r>
            <a:r>
              <a:rPr lang="en-US" sz="2400" i="1" dirty="0" smtClean="0">
                <a:solidFill>
                  <a:schemeClr val="tx1"/>
                </a:solidFill>
              </a:rPr>
              <a:t>?</a:t>
            </a:r>
          </a:p>
          <a:p>
            <a:pPr>
              <a:buClr>
                <a:schemeClr val="accent3"/>
              </a:buClr>
            </a:pPr>
            <a:r>
              <a:rPr lang="en-US" sz="2400" i="1" dirty="0" smtClean="0">
                <a:solidFill>
                  <a:schemeClr val="tx1"/>
                </a:solidFill>
              </a:rPr>
              <a:t>We do not know. Due to limited lab resources, it is not possible to determine a number</a:t>
            </a:r>
          </a:p>
          <a:p>
            <a:pPr>
              <a:buClr>
                <a:schemeClr val="accent3"/>
              </a:buClr>
            </a:pPr>
            <a:r>
              <a:rPr lang="en-US" sz="2400" i="1" dirty="0" smtClean="0">
                <a:solidFill>
                  <a:schemeClr val="tx1"/>
                </a:solidFill>
              </a:rPr>
              <a:t>Gram </a:t>
            </a:r>
            <a:r>
              <a:rPr lang="en-US" sz="2400" i="1" smtClean="0">
                <a:solidFill>
                  <a:schemeClr val="tx1"/>
                </a:solidFill>
              </a:rPr>
              <a:t>positive Bacillus </a:t>
            </a:r>
            <a:r>
              <a:rPr lang="en-US" sz="2400" i="1" dirty="0" smtClean="0">
                <a:solidFill>
                  <a:schemeClr val="tx1"/>
                </a:solidFill>
              </a:rPr>
              <a:t>and Coccus shaped 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365" y="2362200"/>
            <a:ext cx="3276600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05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dirty="0">
                <a:solidFill>
                  <a:schemeClr val="accent3"/>
                </a:solidFill>
              </a:rPr>
              <a:t>Questions to be answered by our </a:t>
            </a:r>
            <a:r>
              <a:rPr lang="en-US" sz="3100" dirty="0" smtClean="0">
                <a:solidFill>
                  <a:schemeClr val="accent3"/>
                </a:solidFill>
              </a:rPr>
              <a:t>Microbe Sampler:</a:t>
            </a:r>
            <a:endParaRPr sz="3100" dirty="0">
              <a:solidFill>
                <a:schemeClr val="accent3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</a:pPr>
            <a:r>
              <a:rPr lang="en-US" sz="2400" i="1" dirty="0">
                <a:solidFill>
                  <a:schemeClr val="tx1"/>
                </a:solidFill>
              </a:rPr>
              <a:t>Are these microorganisms potently dangerous or helpful to ground dwellers?</a:t>
            </a:r>
          </a:p>
          <a:p>
            <a:pPr>
              <a:buClr>
                <a:schemeClr val="accent3"/>
              </a:buClr>
            </a:pPr>
            <a:r>
              <a:rPr lang="en-US" sz="2400" i="1" dirty="0" smtClean="0">
                <a:solidFill>
                  <a:schemeClr val="tx1"/>
                </a:solidFill>
              </a:rPr>
              <a:t>Tests showed our sample was antibiotic resistant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3650" y="2114550"/>
            <a:ext cx="4927600" cy="369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9271" y="3942529"/>
            <a:ext cx="316065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1371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Questions?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30480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Comments?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5181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Concerns?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4781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Payload Structural Design</a:t>
            </a:r>
            <a:r>
              <a:rPr lang="en-US" sz="3100" b="1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trayed away </a:t>
            </a:r>
            <a:r>
              <a:rPr lang="en-US" dirty="0">
                <a:solidFill>
                  <a:schemeClr val="tx1"/>
                </a:solidFill>
              </a:rPr>
              <a:t>from </a:t>
            </a:r>
            <a:r>
              <a:rPr lang="en-US" dirty="0" smtClean="0">
                <a:solidFill>
                  <a:schemeClr val="tx1"/>
                </a:solidFill>
              </a:rPr>
              <a:t>the traditional </a:t>
            </a:r>
            <a:r>
              <a:rPr lang="en-US" dirty="0">
                <a:solidFill>
                  <a:schemeClr val="tx1"/>
                </a:solidFill>
              </a:rPr>
              <a:t>BASIC Stamp circuit </a:t>
            </a:r>
            <a:r>
              <a:rPr lang="en-US" dirty="0" smtClean="0">
                <a:solidFill>
                  <a:schemeClr val="tx1"/>
                </a:solidFill>
              </a:rPr>
              <a:t>board 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Used more </a:t>
            </a:r>
            <a:r>
              <a:rPr lang="en-US" dirty="0">
                <a:solidFill>
                  <a:schemeClr val="tx1"/>
                </a:solidFill>
              </a:rPr>
              <a:t>advanced </a:t>
            </a:r>
            <a:r>
              <a:rPr lang="en-US" b="1" i="1" dirty="0">
                <a:solidFill>
                  <a:schemeClr val="tx1"/>
                </a:solidFill>
              </a:rPr>
              <a:t>Arduino </a:t>
            </a:r>
            <a:r>
              <a:rPr lang="en-US" b="1" i="1" dirty="0" smtClean="0">
                <a:solidFill>
                  <a:schemeClr val="tx1"/>
                </a:solidFill>
              </a:rPr>
              <a:t>Pro Mini</a:t>
            </a:r>
            <a:r>
              <a:rPr lang="en-US" dirty="0" smtClean="0">
                <a:solidFill>
                  <a:schemeClr val="tx1"/>
                </a:solidFill>
              </a:rPr>
              <a:t> board</a:t>
            </a:r>
          </a:p>
          <a:p>
            <a:pPr>
              <a:buClr>
                <a:schemeClr val="accent3"/>
              </a:buClr>
            </a:pPr>
            <a:r>
              <a:rPr lang="en-US" b="1" i="1" dirty="0" smtClean="0">
                <a:solidFill>
                  <a:schemeClr val="tx1"/>
                </a:solidFill>
              </a:rPr>
              <a:t>Arduino </a:t>
            </a:r>
            <a:r>
              <a:rPr lang="en-US" b="1" i="1" dirty="0">
                <a:solidFill>
                  <a:schemeClr val="tx1"/>
                </a:solidFill>
              </a:rPr>
              <a:t>Pro Mini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board is far more power and more user friendly</a:t>
            </a:r>
          </a:p>
          <a:p>
            <a:pPr>
              <a:buClr>
                <a:schemeClr val="accent3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82" y="3962400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828800"/>
            <a:ext cx="3200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Payload </a:t>
            </a:r>
            <a:r>
              <a:rPr lang="en-US" sz="3100" b="1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</a:t>
            </a:r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cont.: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Board Fabrication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rinting circuit design </a:t>
            </a:r>
            <a:r>
              <a:rPr lang="en-US" dirty="0">
                <a:solidFill>
                  <a:schemeClr val="tx1"/>
                </a:solidFill>
              </a:rPr>
              <a:t>on a transparency/transfer sheet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laced printed </a:t>
            </a:r>
            <a:r>
              <a:rPr lang="en-US" dirty="0">
                <a:solidFill>
                  <a:schemeClr val="tx1"/>
                </a:solidFill>
              </a:rPr>
              <a:t>design </a:t>
            </a:r>
            <a:r>
              <a:rPr lang="en-US" dirty="0" smtClean="0">
                <a:solidFill>
                  <a:schemeClr val="tx1"/>
                </a:solidFill>
              </a:rPr>
              <a:t>on exposure frame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514600"/>
            <a:ext cx="4419600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516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Payload Structural Design cont.: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Expose </a:t>
            </a:r>
            <a:r>
              <a:rPr lang="en-US" dirty="0">
                <a:solidFill>
                  <a:schemeClr val="tx1"/>
                </a:solidFill>
              </a:rPr>
              <a:t>board </a:t>
            </a:r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chemeClr val="tx1"/>
                </a:solidFill>
              </a:rPr>
              <a:t>UV light </a:t>
            </a:r>
            <a:r>
              <a:rPr lang="en-US" dirty="0" smtClean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chemeClr val="tx1"/>
                </a:solidFill>
              </a:rPr>
              <a:t>8-10 </a:t>
            </a:r>
            <a:r>
              <a:rPr lang="en-US" dirty="0" smtClean="0">
                <a:solidFill>
                  <a:schemeClr val="tx1"/>
                </a:solidFill>
              </a:rPr>
              <a:t>minutes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lace </a:t>
            </a:r>
            <a:r>
              <a:rPr lang="en-US" dirty="0">
                <a:solidFill>
                  <a:schemeClr val="tx1"/>
                </a:solidFill>
              </a:rPr>
              <a:t>it </a:t>
            </a:r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>
                <a:solidFill>
                  <a:schemeClr val="tx1"/>
                </a:solidFill>
              </a:rPr>
              <a:t>the developer </a:t>
            </a:r>
            <a:r>
              <a:rPr lang="en-US" dirty="0" smtClean="0">
                <a:solidFill>
                  <a:schemeClr val="tx1"/>
                </a:solidFill>
              </a:rPr>
              <a:t>solution ferric </a:t>
            </a:r>
            <a:r>
              <a:rPr lang="en-US" dirty="0">
                <a:solidFill>
                  <a:schemeClr val="tx1"/>
                </a:solidFill>
              </a:rPr>
              <a:t>chloride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Placed in agitate solution for 10-15min till copper has dissolved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Wash board with cold water to remove etching solution</a:t>
            </a:r>
          </a:p>
          <a:p>
            <a:pPr marL="0" indent="0">
              <a:buClr>
                <a:schemeClr val="accent3"/>
              </a:buClr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2053056"/>
            <a:ext cx="3682303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Payload </a:t>
            </a:r>
            <a:r>
              <a:rPr lang="en-US" sz="3100" b="1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</a:t>
            </a:r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cont.: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Use </a:t>
            </a:r>
            <a:r>
              <a:rPr lang="en-US" dirty="0">
                <a:solidFill>
                  <a:schemeClr val="tx1"/>
                </a:solidFill>
              </a:rPr>
              <a:t>mini press stand to drill the etched </a:t>
            </a:r>
            <a:r>
              <a:rPr lang="en-US" dirty="0" smtClean="0">
                <a:solidFill>
                  <a:schemeClr val="tx1"/>
                </a:solidFill>
              </a:rPr>
              <a:t>board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Soldered on components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207654"/>
            <a:ext cx="325755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32" y="3505200"/>
            <a:ext cx="2209801" cy="2117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478369"/>
            <a:ext cx="2057400" cy="206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7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Payload </a:t>
            </a:r>
            <a:r>
              <a:rPr lang="en-US" sz="3100" b="1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</a:t>
            </a:r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cont.: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Structure Design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Payload enclosure </a:t>
            </a:r>
            <a:r>
              <a:rPr lang="en-US" dirty="0">
                <a:solidFill>
                  <a:schemeClr val="tx1"/>
                </a:solidFill>
              </a:rPr>
              <a:t>is a (6x6x6) hexagonal </a:t>
            </a:r>
            <a:r>
              <a:rPr lang="en-US" dirty="0" smtClean="0">
                <a:solidFill>
                  <a:schemeClr val="tx1"/>
                </a:solidFill>
              </a:rPr>
              <a:t>shape constructed out of </a:t>
            </a:r>
            <a:r>
              <a:rPr lang="en-US" dirty="0">
                <a:solidFill>
                  <a:schemeClr val="tx1"/>
                </a:solidFill>
              </a:rPr>
              <a:t>foam/display </a:t>
            </a:r>
            <a:r>
              <a:rPr lang="en-US" dirty="0" smtClean="0">
                <a:solidFill>
                  <a:schemeClr val="tx1"/>
                </a:solidFill>
              </a:rPr>
              <a:t>board.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Foam/display </a:t>
            </a:r>
            <a:r>
              <a:rPr lang="en-US" dirty="0">
                <a:solidFill>
                  <a:schemeClr val="tx1"/>
                </a:solidFill>
              </a:rPr>
              <a:t>board is a good insulator and can protect </a:t>
            </a:r>
            <a:r>
              <a:rPr lang="en-US" dirty="0" smtClean="0">
                <a:solidFill>
                  <a:schemeClr val="tx1"/>
                </a:solidFill>
              </a:rPr>
              <a:t>components </a:t>
            </a:r>
            <a:r>
              <a:rPr lang="en-US" dirty="0">
                <a:solidFill>
                  <a:schemeClr val="tx1"/>
                </a:solidFill>
              </a:rPr>
              <a:t>from </a:t>
            </a:r>
            <a:r>
              <a:rPr lang="en-US" dirty="0" smtClean="0">
                <a:solidFill>
                  <a:schemeClr val="tx1"/>
                </a:solidFill>
              </a:rPr>
              <a:t>extreme temperatures.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407" y="1743072"/>
            <a:ext cx="2266548" cy="188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52" y="3200400"/>
            <a:ext cx="2307062" cy="181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236" y="4648200"/>
            <a:ext cx="2256889" cy="1791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66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&amp; Data Analysis: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Sensors in payload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internal </a:t>
            </a:r>
            <a:r>
              <a:rPr lang="en-US" dirty="0">
                <a:solidFill>
                  <a:schemeClr val="tx1"/>
                </a:solidFill>
              </a:rPr>
              <a:t>and external </a:t>
            </a:r>
            <a:r>
              <a:rPr lang="en-US" dirty="0" smtClean="0">
                <a:solidFill>
                  <a:schemeClr val="tx1"/>
                </a:solidFill>
              </a:rPr>
              <a:t>digital temperature sensor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external analog temperature sensor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UV sensor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humidity sensor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3 axes accelerometer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altimeter (measures </a:t>
            </a:r>
            <a:r>
              <a:rPr lang="en-US" dirty="0">
                <a:solidFill>
                  <a:schemeClr val="tx1"/>
                </a:solidFill>
              </a:rPr>
              <a:t>barometric pressure and </a:t>
            </a:r>
            <a:r>
              <a:rPr lang="en-US" dirty="0" smtClean="0">
                <a:solidFill>
                  <a:schemeClr val="tx1"/>
                </a:solidFill>
              </a:rPr>
              <a:t>altitude) 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Hack </a:t>
            </a:r>
            <a:r>
              <a:rPr lang="en-US" dirty="0">
                <a:solidFill>
                  <a:schemeClr val="tx1"/>
                </a:solidFill>
              </a:rPr>
              <a:t>HD video camera to record our flight.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57199"/>
            <a:ext cx="2971800" cy="63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&amp; Data Analysis: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Internal/External Digital Temperature Sensor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Arduino compatible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Hopes of more accurate readings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External Analog Temperature Sensor: </a:t>
            </a:r>
          </a:p>
          <a:p>
            <a:pPr>
              <a:buClr>
                <a:schemeClr val="accent3"/>
              </a:buClr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ompare to the new Digital Temp. Sensors we tested out this flight.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42" y="1066800"/>
            <a:ext cx="5153741" cy="38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b="1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&amp; Data Analysis:</a:t>
            </a:r>
            <a:endParaRPr sz="3100" b="1" i="1" u="sng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0" y="1828800"/>
            <a:ext cx="5486400" cy="4267200"/>
          </a:xfrm>
        </p:spPr>
        <p:txBody>
          <a:bodyPr/>
          <a:lstStyle/>
          <a:p>
            <a:pPr marL="0" indent="0">
              <a:buClr>
                <a:schemeClr val="accent3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UV Sensor</a:t>
            </a:r>
          </a:p>
          <a:p>
            <a:pPr>
              <a:buClr>
                <a:schemeClr val="accent3"/>
              </a:buClr>
            </a:pPr>
            <a:r>
              <a:rPr lang="en-US" dirty="0" smtClean="0">
                <a:solidFill>
                  <a:schemeClr val="tx1"/>
                </a:solidFill>
              </a:rPr>
              <a:t>To test fluctuation of UV waves throughout the atmosphere.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1" y="3429000"/>
            <a:ext cx="4190999" cy="3156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52800"/>
            <a:ext cx="4469618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0155"/>
            <a:ext cx="4012418" cy="2674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17" y="2843279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 Computer 16x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technology circuit board design presentation (widescreen)</Template>
  <TotalTime>0</TotalTime>
  <Words>467</Words>
  <Application>Microsoft Office PowerPoint</Application>
  <PresentationFormat>Custom</PresentationFormat>
  <Paragraphs>69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Tech Computer 16x9</vt:lpstr>
      <vt:lpstr>NASA Balloon Project: SMCC’s Microbe Capture Payload</vt:lpstr>
      <vt:lpstr>Payload Structural Design:</vt:lpstr>
      <vt:lpstr>Payload Structural Design cont.:</vt:lpstr>
      <vt:lpstr>Payload Structural Design cont.:</vt:lpstr>
      <vt:lpstr>Payload Structural Design cont.:</vt:lpstr>
      <vt:lpstr>Payload Structural Design cont.:</vt:lpstr>
      <vt:lpstr>Sensor &amp; Data Analysis:</vt:lpstr>
      <vt:lpstr>Sensor &amp; Data Analysis:</vt:lpstr>
      <vt:lpstr>Sensor &amp; Data Analysis:</vt:lpstr>
      <vt:lpstr>Sensor &amp; Data Analysis:</vt:lpstr>
      <vt:lpstr>Sensor &amp; Data Analysis:</vt:lpstr>
      <vt:lpstr>Microbe Capture System:</vt:lpstr>
      <vt:lpstr>Microbe Capture System:</vt:lpstr>
      <vt:lpstr>Questions to be answered by our Microbe Sampler:</vt:lpstr>
      <vt:lpstr>Questions to be answered by our Microbe Sampler:</vt:lpstr>
      <vt:lpstr>Questions to be answered by our Microbe Sampler:</vt:lpstr>
      <vt:lpstr>Questions to be answered by our Microbe Sampler: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2015-03-27T03:24:59Z</dcterms:created>
  <dcterms:modified xsi:type="dcterms:W3CDTF">2015-04-11T06:44:37Z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TC029010269991</vt:lpwstr>
  </property>
</Properties>
</file>