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2" autoAdjust="0"/>
    <p:restoredTop sz="94660"/>
  </p:normalViewPr>
  <p:slideViewPr>
    <p:cSldViewPr>
      <p:cViewPr varScale="1">
        <p:scale>
          <a:sx n="86" d="100"/>
          <a:sy n="86" d="100"/>
        </p:scale>
        <p:origin x="-1363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352A-D169-4992-989B-DC75EB5F33E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5386-A163-4BCC-94EF-696E311BAC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0739-7928-45DA-98C0-518BFB2AD1A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A4A1-0F37-4C9F-84A1-14BE59725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Aggregate Analysis In A </a:t>
            </a:r>
            <a:r>
              <a:rPr lang="en-US" sz="3600" dirty="0" err="1" smtClean="0"/>
              <a:t>CubeSat</a:t>
            </a:r>
            <a:r>
              <a:rPr lang="en-US" sz="3600" dirty="0" smtClean="0"/>
              <a:t> Centrifuge: A Study Of Primary Accretion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Sarah </a:t>
            </a:r>
            <a:r>
              <a:rPr lang="en-US" sz="3600" dirty="0" smtClean="0">
                <a:solidFill>
                  <a:srgbClr val="0070C0"/>
                </a:solidFill>
              </a:rPr>
              <a:t>Smallwood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Faculty </a:t>
            </a:r>
            <a:r>
              <a:rPr lang="en-US" sz="3600" dirty="0" smtClean="0">
                <a:solidFill>
                  <a:srgbClr val="0070C0"/>
                </a:solidFill>
              </a:rPr>
              <a:t>Mentor: Erik </a:t>
            </a:r>
            <a:r>
              <a:rPr lang="en-US" sz="3600" dirty="0" err="1" smtClean="0">
                <a:solidFill>
                  <a:srgbClr val="0070C0"/>
                </a:solidFill>
              </a:rPr>
              <a:t>Asphaug</a:t>
            </a:r>
            <a:r>
              <a:rPr lang="en-US" sz="3600" dirty="0" smtClean="0">
                <a:solidFill>
                  <a:srgbClr val="0070C0"/>
                </a:solidFill>
              </a:rPr>
              <a:t>, School of Earth and Space Exploration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Graduate Student Mentor: Elizabeth Dyer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err="1" smtClean="0">
                <a:solidFill>
                  <a:srgbClr val="0070C0"/>
                </a:solidFill>
              </a:rPr>
              <a:t>SpaceTREx</a:t>
            </a:r>
            <a:r>
              <a:rPr lang="en-US" sz="3600" dirty="0" smtClean="0">
                <a:solidFill>
                  <a:srgbClr val="0070C0"/>
                </a:solidFill>
              </a:rPr>
              <a:t> Laboratory, Arizona State University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Arizona Space Grant Consortium Symposium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April 18, </a:t>
            </a:r>
            <a:r>
              <a:rPr lang="en-US" sz="3600" dirty="0" smtClean="0">
                <a:solidFill>
                  <a:srgbClr val="0070C0"/>
                </a:solidFill>
              </a:rPr>
              <a:t>2015</a:t>
            </a:r>
          </a:p>
          <a:p>
            <a:endParaRPr lang="en-US" sz="30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Thank you to Dr. Erik </a:t>
            </a:r>
            <a:r>
              <a:rPr lang="en-US" sz="3500" dirty="0" err="1" smtClean="0"/>
              <a:t>Asphaug</a:t>
            </a:r>
            <a:r>
              <a:rPr lang="en-US" sz="3500" dirty="0" smtClean="0"/>
              <a:t>, Elizabeth Dyer, Dr. </a:t>
            </a:r>
            <a:r>
              <a:rPr lang="en-US" sz="3500" dirty="0" err="1" smtClean="0"/>
              <a:t>Jekan</a:t>
            </a:r>
            <a:r>
              <a:rPr lang="en-US" sz="3500" dirty="0" smtClean="0"/>
              <a:t> </a:t>
            </a:r>
            <a:r>
              <a:rPr lang="en-US" sz="3500" dirty="0" err="1" smtClean="0"/>
              <a:t>Thanga</a:t>
            </a:r>
            <a:r>
              <a:rPr lang="en-US" sz="3500" dirty="0" smtClean="0"/>
              <a:t>, and to the </a:t>
            </a:r>
            <a:r>
              <a:rPr lang="en-US" sz="3500" dirty="0" err="1" smtClean="0"/>
              <a:t>SpaceTREx</a:t>
            </a:r>
            <a:r>
              <a:rPr lang="en-US" sz="3500" dirty="0" smtClean="0"/>
              <a:t> Lab at the School of Earth and Space Exploration, ASU.</a:t>
            </a:r>
          </a:p>
          <a:p>
            <a:endParaRPr lang="en-US" dirty="0" smtClean="0"/>
          </a:p>
          <a:p>
            <a:r>
              <a:rPr lang="en-US" sz="3500" dirty="0" smtClean="0"/>
              <a:t>References: 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>
                <a:cs typeface="Arial"/>
              </a:rPr>
              <a:t>[</a:t>
            </a:r>
            <a:r>
              <a:rPr lang="en-US" sz="2600" dirty="0" smtClean="0">
                <a:cs typeface="Arial"/>
              </a:rPr>
              <a:t>1] </a:t>
            </a:r>
            <a:r>
              <a:rPr lang="en-US" sz="2600" dirty="0" err="1" smtClean="0">
                <a:cs typeface="Arial"/>
              </a:rPr>
              <a:t>Perera</a:t>
            </a:r>
            <a:r>
              <a:rPr lang="en-US" sz="2600" dirty="0" smtClean="0">
                <a:cs typeface="Arial"/>
              </a:rPr>
              <a:t>, V., et al., “</a:t>
            </a:r>
            <a:r>
              <a:rPr lang="en-US" sz="2600" i="1" dirty="0" smtClean="0">
                <a:cs typeface="Arial"/>
              </a:rPr>
              <a:t>Material Studies of Asteroid Regolith and Accretion </a:t>
            </a:r>
            <a:r>
              <a:rPr lang="en-US" sz="2600" i="1" dirty="0" smtClean="0">
                <a:cs typeface="Arial"/>
              </a:rPr>
              <a:t>Using a Low</a:t>
            </a:r>
          </a:p>
          <a:p>
            <a:pPr>
              <a:buNone/>
            </a:pPr>
            <a:r>
              <a:rPr lang="en-US" sz="2600" i="1" dirty="0" smtClean="0">
                <a:cs typeface="Arial"/>
              </a:rPr>
              <a:t>Cost </a:t>
            </a:r>
            <a:r>
              <a:rPr lang="en-US" sz="2600" i="1" dirty="0" err="1" smtClean="0">
                <a:cs typeface="Arial"/>
              </a:rPr>
              <a:t>CubeSat</a:t>
            </a:r>
            <a:r>
              <a:rPr lang="en-US" sz="2600" i="1" dirty="0" smtClean="0">
                <a:cs typeface="Arial"/>
              </a:rPr>
              <a:t> Laboratory</a:t>
            </a:r>
            <a:r>
              <a:rPr lang="en-US" sz="2600" dirty="0" smtClean="0">
                <a:cs typeface="Arial"/>
              </a:rPr>
              <a:t>,” 65th International </a:t>
            </a:r>
            <a:r>
              <a:rPr lang="en-US" sz="2600" dirty="0" err="1" smtClean="0">
                <a:cs typeface="Arial"/>
              </a:rPr>
              <a:t>Astronautical</a:t>
            </a:r>
            <a:r>
              <a:rPr lang="en-US" sz="2600" dirty="0" smtClean="0">
                <a:cs typeface="Arial"/>
              </a:rPr>
              <a:t> </a:t>
            </a:r>
            <a:r>
              <a:rPr lang="en-US" sz="2600" dirty="0" smtClean="0">
                <a:cs typeface="Arial"/>
              </a:rPr>
              <a:t>Congress Conference</a:t>
            </a:r>
            <a:r>
              <a:rPr lang="en-US" sz="2600" dirty="0" smtClean="0">
                <a:cs typeface="Arial"/>
              </a:rPr>
              <a:t>, 2014</a:t>
            </a:r>
            <a:r>
              <a:rPr lang="en-US" sz="2600" dirty="0" smtClean="0">
                <a:cs typeface="Arial"/>
              </a:rPr>
              <a:t>.</a:t>
            </a:r>
          </a:p>
          <a:p>
            <a:pPr>
              <a:buNone/>
            </a:pPr>
            <a:r>
              <a:rPr lang="en-US" sz="2600" dirty="0" smtClean="0">
                <a:cs typeface="Arial"/>
              </a:rPr>
              <a:t>[</a:t>
            </a:r>
            <a:r>
              <a:rPr lang="en-US" sz="2600" dirty="0" smtClean="0">
                <a:cs typeface="Arial"/>
              </a:rPr>
              <a:t>2] B. D. Lucas and T. </a:t>
            </a:r>
            <a:r>
              <a:rPr lang="en-US" sz="2600" dirty="0" err="1" smtClean="0">
                <a:cs typeface="Arial"/>
              </a:rPr>
              <a:t>Kanade</a:t>
            </a:r>
            <a:r>
              <a:rPr lang="en-US" sz="2600" dirty="0" smtClean="0">
                <a:cs typeface="Arial"/>
              </a:rPr>
              <a:t>, "</a:t>
            </a:r>
            <a:r>
              <a:rPr lang="en-US" sz="2600" i="1" dirty="0" smtClean="0">
                <a:cs typeface="Arial"/>
              </a:rPr>
              <a:t>An iterative </a:t>
            </a:r>
            <a:r>
              <a:rPr lang="en-US" sz="2600" i="1" dirty="0" smtClean="0">
                <a:cs typeface="Arial"/>
              </a:rPr>
              <a:t>image registration </a:t>
            </a:r>
            <a:r>
              <a:rPr lang="en-US" sz="2600" i="1" dirty="0" smtClean="0">
                <a:cs typeface="Arial"/>
              </a:rPr>
              <a:t>technique with </a:t>
            </a:r>
            <a:r>
              <a:rPr lang="en-US" sz="2600" i="1" dirty="0" smtClean="0">
                <a:cs typeface="Arial"/>
              </a:rPr>
              <a:t>an</a:t>
            </a:r>
          </a:p>
          <a:p>
            <a:pPr>
              <a:buNone/>
            </a:pPr>
            <a:r>
              <a:rPr lang="en-US" sz="2600" i="1" dirty="0" smtClean="0">
                <a:cs typeface="Arial"/>
              </a:rPr>
              <a:t>application </a:t>
            </a:r>
            <a:r>
              <a:rPr lang="en-US" sz="2600" i="1" dirty="0" smtClean="0">
                <a:cs typeface="Arial"/>
              </a:rPr>
              <a:t>to stereo vision</a:t>
            </a:r>
            <a:r>
              <a:rPr lang="en-US" sz="2600" dirty="0" smtClean="0">
                <a:cs typeface="Arial"/>
              </a:rPr>
              <a:t>," 1981. [3] </a:t>
            </a:r>
            <a:r>
              <a:rPr lang="en-US" sz="2600" dirty="0" smtClean="0">
                <a:cs typeface="Arial"/>
              </a:rPr>
              <a:t>B.K.P. Horn </a:t>
            </a:r>
            <a:r>
              <a:rPr lang="en-US" sz="2600" dirty="0" smtClean="0">
                <a:cs typeface="Arial"/>
              </a:rPr>
              <a:t>and B.G. </a:t>
            </a:r>
            <a:r>
              <a:rPr lang="en-US" sz="2600" dirty="0" err="1" smtClean="0">
                <a:cs typeface="Arial"/>
              </a:rPr>
              <a:t>Schunck</a:t>
            </a:r>
            <a:r>
              <a:rPr lang="en-US" sz="2600" dirty="0" smtClean="0">
                <a:cs typeface="Arial"/>
              </a:rPr>
              <a:t>, "</a:t>
            </a:r>
            <a:r>
              <a:rPr lang="en-US" sz="2600" i="1" dirty="0" smtClean="0">
                <a:cs typeface="Arial"/>
              </a:rPr>
              <a:t>Determining</a:t>
            </a:r>
          </a:p>
          <a:p>
            <a:pPr>
              <a:buNone/>
            </a:pPr>
            <a:r>
              <a:rPr lang="en-US" sz="2600" i="1" dirty="0" smtClean="0">
                <a:cs typeface="Arial"/>
              </a:rPr>
              <a:t>optical </a:t>
            </a:r>
            <a:r>
              <a:rPr lang="en-US" sz="2600" i="1" dirty="0" smtClean="0">
                <a:cs typeface="Arial"/>
              </a:rPr>
              <a:t>flow</a:t>
            </a:r>
            <a:r>
              <a:rPr lang="en-US" sz="2600" dirty="0" smtClean="0">
                <a:cs typeface="Arial"/>
              </a:rPr>
              <a:t>." </a:t>
            </a:r>
            <a:r>
              <a:rPr lang="en-US" sz="2600" i="1" dirty="0" smtClean="0">
                <a:cs typeface="Arial"/>
              </a:rPr>
              <a:t>Artificial Intelligence</a:t>
            </a:r>
            <a:r>
              <a:rPr lang="en-US" sz="2600" dirty="0" smtClean="0">
                <a:cs typeface="Arial"/>
              </a:rPr>
              <a:t>, </a:t>
            </a:r>
            <a:r>
              <a:rPr lang="en-US" sz="2600" dirty="0" smtClean="0">
                <a:cs typeface="Arial"/>
              </a:rPr>
              <a:t>vol17</a:t>
            </a:r>
            <a:r>
              <a:rPr lang="en-US" sz="2600" dirty="0" smtClean="0">
                <a:cs typeface="Arial"/>
              </a:rPr>
              <a:t>, pp 185–203, 1981. [4] </a:t>
            </a:r>
            <a:r>
              <a:rPr lang="en-US" sz="2600" dirty="0" err="1" smtClean="0">
                <a:cs typeface="Arial"/>
              </a:rPr>
              <a:t>Asphaug</a:t>
            </a:r>
            <a:r>
              <a:rPr lang="en-US" sz="2600" dirty="0" smtClean="0">
                <a:cs typeface="Arial"/>
              </a:rPr>
              <a:t>, E., “</a:t>
            </a:r>
            <a:r>
              <a:rPr lang="en-US" sz="2600" i="1" dirty="0" smtClean="0">
                <a:cs typeface="Arial"/>
              </a:rPr>
              <a:t>Growth</a:t>
            </a:r>
          </a:p>
          <a:p>
            <a:pPr>
              <a:buNone/>
            </a:pPr>
            <a:r>
              <a:rPr lang="en-US" sz="2600" i="1" dirty="0" smtClean="0">
                <a:cs typeface="Arial"/>
              </a:rPr>
              <a:t>and </a:t>
            </a:r>
            <a:r>
              <a:rPr lang="en-US" sz="2600" i="1" dirty="0" smtClean="0">
                <a:cs typeface="Arial"/>
              </a:rPr>
              <a:t>Evolution of Asteroids</a:t>
            </a:r>
            <a:r>
              <a:rPr lang="en-US" sz="2600" dirty="0" smtClean="0">
                <a:cs typeface="Arial"/>
              </a:rPr>
              <a:t>,” Annual </a:t>
            </a:r>
            <a:r>
              <a:rPr lang="en-US" sz="2600" dirty="0" smtClean="0">
                <a:cs typeface="Arial"/>
              </a:rPr>
              <a:t>Review of Earth and Planetary Sciences, 2009. [</a:t>
            </a:r>
            <a:r>
              <a:rPr lang="en-US" sz="2600" dirty="0" smtClean="0">
                <a:cs typeface="Arial"/>
              </a:rPr>
              <a:t>5]</a:t>
            </a:r>
          </a:p>
          <a:p>
            <a:pPr>
              <a:buNone/>
            </a:pPr>
            <a:r>
              <a:rPr lang="en-US" sz="2600" dirty="0" err="1" smtClean="0">
                <a:cs typeface="Arial"/>
              </a:rPr>
              <a:t>Cotto</a:t>
            </a:r>
            <a:r>
              <a:rPr lang="en-US" sz="2600" dirty="0" smtClean="0">
                <a:cs typeface="Arial"/>
              </a:rPr>
              <a:t>-Figueroa</a:t>
            </a:r>
            <a:r>
              <a:rPr lang="en-US" sz="2600" dirty="0" smtClean="0">
                <a:cs typeface="Arial"/>
              </a:rPr>
              <a:t>, D</a:t>
            </a:r>
            <a:r>
              <a:rPr lang="en-US" sz="2600" dirty="0" smtClean="0">
                <a:cs typeface="Arial"/>
              </a:rPr>
              <a:t>., et </a:t>
            </a:r>
            <a:r>
              <a:rPr lang="en-US" sz="2600" dirty="0" smtClean="0">
                <a:cs typeface="Arial"/>
              </a:rPr>
              <a:t>al., “</a:t>
            </a:r>
            <a:r>
              <a:rPr lang="en-US" sz="2600" i="1" dirty="0" smtClean="0">
                <a:cs typeface="Arial"/>
              </a:rPr>
              <a:t>Measuring Fracture Properties of Meteorites: 3D scans </a:t>
            </a:r>
            <a:r>
              <a:rPr lang="en-US" sz="2600" i="1" dirty="0" smtClean="0">
                <a:cs typeface="Arial"/>
              </a:rPr>
              <a:t>and</a:t>
            </a:r>
          </a:p>
          <a:p>
            <a:pPr>
              <a:buNone/>
            </a:pPr>
            <a:r>
              <a:rPr lang="en-US" sz="2600" i="1" dirty="0" smtClean="0">
                <a:cs typeface="Arial"/>
              </a:rPr>
              <a:t>d</a:t>
            </a:r>
            <a:r>
              <a:rPr lang="en-US" sz="2600" i="1" dirty="0" smtClean="0">
                <a:cs typeface="Arial"/>
              </a:rPr>
              <a:t>isruption experiments</a:t>
            </a:r>
            <a:r>
              <a:rPr lang="en-US" sz="2600" dirty="0" smtClean="0">
                <a:cs typeface="Arial"/>
              </a:rPr>
              <a:t>,”  Asteroids, Comets, Meteors Conference 2014,. [6] </a:t>
            </a:r>
            <a:r>
              <a:rPr lang="en-US" sz="2600" dirty="0" smtClean="0"/>
              <a:t>Dyer, E. et al</a:t>
            </a:r>
            <a:r>
              <a:rPr lang="en-US" sz="2600" dirty="0" smtClean="0"/>
              <a:t>.,</a:t>
            </a:r>
          </a:p>
          <a:p>
            <a:pPr>
              <a:buNone/>
            </a:pPr>
            <a:r>
              <a:rPr lang="en-US" sz="2600" dirty="0" smtClean="0"/>
              <a:t>“</a:t>
            </a:r>
            <a:r>
              <a:rPr lang="en-US" sz="2600" dirty="0" smtClean="0"/>
              <a:t>Techniques for Detecting and Tracking Primary Accretion Inside a </a:t>
            </a:r>
            <a:r>
              <a:rPr lang="en-US" sz="2600" dirty="0" smtClean="0"/>
              <a:t>Microgravity Laboratory to</a:t>
            </a:r>
          </a:p>
          <a:p>
            <a:pPr>
              <a:buNone/>
            </a:pPr>
            <a:r>
              <a:rPr lang="en-US" sz="2600" dirty="0" smtClean="0"/>
              <a:t>Enable </a:t>
            </a:r>
            <a:r>
              <a:rPr lang="en-US" sz="2600" dirty="0" smtClean="0"/>
              <a:t>Improved Observations of </a:t>
            </a:r>
            <a:r>
              <a:rPr lang="en-US" sz="2600" dirty="0" err="1" smtClean="0"/>
              <a:t>Protoplanetary</a:t>
            </a:r>
            <a:r>
              <a:rPr lang="en-US" sz="2600" dirty="0" smtClean="0"/>
              <a:t> Disks,” Towards </a:t>
            </a:r>
            <a:r>
              <a:rPr lang="en-US" sz="2600" dirty="0" smtClean="0"/>
              <a:t>Other Earths </a:t>
            </a:r>
            <a:r>
              <a:rPr lang="en-US" sz="2600" dirty="0" smtClean="0"/>
              <a:t>II: The </a:t>
            </a:r>
            <a:r>
              <a:rPr lang="en-US" sz="2600" dirty="0" smtClean="0"/>
              <a:t>Star-Planet</a:t>
            </a:r>
          </a:p>
          <a:p>
            <a:pPr>
              <a:buNone/>
            </a:pPr>
            <a:r>
              <a:rPr lang="en-US" sz="2600" dirty="0" smtClean="0"/>
              <a:t>Connection </a:t>
            </a:r>
            <a:r>
              <a:rPr lang="en-US" sz="2600" dirty="0" smtClean="0"/>
              <a:t>Conference, 2014</a:t>
            </a:r>
            <a:r>
              <a:rPr lang="en-US" sz="2600" dirty="0" smtClean="0"/>
              <a:t>. [7] </a:t>
            </a:r>
            <a:r>
              <a:rPr lang="en-US" sz="2600" dirty="0" err="1" smtClean="0"/>
              <a:t>Asphaug</a:t>
            </a:r>
            <a:r>
              <a:rPr lang="en-US" sz="2600" dirty="0" smtClean="0"/>
              <a:t>, E., et al., </a:t>
            </a:r>
            <a:r>
              <a:rPr lang="en-US" sz="2600" i="1" dirty="0" smtClean="0"/>
              <a:t>“AOSAT: NASA </a:t>
            </a:r>
            <a:r>
              <a:rPr lang="en-US" sz="2600" i="1" dirty="0" err="1" smtClean="0"/>
              <a:t>CubeSat</a:t>
            </a:r>
            <a:r>
              <a:rPr lang="en-US" sz="2600" i="1" dirty="0" smtClean="0"/>
              <a:t> Launch Initiative</a:t>
            </a:r>
          </a:p>
          <a:p>
            <a:pPr>
              <a:buNone/>
            </a:pPr>
            <a:r>
              <a:rPr lang="en-US" sz="2600" i="1" dirty="0" smtClean="0"/>
              <a:t>Proposal,” </a:t>
            </a:r>
            <a:r>
              <a:rPr lang="en-US" sz="2600" dirty="0" smtClean="0"/>
              <a:t>2015.</a:t>
            </a:r>
            <a:endParaRPr lang="en-US" sz="2600" i="1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Conception of AOSAT</a:t>
            </a:r>
          </a:p>
          <a:p>
            <a:r>
              <a:rPr lang="en-US" dirty="0" smtClean="0"/>
              <a:t>Initial Approach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Project Evolution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Conception of AOSAT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Initial Motivation: gain a deeper understanding of primary accretion</a:t>
            </a:r>
          </a:p>
          <a:p>
            <a:r>
              <a:rPr lang="en-US" dirty="0" smtClean="0"/>
              <a:t>Initial Objectives: use a low-cost platform to perform isolated dust coagulation experiments</a:t>
            </a:r>
          </a:p>
          <a:p>
            <a:r>
              <a:rPr lang="en-US" dirty="0" smtClean="0"/>
              <a:t>Initial Challenges: grain size 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8427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95400"/>
            <a:ext cx="41148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Simulate primary accretion by revolving </a:t>
            </a:r>
            <a:r>
              <a:rPr lang="en-US" sz="2400" dirty="0" err="1" smtClean="0"/>
              <a:t>CubeSat</a:t>
            </a:r>
            <a:r>
              <a:rPr lang="en-US" sz="2400" dirty="0" smtClean="0"/>
              <a:t> containing pulverized </a:t>
            </a:r>
            <a:r>
              <a:rPr lang="en-US" sz="2400" dirty="0" err="1" smtClean="0"/>
              <a:t>chondritic</a:t>
            </a:r>
            <a:r>
              <a:rPr lang="en-US" sz="2400" dirty="0" smtClean="0"/>
              <a:t> meteorite fragments within an isolated chamber</a:t>
            </a:r>
          </a:p>
          <a:p>
            <a:r>
              <a:rPr lang="en-US" sz="2400" dirty="0" smtClean="0"/>
              <a:t>Image the resulting grain coagulation and run the data through the optical flow code </a:t>
            </a:r>
          </a:p>
          <a:p>
            <a:r>
              <a:rPr lang="en-US" sz="2400" dirty="0" smtClean="0"/>
              <a:t>Utilize flow algorithm to reduce data downlink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Imaging Methods &amp; Simulations</a:t>
            </a:r>
            <a:endParaRPr lang="en-US" sz="2400" dirty="0"/>
          </a:p>
        </p:txBody>
      </p:sp>
      <p:pic>
        <p:nvPicPr>
          <p:cNvPr id="5123" name="Picture 3" descr="C:\Users\Sarah\Downloads\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875" y="2733675"/>
            <a:ext cx="2971800" cy="2228850"/>
          </a:xfrm>
          <a:prstGeom prst="rect">
            <a:avLst/>
          </a:prstGeom>
          <a:noFill/>
        </p:spPr>
      </p:pic>
      <p:pic>
        <p:nvPicPr>
          <p:cNvPr id="5124" name="Picture 4" descr="C:\Users\Sarah\Downloads\ph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3600" y="2743200"/>
            <a:ext cx="29718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Sample Image(s) 1 and 2: progression of a grain falling through liquid medium, 2 seconds apart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98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Sample Image 1	             Sample Image 2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Content Placeholder 4" descr="Screen Shot 2014-09-12 at 6.28.0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3" t="11396" r="5763" b="9709"/>
          <a:stretch/>
        </p:blipFill>
        <p:spPr>
          <a:xfrm>
            <a:off x="1295400" y="1143000"/>
            <a:ext cx="647428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5400" y="571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Single image </a:t>
            </a:r>
            <a:r>
              <a:rPr lang="en-US" b="1" dirty="0" smtClean="0">
                <a:solidFill>
                  <a:srgbClr val="0070C0"/>
                </a:solidFill>
              </a:rPr>
              <a:t>of gravel flow from corn-syrup </a:t>
            </a:r>
            <a:r>
              <a:rPr lang="en-US" b="1" dirty="0" smtClean="0">
                <a:solidFill>
                  <a:srgbClr val="0070C0"/>
                </a:solidFill>
              </a:rPr>
              <a:t>particle test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9-12 at 6.28.02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3" t="11396" r="5763" b="9709"/>
          <a:stretch/>
        </p:blipFill>
        <p:spPr>
          <a:xfrm>
            <a:off x="304800" y="304800"/>
            <a:ext cx="2667000" cy="1883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4-09-12 at 6.23.1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2" t="10824" r="5535" b="4006"/>
          <a:stretch/>
        </p:blipFill>
        <p:spPr>
          <a:xfrm>
            <a:off x="3124200" y="304800"/>
            <a:ext cx="2709176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4-09-12 at 6.23.28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" t="12115" r="8807" b="7952"/>
          <a:stretch/>
        </p:blipFill>
        <p:spPr>
          <a:xfrm>
            <a:off x="5943600" y="304800"/>
            <a:ext cx="2743200" cy="1911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Example_Dust_Particle_Image_Threshold_change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2709698" cy="1905000"/>
          </a:xfrm>
          <a:prstGeom prst="rect">
            <a:avLst/>
          </a:prstGeom>
        </p:spPr>
      </p:pic>
      <p:pic>
        <p:nvPicPr>
          <p:cNvPr id="11" name="Picture 10" descr="Example_Particle_Selection (1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2733263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3622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Image 1a: single image from test, run through code with additional image, 6 seconds apart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3622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Image 1b: after particle disruption, yielded flow field in the downward direction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362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Image 1c: flow field and particles of interest colorized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181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Image 2a: single image above with background changed to white to isolate pixel neighborhood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52578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Image 2b: single particle isolated from previous image for pixel counting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Resul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5016" y="4343400"/>
            <a:ext cx="1998984" cy="1676400"/>
          </a:xfrm>
          <a:prstGeom prst="rect">
            <a:avLst/>
          </a:prstGeom>
        </p:spPr>
      </p:pic>
      <p:pic>
        <p:nvPicPr>
          <p:cNvPr id="21" name="Picture 20" descr="Summa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599" y="3276600"/>
            <a:ext cx="3200401" cy="4033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67400" y="4495800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70C0"/>
                </a:solidFill>
                <a:latin typeface="+mn-lt"/>
                <a:ea typeface="ＭＳ Ｐゴシック" charset="-128"/>
                <a:cs typeface="Times New Roman" pitchFamily="18" charset="0"/>
              </a:rPr>
              <a:t>Figures 3a, 3b: Data collection in </a:t>
            </a:r>
            <a:r>
              <a:rPr lang="en-US" sz="1400" b="1" dirty="0" err="1" smtClean="0">
                <a:solidFill>
                  <a:srgbClr val="0070C0"/>
                </a:solidFill>
                <a:latin typeface="+mn-lt"/>
                <a:ea typeface="ＭＳ Ｐゴシック" charset="-128"/>
                <a:cs typeface="Times New Roman" pitchFamily="18" charset="0"/>
              </a:rPr>
              <a:t>ImageJ</a:t>
            </a:r>
            <a:endParaRPr lang="en-US" sz="1400" b="1" dirty="0" smtClean="0">
              <a:solidFill>
                <a:srgbClr val="0070C0"/>
              </a:solidFill>
              <a:latin typeface="+mn-lt"/>
              <a:ea typeface="ＭＳ Ｐゴシック" charset="-128"/>
              <a:cs typeface="Times New Roman" pitchFamily="18" charset="0"/>
            </a:endParaRPr>
          </a:p>
          <a:p>
            <a:pPr eaLnBrk="1" hangingPunct="1"/>
            <a:endParaRPr lang="en-US" sz="1300" b="1" dirty="0" smtClean="0">
              <a:latin typeface="Calibri" charset="0"/>
              <a:ea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3733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m</a:t>
            </a:r>
            <a:r>
              <a:rPr lang="en-US" sz="1400" b="1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m = </a:t>
            </a:r>
            <a:r>
              <a:rPr lang="en-US" sz="1400" b="1" u="sng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(</a:t>
            </a:r>
            <a:r>
              <a:rPr lang="en-US" sz="1400" b="1" u="sng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pixel count*25.4 mm in an in.</a:t>
            </a:r>
            <a:r>
              <a:rPr lang="en-US" sz="1400" b="1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)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                                DPI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Merit and Feasibility Review: </a:t>
            </a:r>
          </a:p>
          <a:p>
            <a:pPr lvl="1"/>
            <a:r>
              <a:rPr lang="en-US" dirty="0" smtClean="0"/>
              <a:t>Micron size grains too small</a:t>
            </a:r>
          </a:p>
          <a:p>
            <a:r>
              <a:rPr lang="en-US" dirty="0" smtClean="0"/>
              <a:t>New science objectives: </a:t>
            </a:r>
          </a:p>
          <a:p>
            <a:pPr lvl="1"/>
            <a:r>
              <a:rPr lang="en-US" dirty="0" smtClean="0"/>
              <a:t>Transition from aggregate analysis to asteroid surface analysis</a:t>
            </a:r>
          </a:p>
          <a:p>
            <a:pPr lvl="1"/>
            <a:r>
              <a:rPr lang="en-US" dirty="0" smtClean="0"/>
              <a:t>Replace meteorite fragments with 3D printed colored </a:t>
            </a:r>
            <a:r>
              <a:rPr lang="en-US" dirty="0" err="1" smtClean="0"/>
              <a:t>polyhedra</a:t>
            </a:r>
            <a:endParaRPr lang="en-US" dirty="0" smtClean="0"/>
          </a:p>
          <a:p>
            <a:pPr lvl="1"/>
            <a:r>
              <a:rPr lang="en-US" dirty="0" smtClean="0"/>
              <a:t>Reduce size from two chambers to one</a:t>
            </a:r>
          </a:p>
          <a:p>
            <a:r>
              <a:rPr lang="en-US" dirty="0" smtClean="0"/>
              <a:t>NASA </a:t>
            </a:r>
            <a:r>
              <a:rPr lang="en-US" dirty="0" err="1" smtClean="0"/>
              <a:t>ELaNa</a:t>
            </a:r>
            <a:r>
              <a:rPr lang="en-US" dirty="0" smtClean="0"/>
              <a:t> proposal was accepted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1531938" cy="152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37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971800"/>
            <a:ext cx="1508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6781800" y="457200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</a:rPr>
              <a:t>Figure 4: </a:t>
            </a:r>
            <a:r>
              <a:rPr lang="en-US" sz="1300" b="1" dirty="0" err="1" smtClean="0">
                <a:solidFill>
                  <a:srgbClr val="0070C0"/>
                </a:solidFill>
              </a:rPr>
              <a:t>timesteps</a:t>
            </a:r>
            <a:r>
              <a:rPr lang="en-US" sz="1300" b="1" dirty="0" smtClean="0">
                <a:solidFill>
                  <a:srgbClr val="0070C0"/>
                </a:solidFill>
              </a:rPr>
              <a:t> from a ruble-accretion simulation using polyhedral rubble pile elements </a:t>
            </a:r>
            <a:endParaRPr lang="en-US" sz="13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a </a:t>
            </a:r>
            <a:r>
              <a:rPr lang="en-US" dirty="0" smtClean="0"/>
              <a:t>research project</a:t>
            </a:r>
            <a:r>
              <a:rPr lang="en-US" dirty="0" smtClean="0"/>
              <a:t>: objectives change over time due to feasibility and </a:t>
            </a:r>
            <a:r>
              <a:rPr lang="en-US" dirty="0" smtClean="0"/>
              <a:t>opportunity</a:t>
            </a:r>
          </a:p>
          <a:p>
            <a:r>
              <a:rPr lang="en-US" dirty="0" smtClean="0"/>
              <a:t>Theoretical stages can last months before building and data collection begins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Imaging will continue </a:t>
            </a:r>
          </a:p>
          <a:p>
            <a:pPr lvl="1"/>
            <a:r>
              <a:rPr lang="en-US" dirty="0" smtClean="0"/>
              <a:t>New science objective, new materials</a:t>
            </a:r>
          </a:p>
          <a:p>
            <a:pPr lvl="1"/>
            <a:r>
              <a:rPr lang="en-US" dirty="0" smtClean="0"/>
              <a:t>New methods: current flow code is no longer needed</a:t>
            </a:r>
          </a:p>
          <a:p>
            <a:r>
              <a:rPr lang="en-US" dirty="0" smtClean="0"/>
              <a:t>Transition from theoretical stage to building stage has officially begun</a:t>
            </a:r>
          </a:p>
          <a:p>
            <a:pPr lvl="1"/>
            <a:r>
              <a:rPr lang="en-US" dirty="0" smtClean="0"/>
              <a:t>Preliminary Design Report due in June</a:t>
            </a:r>
          </a:p>
          <a:p>
            <a:pPr lvl="1"/>
            <a:r>
              <a:rPr lang="en-US" dirty="0" smtClean="0"/>
              <a:t>AOSAT must be turned into NASA in August 2016</a:t>
            </a:r>
          </a:p>
          <a:p>
            <a:pPr lvl="1"/>
            <a:r>
              <a:rPr lang="en-US" dirty="0" smtClean="0"/>
              <a:t>Launch will take place in November 2016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1"/>
            <a:ext cx="83127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46" y="6096000"/>
            <a:ext cx="8329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640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Aggregate Analysis In A CubeSat Centrifuge: A Study Of Primary Accretion</vt:lpstr>
      <vt:lpstr>Presentation Outline</vt:lpstr>
      <vt:lpstr>The Conception of AOSAT</vt:lpstr>
      <vt:lpstr>Initial Approach</vt:lpstr>
      <vt:lpstr>Results</vt:lpstr>
      <vt:lpstr>Slide 6</vt:lpstr>
      <vt:lpstr>Project Evolution</vt:lpstr>
      <vt:lpstr>Conclusions</vt:lpstr>
      <vt:lpstr>Future Work</vt:lpstr>
      <vt:lpstr>References &amp; Acknowledgments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Smallwood</dc:creator>
  <cp:lastModifiedBy>Sarah Smallwood</cp:lastModifiedBy>
  <cp:revision>45</cp:revision>
  <dcterms:created xsi:type="dcterms:W3CDTF">2015-04-03T04:15:41Z</dcterms:created>
  <dcterms:modified xsi:type="dcterms:W3CDTF">2015-04-04T06:28:29Z</dcterms:modified>
</cp:coreProperties>
</file>