
<file path=[Content_Types].xml><?xml version="1.0" encoding="utf-8"?>
<Types xmlns="http://schemas.openxmlformats.org/package/2006/content-types">
  <Default Extension="xml" ContentType="application/xml"/>
  <Default Extension="3gp" ContentType="video/unknown"/>
  <Default Extension="jpe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9" r:id="rId4"/>
    <p:sldId id="264" r:id="rId5"/>
    <p:sldId id="265" r:id="rId6"/>
    <p:sldId id="258" r:id="rId7"/>
    <p:sldId id="260" r:id="rId8"/>
    <p:sldId id="266" r:id="rId9"/>
    <p:sldId id="270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88" autoAdjust="0"/>
  </p:normalViewPr>
  <p:slideViewPr>
    <p:cSldViewPr snapToGrid="0" snapToObjects="1">
      <p:cViewPr varScale="1">
        <p:scale>
          <a:sx n="87" d="100"/>
          <a:sy n="87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70B7F-4EBF-5942-946E-AFDFD93B61C2}" type="datetimeFigureOut">
              <a:rPr lang="en-US" smtClean="0"/>
              <a:t>4/3/15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24682-AE61-0F4E-B49D-FC11FE977C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4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Cerberus Fossae 2 Unit covers ~475,000 km</a:t>
            </a:r>
            <a:r>
              <a:rPr lang="en-US" baseline="30000" dirty="0" smtClean="0"/>
              <a:t>2 </a:t>
            </a:r>
            <a:r>
              <a:rPr lang="en-US" dirty="0" smtClean="0"/>
              <a:t> and has a volume of ~14,000 km</a:t>
            </a:r>
            <a:r>
              <a:rPr lang="en-US" baseline="30000" dirty="0" smtClean="0"/>
              <a:t>3</a:t>
            </a:r>
          </a:p>
          <a:p>
            <a:endParaRPr lang="en-US" dirty="0" smtClean="0"/>
          </a:p>
          <a:p>
            <a:r>
              <a:rPr lang="en-US" dirty="0" smtClean="0"/>
              <a:t>This volume is nearly five times larger than the largest flood lava unit with Columbia River Basalt Group on Earth</a:t>
            </a:r>
          </a:p>
          <a:p>
            <a:endParaRPr lang="en-US" dirty="0" smtClean="0"/>
          </a:p>
          <a:p>
            <a:r>
              <a:rPr lang="en-US" dirty="0" smtClean="0"/>
              <a:t>This raises two important questions: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Is the Cerberus Fossae 2 unit really composed of just one major lava flow?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so, why is this flood lava unit so large?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24682-AE61-0F4E-B49D-FC11FE977CA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5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considering the size-frequency distribution of impact craters within the Cerberus Fossae 2 unit as a whole, the goals of this project are to: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Digitize all craters in the region larger than D &gt;100 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Categorize all of the craters into one of 4 classes: primary, secondary, lava-mantled, or an exposed older surface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Determine the spatial variability in crater retention ages within the unit to determine if it is composed of one or more lava flows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24682-AE61-0F4E-B49D-FC11FE977CA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5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1" Type="http://schemas.microsoft.com/office/2007/relationships/media" Target="../media/media1.3gp"/><Relationship Id="rId2" Type="http://schemas.openxmlformats.org/officeDocument/2006/relationships/video" Target="../media/media1.3g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588" y="56444"/>
            <a:ext cx="7732964" cy="6794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247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Age Estimation </a:t>
            </a:r>
            <a:r>
              <a:rPr lang="en-US" dirty="0" smtClean="0"/>
              <a:t>on Mars: </a:t>
            </a:r>
            <a:r>
              <a:rPr lang="en-US" dirty="0"/>
              <a:t>Using Digital Surveying </a:t>
            </a:r>
            <a:r>
              <a:rPr lang="en-US" dirty="0" smtClean="0"/>
              <a:t>of </a:t>
            </a:r>
            <a:r>
              <a:rPr lang="en-US" dirty="0"/>
              <a:t>Impact Craters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805363"/>
            <a:ext cx="9144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Selena Valencia, University of Arizona </a:t>
            </a:r>
            <a:endParaRPr lang="en-US" dirty="0"/>
          </a:p>
        </p:txBody>
      </p:sp>
      <p:pic>
        <p:nvPicPr>
          <p:cNvPr id="4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729" y="5610819"/>
            <a:ext cx="1193271" cy="101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241418" y="5456944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610819"/>
            <a:ext cx="1368647" cy="1247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494" y="6615917"/>
            <a:ext cx="4183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Courtesy of </a:t>
            </a:r>
            <a:r>
              <a:rPr lang="en-US" sz="1400" dirty="0" err="1" smtClean="0"/>
              <a:t>Tuts</a:t>
            </a:r>
            <a:r>
              <a:rPr lang="en-US" sz="1400" dirty="0" smtClean="0"/>
              <a:t> Photography, </a:t>
            </a:r>
            <a:r>
              <a:rPr lang="en-US" sz="1400" dirty="0" err="1" smtClean="0"/>
              <a:t>Envato</a:t>
            </a:r>
            <a:r>
              <a:rPr lang="en-US" sz="1400" dirty="0" smtClean="0"/>
              <a:t> Pty. Ltd.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699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/>
              <a:t>Mark Buxton, University of </a:t>
            </a:r>
            <a:r>
              <a:rPr lang="en-US" dirty="0" smtClean="0"/>
              <a:t>Arizona</a:t>
            </a:r>
          </a:p>
          <a:p>
            <a:r>
              <a:rPr lang="en-US" dirty="0" smtClean="0"/>
              <a:t>Christopher Hamilton, University of Arizona </a:t>
            </a:r>
          </a:p>
          <a:p>
            <a:r>
              <a:rPr lang="en-US" dirty="0" smtClean="0"/>
              <a:t>Shane Byrne, </a:t>
            </a:r>
            <a:r>
              <a:rPr lang="en-US" dirty="0"/>
              <a:t>University of Arizona </a:t>
            </a:r>
            <a:endParaRPr lang="en-US" dirty="0" smtClean="0"/>
          </a:p>
          <a:p>
            <a:r>
              <a:rPr lang="en-US" dirty="0" smtClean="0"/>
              <a:t>Stephen Scheidt, </a:t>
            </a:r>
            <a:r>
              <a:rPr lang="en-US" dirty="0"/>
              <a:t>University of </a:t>
            </a:r>
            <a:r>
              <a:rPr lang="en-US" dirty="0" smtClean="0"/>
              <a:t>Arizona</a:t>
            </a:r>
          </a:p>
          <a:p>
            <a:r>
              <a:rPr lang="en-US" dirty="0"/>
              <a:t>Leon Palafox, University of </a:t>
            </a:r>
            <a:r>
              <a:rPr lang="en-US" dirty="0" smtClean="0"/>
              <a:t>Arizona</a:t>
            </a:r>
          </a:p>
          <a:p>
            <a:r>
              <a:rPr lang="en-US" dirty="0"/>
              <a:t>Susan Brew, </a:t>
            </a:r>
            <a:r>
              <a:rPr lang="en-US" dirty="0" smtClean="0"/>
              <a:t>University of Arizona / NASA </a:t>
            </a:r>
            <a:r>
              <a:rPr lang="en-US" dirty="0"/>
              <a:t>Space Grant Program</a:t>
            </a:r>
          </a:p>
          <a:p>
            <a:endParaRPr lang="en-US" dirty="0" smtClean="0"/>
          </a:p>
        </p:txBody>
      </p:sp>
      <p:pic>
        <p:nvPicPr>
          <p:cNvPr id="7" name="Picture 4" descr="ua_logo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729" y="5739059"/>
            <a:ext cx="1193271" cy="101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241418" y="5456944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610819"/>
            <a:ext cx="1368647" cy="124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2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7" descr="m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66713" y="4800600"/>
            <a:ext cx="304800" cy="1143000"/>
            <a:chOff x="288" y="2448"/>
            <a:chExt cx="192" cy="1008"/>
          </a:xfrm>
        </p:grpSpPr>
        <p:sp>
          <p:nvSpPr>
            <p:cNvPr id="75802" name="Rectangle 23"/>
            <p:cNvSpPr>
              <a:spLocks noChangeArrowheads="1"/>
            </p:cNvSpPr>
            <p:nvPr/>
          </p:nvSpPr>
          <p:spPr bwMode="auto">
            <a:xfrm>
              <a:off x="288" y="3312"/>
              <a:ext cx="192" cy="14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5803" name="Rectangle 24"/>
            <p:cNvSpPr>
              <a:spLocks noChangeArrowheads="1"/>
            </p:cNvSpPr>
            <p:nvPr/>
          </p:nvSpPr>
          <p:spPr bwMode="auto">
            <a:xfrm>
              <a:off x="288" y="3168"/>
              <a:ext cx="192" cy="144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5804" name="Rectangle 25"/>
            <p:cNvSpPr>
              <a:spLocks noChangeArrowheads="1"/>
            </p:cNvSpPr>
            <p:nvPr/>
          </p:nvSpPr>
          <p:spPr bwMode="auto">
            <a:xfrm>
              <a:off x="288" y="3024"/>
              <a:ext cx="192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5805" name="Rectangle 26"/>
            <p:cNvSpPr>
              <a:spLocks noChangeArrowheads="1"/>
            </p:cNvSpPr>
            <p:nvPr/>
          </p:nvSpPr>
          <p:spPr bwMode="auto">
            <a:xfrm>
              <a:off x="288" y="2880"/>
              <a:ext cx="192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5806" name="Rectangle 27"/>
            <p:cNvSpPr>
              <a:spLocks noChangeArrowheads="1"/>
            </p:cNvSpPr>
            <p:nvPr/>
          </p:nvSpPr>
          <p:spPr bwMode="auto">
            <a:xfrm>
              <a:off x="288" y="2736"/>
              <a:ext cx="192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5807" name="Rectangle 28"/>
            <p:cNvSpPr>
              <a:spLocks noChangeArrowheads="1"/>
            </p:cNvSpPr>
            <p:nvPr/>
          </p:nvSpPr>
          <p:spPr bwMode="auto">
            <a:xfrm>
              <a:off x="288" y="2592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5808" name="Rectangle 29"/>
            <p:cNvSpPr>
              <a:spLocks noChangeArrowheads="1"/>
            </p:cNvSpPr>
            <p:nvPr/>
          </p:nvSpPr>
          <p:spPr bwMode="auto">
            <a:xfrm>
              <a:off x="288" y="2448"/>
              <a:ext cx="192" cy="1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75783" name="Text Box 30"/>
          <p:cNvSpPr txBox="1">
            <a:spLocks noChangeArrowheads="1"/>
          </p:cNvSpPr>
          <p:nvPr/>
        </p:nvSpPr>
        <p:spPr bwMode="auto">
          <a:xfrm>
            <a:off x="566738" y="4662488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  </a:t>
            </a:r>
            <a:r>
              <a:rPr lang="en-US"/>
              <a:t>9 km</a:t>
            </a:r>
            <a:endParaRPr lang="en-GB"/>
          </a:p>
        </p:txBody>
      </p:sp>
      <p:sp>
        <p:nvSpPr>
          <p:cNvPr id="75784" name="Text Box 31"/>
          <p:cNvSpPr txBox="1">
            <a:spLocks noChangeArrowheads="1"/>
          </p:cNvSpPr>
          <p:nvPr/>
        </p:nvSpPr>
        <p:spPr bwMode="auto">
          <a:xfrm>
            <a:off x="566738" y="57150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 </a:t>
            </a:r>
            <a:r>
              <a:rPr lang="en-US"/>
              <a:t>-9 km</a:t>
            </a:r>
            <a:endParaRPr lang="en-GB"/>
          </a:p>
        </p:txBody>
      </p:sp>
      <p:sp>
        <p:nvSpPr>
          <p:cNvPr id="75785" name="Text Box 32"/>
          <p:cNvSpPr txBox="1">
            <a:spLocks noChangeArrowheads="1"/>
          </p:cNvSpPr>
          <p:nvPr/>
        </p:nvSpPr>
        <p:spPr bwMode="auto">
          <a:xfrm>
            <a:off x="566738" y="5189538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0 km</a:t>
            </a:r>
            <a:endParaRPr lang="en-GB"/>
          </a:p>
        </p:txBody>
      </p:sp>
      <p:sp>
        <p:nvSpPr>
          <p:cNvPr id="75786" name="Text Box 33"/>
          <p:cNvSpPr txBox="1">
            <a:spLocks noChangeArrowheads="1"/>
          </p:cNvSpPr>
          <p:nvPr/>
        </p:nvSpPr>
        <p:spPr bwMode="auto">
          <a:xfrm rot="-5400000">
            <a:off x="-480218" y="5249068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/>
              <a:t>  </a:t>
            </a:r>
            <a:r>
              <a:rPr lang="en-US"/>
              <a:t>Elevation</a:t>
            </a:r>
            <a:endParaRPr lang="en-GB"/>
          </a:p>
        </p:txBody>
      </p:sp>
      <p:sp>
        <p:nvSpPr>
          <p:cNvPr id="75787" name="Rectangle 16"/>
          <p:cNvSpPr>
            <a:spLocks noChangeArrowheads="1"/>
          </p:cNvSpPr>
          <p:nvPr/>
        </p:nvSpPr>
        <p:spPr bwMode="auto">
          <a:xfrm>
            <a:off x="6781800" y="11430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5788" name="Rectangle 17"/>
          <p:cNvSpPr>
            <a:spLocks noChangeArrowheads="1"/>
          </p:cNvSpPr>
          <p:nvPr/>
        </p:nvSpPr>
        <p:spPr bwMode="auto">
          <a:xfrm>
            <a:off x="7162800" y="1143000"/>
            <a:ext cx="4572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5789" name="Rectangle 18"/>
          <p:cNvSpPr>
            <a:spLocks noChangeArrowheads="1"/>
          </p:cNvSpPr>
          <p:nvPr/>
        </p:nvSpPr>
        <p:spPr bwMode="auto">
          <a:xfrm>
            <a:off x="7620000" y="11430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5790" name="Rectangle 19"/>
          <p:cNvSpPr>
            <a:spLocks noChangeArrowheads="1"/>
          </p:cNvSpPr>
          <p:nvPr/>
        </p:nvSpPr>
        <p:spPr bwMode="auto">
          <a:xfrm>
            <a:off x="8077200" y="1143000"/>
            <a:ext cx="4572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5791" name="Rectangle 20"/>
          <p:cNvSpPr>
            <a:spLocks noChangeArrowheads="1"/>
          </p:cNvSpPr>
          <p:nvPr/>
        </p:nvSpPr>
        <p:spPr bwMode="auto">
          <a:xfrm>
            <a:off x="8534400" y="11430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5792" name="Text Box 21"/>
          <p:cNvSpPr txBox="1">
            <a:spLocks noChangeArrowheads="1"/>
          </p:cNvSpPr>
          <p:nvPr/>
        </p:nvSpPr>
        <p:spPr bwMode="auto">
          <a:xfrm>
            <a:off x="6781800" y="8128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/>
              <a:t>  </a:t>
            </a:r>
            <a:r>
              <a:rPr lang="en-US"/>
              <a:t>1000 km</a:t>
            </a:r>
            <a:endParaRPr lang="en-GB"/>
          </a:p>
        </p:txBody>
      </p:sp>
      <p:pic>
        <p:nvPicPr>
          <p:cNvPr id="75799" name="Picture 38" descr="AGU_Figure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1850"/>
            <a:ext cx="22987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0" y="6484938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MOLA Digital Terrain Model of Elysium </a:t>
            </a:r>
            <a:r>
              <a:rPr lang="en-US" sz="1600" dirty="0" err="1" smtClean="0">
                <a:solidFill>
                  <a:srgbClr val="FFFFFF"/>
                </a:solidFill>
              </a:rPr>
              <a:t>Planitia</a:t>
            </a:r>
            <a:r>
              <a:rPr lang="en-US" sz="1600" dirty="0" smtClean="0">
                <a:solidFill>
                  <a:srgbClr val="FFFFFF"/>
                </a:solidFill>
              </a:rPr>
              <a:t>, Mars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Elysium Volcanic Province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7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961" y="848547"/>
            <a:ext cx="9167961" cy="563639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94243" y="2992160"/>
            <a:ext cx="4577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Cerberus Fossae 2 unit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55586" y="4120362"/>
            <a:ext cx="4577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Cerberus Fossae 3 unit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1749" y="2032872"/>
            <a:ext cx="346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Elysium Rise unit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147650" y="3362980"/>
            <a:ext cx="693020" cy="8813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337593" y="4425162"/>
            <a:ext cx="4875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35184" y="2378292"/>
            <a:ext cx="900985" cy="11383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Elysium Volcanic Province</a:t>
            </a:r>
            <a:endParaRPr lang="en-US" dirty="0"/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0" y="6484938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The Cerberus Fossae 2 unit is the second youngest major flood lava unit on Mars</a:t>
            </a:r>
            <a:endParaRPr lang="en-GB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4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Cerberus </a:t>
            </a:r>
            <a:r>
              <a:rPr lang="en-US" dirty="0"/>
              <a:t>Fossae 2 Unit </a:t>
            </a:r>
            <a:r>
              <a:rPr lang="en-US" dirty="0" smtClean="0"/>
              <a:t>covers ~475,000 km</a:t>
            </a:r>
            <a:r>
              <a:rPr lang="en-US" baseline="30000" dirty="0" smtClean="0"/>
              <a:t>2 </a:t>
            </a:r>
            <a:r>
              <a:rPr lang="en-US" dirty="0" smtClean="0"/>
              <a:t> and has a volume of ~14,000 km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smtClean="0"/>
              <a:t>This volume is nearly five times larger than the largest flood lava unit with Columbia River Basalt Group on Earth</a:t>
            </a:r>
          </a:p>
          <a:p>
            <a:r>
              <a:rPr lang="en-US" dirty="0" smtClean="0"/>
              <a:t>This raises two important questions: </a:t>
            </a:r>
          </a:p>
          <a:p>
            <a:pPr lvl="1"/>
            <a:r>
              <a:rPr lang="en-US" dirty="0" smtClean="0"/>
              <a:t>Is the Cerberus Fossae 2 unit really composed of just one major lava flow?</a:t>
            </a:r>
          </a:p>
          <a:p>
            <a:pPr lvl="1"/>
            <a:r>
              <a:rPr lang="en-US" dirty="0" smtClean="0"/>
              <a:t>If so, why is this flood lava unit so large?</a:t>
            </a:r>
          </a:p>
        </p:txBody>
      </p:sp>
    </p:spTree>
    <p:extLst>
      <p:ext uri="{BB962C8B-B14F-4D97-AF65-F5344CB8AC3E}">
        <p14:creationId xmlns:p14="http://schemas.microsoft.com/office/powerpoint/2010/main" val="289452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884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Instead of considering the size-frequency distribution of impact craters within the Cerberus Fossae 2 unit as a whole, the goals of this project are to:</a:t>
            </a:r>
          </a:p>
          <a:p>
            <a:pPr lvl="1"/>
            <a:r>
              <a:rPr lang="en-US" dirty="0" smtClean="0"/>
              <a:t>Digitize all craters in the region larger than D &gt;100 m</a:t>
            </a:r>
          </a:p>
          <a:p>
            <a:pPr lvl="1"/>
            <a:r>
              <a:rPr lang="en-US" dirty="0" smtClean="0"/>
              <a:t>Categorize all of the craters into one of 4 classes: primary, secondary, lava-mantled, or an exposed older surface</a:t>
            </a:r>
          </a:p>
          <a:p>
            <a:pPr lvl="1"/>
            <a:r>
              <a:rPr lang="en-US" dirty="0" smtClean="0"/>
              <a:t>Determine the spatial variability in crater retention ages within the unit to determine if it is composed of one or more lava flows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5182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4449"/>
          </a:xfrm>
        </p:spPr>
        <p:txBody>
          <a:bodyPr>
            <a:normAutofit/>
          </a:bodyPr>
          <a:lstStyle/>
          <a:p>
            <a:r>
              <a:rPr lang="en-US" dirty="0"/>
              <a:t>ArcGIS − </a:t>
            </a:r>
            <a:r>
              <a:rPr lang="en-US" dirty="0" smtClean="0"/>
              <a:t>A Geographic </a:t>
            </a:r>
            <a:r>
              <a:rPr lang="en-US" dirty="0"/>
              <a:t>Information </a:t>
            </a:r>
            <a:r>
              <a:rPr lang="en-US" dirty="0" smtClean="0"/>
              <a:t>System </a:t>
            </a:r>
            <a:r>
              <a:rPr lang="en-US" dirty="0"/>
              <a:t>(GIS) </a:t>
            </a:r>
            <a:r>
              <a:rPr lang="en-US" dirty="0" smtClean="0"/>
              <a:t>program used for geologic mapping</a:t>
            </a:r>
          </a:p>
          <a:p>
            <a:r>
              <a:rPr lang="en-US" dirty="0"/>
              <a:t>USGS Crater Helper Tools </a:t>
            </a:r>
            <a:r>
              <a:rPr lang="en-US" dirty="0" smtClean="0"/>
              <a:t>− A plug-in for ArcGIS</a:t>
            </a:r>
          </a:p>
          <a:p>
            <a:r>
              <a:rPr lang="en-US" dirty="0" smtClean="0"/>
              <a:t>A </a:t>
            </a:r>
            <a:r>
              <a:rPr lang="en-US" dirty="0"/>
              <a:t>r</a:t>
            </a:r>
            <a:r>
              <a:rPr lang="en-US" dirty="0" smtClean="0"/>
              <a:t>egional base-map of Mars Reconnaissance Orbiter (MRO) Context </a:t>
            </a:r>
            <a:r>
              <a:rPr lang="en-US" dirty="0"/>
              <a:t>Camera (CTX) </a:t>
            </a:r>
            <a:r>
              <a:rPr lang="en-US" dirty="0" smtClean="0"/>
              <a:t>images    (6 m/pixel resolution)</a:t>
            </a:r>
          </a:p>
          <a:p>
            <a:r>
              <a:rPr lang="en-US" dirty="0" err="1" smtClean="0"/>
              <a:t>CraterStats</a:t>
            </a:r>
            <a:r>
              <a:rPr lang="en-US" dirty="0" smtClean="0"/>
              <a:t> 2 − A program used to estimate surface ages using crater size-frequency relationships </a:t>
            </a:r>
          </a:p>
        </p:txBody>
      </p:sp>
    </p:spTree>
    <p:extLst>
      <p:ext uri="{BB962C8B-B14F-4D97-AF65-F5344CB8AC3E}">
        <p14:creationId xmlns:p14="http://schemas.microsoft.com/office/powerpoint/2010/main" val="264246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5171"/>
          </a:xfrm>
        </p:spPr>
        <p:txBody>
          <a:bodyPr>
            <a:normAutofit/>
          </a:bodyPr>
          <a:lstStyle/>
          <a:p>
            <a:r>
              <a:rPr lang="en-US" dirty="0" smtClean="0"/>
              <a:t>Previously 30,000 Craters had been digitized </a:t>
            </a:r>
          </a:p>
          <a:p>
            <a:r>
              <a:rPr lang="en-US" dirty="0" smtClean="0"/>
              <a:t>I digitized 4,129 craters </a:t>
            </a:r>
          </a:p>
          <a:p>
            <a:r>
              <a:rPr lang="en-US" dirty="0" smtClean="0"/>
              <a:t>My colleague, Mark, digitized 3,761 craters</a:t>
            </a:r>
          </a:p>
          <a:p>
            <a:r>
              <a:rPr lang="en-US" dirty="0" smtClean="0"/>
              <a:t>Mark will present the preliminary age estimates</a:t>
            </a:r>
            <a:endParaRPr lang="en-US" dirty="0"/>
          </a:p>
          <a:p>
            <a:r>
              <a:rPr lang="en-US" dirty="0" smtClean="0"/>
              <a:t>Future work will involve continued digitization of craters throughout the region with the goal of mapping all craters larger than D &gt; 100 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Digitizing and archiving of Surveyor Moon </a:t>
            </a:r>
            <a:r>
              <a:rPr lang="en-US" dirty="0" smtClean="0"/>
              <a:t>Mission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I</a:t>
            </a:r>
            <a:r>
              <a:rPr lang="en-US" dirty="0" smtClean="0"/>
              <a:t>mages</a:t>
            </a:r>
            <a:endParaRPr lang="en-US" dirty="0"/>
          </a:p>
        </p:txBody>
      </p:sp>
      <p:pic>
        <p:nvPicPr>
          <p:cNvPr id="5" name="IMG_1069.3g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1716" y="1528393"/>
            <a:ext cx="7375084" cy="553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4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I_01_0752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204" y="3827308"/>
            <a:ext cx="2978698" cy="2716172"/>
          </a:xfrm>
          <a:prstGeom prst="rect">
            <a:avLst/>
          </a:prstGeom>
        </p:spPr>
      </p:pic>
      <p:pic>
        <p:nvPicPr>
          <p:cNvPr id="5" name="Picture 4" descr="VII_02_0431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41"/>
          <a:stretch/>
        </p:blipFill>
        <p:spPr>
          <a:xfrm>
            <a:off x="676834" y="175432"/>
            <a:ext cx="7614991" cy="3651876"/>
          </a:xfrm>
          <a:prstGeom prst="rect">
            <a:avLst/>
          </a:prstGeom>
        </p:spPr>
      </p:pic>
      <p:pic>
        <p:nvPicPr>
          <p:cNvPr id="6" name="Picture 5" descr="VII_08_0045.t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292" y="3841786"/>
            <a:ext cx="2691413" cy="2701694"/>
          </a:xfrm>
          <a:prstGeom prst="rect">
            <a:avLst/>
          </a:prstGeom>
        </p:spPr>
      </p:pic>
      <p:pic>
        <p:nvPicPr>
          <p:cNvPr id="7" name="Picture 6" descr="VII_05_0245.t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9081" y="3856266"/>
            <a:ext cx="2605992" cy="26872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3292" y="6550223"/>
            <a:ext cx="3237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Original Images Courtesy of NASA, JPL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815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661</TotalTime>
  <Words>577</Words>
  <Application>Microsoft Macintosh PowerPoint</Application>
  <PresentationFormat>On-screen Show (4:3)</PresentationFormat>
  <Paragraphs>65</Paragraphs>
  <Slides>10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 Black </vt:lpstr>
      <vt:lpstr>Age Estimation on Mars: Using Digital Surveying of Impact Craters  </vt:lpstr>
      <vt:lpstr>PowerPoint Presentation</vt:lpstr>
      <vt:lpstr>PowerPoint Presentation</vt:lpstr>
      <vt:lpstr>Motivation</vt:lpstr>
      <vt:lpstr>Goals</vt:lpstr>
      <vt:lpstr>Methods </vt:lpstr>
      <vt:lpstr>Results </vt:lpstr>
      <vt:lpstr>Digitizing and archiving of Surveyor Moon Mission Data Images</vt:lpstr>
      <vt:lpstr>PowerPoint Presentation</vt:lpstr>
      <vt:lpstr>Acknowledgements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Selena Valencia</dc:creator>
  <cp:lastModifiedBy>Selena Valencia</cp:lastModifiedBy>
  <cp:revision>28</cp:revision>
  <dcterms:created xsi:type="dcterms:W3CDTF">2015-03-30T17:22:33Z</dcterms:created>
  <dcterms:modified xsi:type="dcterms:W3CDTF">2015-04-04T02:49:40Z</dcterms:modified>
</cp:coreProperties>
</file>