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58" r:id="rId6"/>
    <p:sldId id="263" r:id="rId7"/>
    <p:sldId id="262" r:id="rId8"/>
    <p:sldId id="264" r:id="rId9"/>
    <p:sldId id="268" r:id="rId10"/>
    <p:sldId id="266" r:id="rId11"/>
    <p:sldId id="267" r:id="rId12"/>
    <p:sldId id="265" r:id="rId13"/>
    <p:sldId id="269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B7E98-BBB0-4322-BF2F-896A2083F905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8AC2360F-A96D-4595-B67F-4B04708B7C5F}">
      <dgm:prSet phldrT="[Text]" custT="1"/>
      <dgm:spPr/>
      <dgm:t>
        <a:bodyPr/>
        <a:lstStyle/>
        <a:p>
          <a:r>
            <a:rPr lang="en-US" sz="2000" b="1" dirty="0" smtClean="0"/>
            <a:t>Iterate through layers</a:t>
          </a:r>
          <a:endParaRPr lang="en-US" sz="2000" b="1" dirty="0"/>
        </a:p>
      </dgm:t>
    </dgm:pt>
    <dgm:pt modelId="{69C20011-E3E1-42A9-9706-9BA42D99889F}" type="parTrans" cxnId="{D2D910FE-DE56-4225-BF20-EC3FDEFB33F2}">
      <dgm:prSet/>
      <dgm:spPr/>
      <dgm:t>
        <a:bodyPr/>
        <a:lstStyle/>
        <a:p>
          <a:endParaRPr lang="en-US"/>
        </a:p>
      </dgm:t>
    </dgm:pt>
    <dgm:pt modelId="{F82A5D3E-49BE-47C4-AF15-615DA78900E3}" type="sibTrans" cxnId="{D2D910FE-DE56-4225-BF20-EC3FDEFB33F2}">
      <dgm:prSet/>
      <dgm:spPr/>
      <dgm:t>
        <a:bodyPr/>
        <a:lstStyle/>
        <a:p>
          <a:endParaRPr lang="en-US"/>
        </a:p>
      </dgm:t>
    </dgm:pt>
    <dgm:pt modelId="{3655C07F-3E84-4210-93FF-E7CC8006D30D}" type="pres">
      <dgm:prSet presAssocID="{069B7E98-BBB0-4322-BF2F-896A2083F905}" presName="Name0" presStyleCnt="0">
        <dgm:presLayoutVars>
          <dgm:dir/>
          <dgm:animLvl val="lvl"/>
          <dgm:resizeHandles val="exact"/>
        </dgm:presLayoutVars>
      </dgm:prSet>
      <dgm:spPr/>
    </dgm:pt>
    <dgm:pt modelId="{428790E7-48B3-4D21-8D27-E416B8D212F9}" type="pres">
      <dgm:prSet presAssocID="{069B7E98-BBB0-4322-BF2F-896A2083F905}" presName="dummy" presStyleCnt="0"/>
      <dgm:spPr/>
    </dgm:pt>
    <dgm:pt modelId="{B580423B-BF72-479A-9A6A-900B01436612}" type="pres">
      <dgm:prSet presAssocID="{069B7E98-BBB0-4322-BF2F-896A2083F905}" presName="linH" presStyleCnt="0"/>
      <dgm:spPr/>
    </dgm:pt>
    <dgm:pt modelId="{335C9C89-FC62-4424-85F1-D33D12D5BD6D}" type="pres">
      <dgm:prSet presAssocID="{069B7E98-BBB0-4322-BF2F-896A2083F905}" presName="padding1" presStyleCnt="0"/>
      <dgm:spPr/>
    </dgm:pt>
    <dgm:pt modelId="{7447D268-279A-4213-ABD7-AD6FED41FAC3}" type="pres">
      <dgm:prSet presAssocID="{8AC2360F-A96D-4595-B67F-4B04708B7C5F}" presName="linV" presStyleCnt="0"/>
      <dgm:spPr/>
    </dgm:pt>
    <dgm:pt modelId="{07AFF621-B86C-4D6D-96A8-D196CF6099B8}" type="pres">
      <dgm:prSet presAssocID="{8AC2360F-A96D-4595-B67F-4B04708B7C5F}" presName="spVertical1" presStyleCnt="0"/>
      <dgm:spPr/>
    </dgm:pt>
    <dgm:pt modelId="{C79B1FF2-2181-45F5-AB48-1993AE901B36}" type="pres">
      <dgm:prSet presAssocID="{8AC2360F-A96D-4595-B67F-4B04708B7C5F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263FF-C55E-492B-9F4C-67346C72A3A9}" type="pres">
      <dgm:prSet presAssocID="{8AC2360F-A96D-4595-B67F-4B04708B7C5F}" presName="spVertical2" presStyleCnt="0"/>
      <dgm:spPr/>
    </dgm:pt>
    <dgm:pt modelId="{1588059C-50FC-4B4A-B05B-996D4516CAAE}" type="pres">
      <dgm:prSet presAssocID="{8AC2360F-A96D-4595-B67F-4B04708B7C5F}" presName="spVertical3" presStyleCnt="0"/>
      <dgm:spPr/>
    </dgm:pt>
    <dgm:pt modelId="{004AC603-89C8-44A9-9AAC-4D5CD926B5C0}" type="pres">
      <dgm:prSet presAssocID="{069B7E98-BBB0-4322-BF2F-896A2083F905}" presName="padding2" presStyleCnt="0"/>
      <dgm:spPr/>
    </dgm:pt>
    <dgm:pt modelId="{0C3BF6AA-ABC9-4018-9FC9-470616091FCF}" type="pres">
      <dgm:prSet presAssocID="{069B7E98-BBB0-4322-BF2F-896A2083F905}" presName="negArrow" presStyleCnt="0"/>
      <dgm:spPr/>
    </dgm:pt>
    <dgm:pt modelId="{CFED412E-9745-4D16-9076-B8F64B02D8A3}" type="pres">
      <dgm:prSet presAssocID="{069B7E98-BBB0-4322-BF2F-896A2083F905}" presName="backgroundArrow" presStyleLbl="node1" presStyleIdx="0" presStyleCnt="1" custLinFactNeighborX="-10622" custLinFactNeighborY="-1262"/>
      <dgm:spPr>
        <a:solidFill>
          <a:schemeClr val="accent4"/>
        </a:solidFill>
      </dgm:spPr>
    </dgm:pt>
  </dgm:ptLst>
  <dgm:cxnLst>
    <dgm:cxn modelId="{449C8705-3846-4B9C-9945-663ADF8E9CD3}" type="presOf" srcId="{069B7E98-BBB0-4322-BF2F-896A2083F905}" destId="{3655C07F-3E84-4210-93FF-E7CC8006D30D}" srcOrd="0" destOrd="0" presId="urn:microsoft.com/office/officeart/2005/8/layout/hProcess3"/>
    <dgm:cxn modelId="{2F853838-6890-4A9A-9BF0-1FE769473FF5}" type="presOf" srcId="{8AC2360F-A96D-4595-B67F-4B04708B7C5F}" destId="{C79B1FF2-2181-45F5-AB48-1993AE901B36}" srcOrd="0" destOrd="0" presId="urn:microsoft.com/office/officeart/2005/8/layout/hProcess3"/>
    <dgm:cxn modelId="{D2D910FE-DE56-4225-BF20-EC3FDEFB33F2}" srcId="{069B7E98-BBB0-4322-BF2F-896A2083F905}" destId="{8AC2360F-A96D-4595-B67F-4B04708B7C5F}" srcOrd="0" destOrd="0" parTransId="{69C20011-E3E1-42A9-9706-9BA42D99889F}" sibTransId="{F82A5D3E-49BE-47C4-AF15-615DA78900E3}"/>
    <dgm:cxn modelId="{43A8F43C-75BB-4DFE-89CD-015224075371}" type="presParOf" srcId="{3655C07F-3E84-4210-93FF-E7CC8006D30D}" destId="{428790E7-48B3-4D21-8D27-E416B8D212F9}" srcOrd="0" destOrd="0" presId="urn:microsoft.com/office/officeart/2005/8/layout/hProcess3"/>
    <dgm:cxn modelId="{9FD21170-DA51-4219-A220-4933CF1BEC94}" type="presParOf" srcId="{3655C07F-3E84-4210-93FF-E7CC8006D30D}" destId="{B580423B-BF72-479A-9A6A-900B01436612}" srcOrd="1" destOrd="0" presId="urn:microsoft.com/office/officeart/2005/8/layout/hProcess3"/>
    <dgm:cxn modelId="{8CBC6DF0-2FA4-4E41-9B17-15DB3219A14A}" type="presParOf" srcId="{B580423B-BF72-479A-9A6A-900B01436612}" destId="{335C9C89-FC62-4424-85F1-D33D12D5BD6D}" srcOrd="0" destOrd="0" presId="urn:microsoft.com/office/officeart/2005/8/layout/hProcess3"/>
    <dgm:cxn modelId="{0BA98DA7-9477-447E-84BE-730DA608ACC4}" type="presParOf" srcId="{B580423B-BF72-479A-9A6A-900B01436612}" destId="{7447D268-279A-4213-ABD7-AD6FED41FAC3}" srcOrd="1" destOrd="0" presId="urn:microsoft.com/office/officeart/2005/8/layout/hProcess3"/>
    <dgm:cxn modelId="{8283B63C-25C6-48BD-9CC2-C9C9BF9A76D1}" type="presParOf" srcId="{7447D268-279A-4213-ABD7-AD6FED41FAC3}" destId="{07AFF621-B86C-4D6D-96A8-D196CF6099B8}" srcOrd="0" destOrd="0" presId="urn:microsoft.com/office/officeart/2005/8/layout/hProcess3"/>
    <dgm:cxn modelId="{85BB7452-9F27-4A07-A45A-30696823E3F7}" type="presParOf" srcId="{7447D268-279A-4213-ABD7-AD6FED41FAC3}" destId="{C79B1FF2-2181-45F5-AB48-1993AE901B36}" srcOrd="1" destOrd="0" presId="urn:microsoft.com/office/officeart/2005/8/layout/hProcess3"/>
    <dgm:cxn modelId="{6A5DA77F-6607-4DF4-AD5C-756F37BB134D}" type="presParOf" srcId="{7447D268-279A-4213-ABD7-AD6FED41FAC3}" destId="{FCF263FF-C55E-492B-9F4C-67346C72A3A9}" srcOrd="2" destOrd="0" presId="urn:microsoft.com/office/officeart/2005/8/layout/hProcess3"/>
    <dgm:cxn modelId="{53430CFE-9504-40A1-9BFD-2941AD9C7427}" type="presParOf" srcId="{7447D268-279A-4213-ABD7-AD6FED41FAC3}" destId="{1588059C-50FC-4B4A-B05B-996D4516CAAE}" srcOrd="3" destOrd="0" presId="urn:microsoft.com/office/officeart/2005/8/layout/hProcess3"/>
    <dgm:cxn modelId="{45AAFA7D-62F7-4E59-9E83-E517012A85B1}" type="presParOf" srcId="{B580423B-BF72-479A-9A6A-900B01436612}" destId="{004AC603-89C8-44A9-9AAC-4D5CD926B5C0}" srcOrd="2" destOrd="0" presId="urn:microsoft.com/office/officeart/2005/8/layout/hProcess3"/>
    <dgm:cxn modelId="{27FADFED-31DA-410F-A564-2515D4157527}" type="presParOf" srcId="{B580423B-BF72-479A-9A6A-900B01436612}" destId="{0C3BF6AA-ABC9-4018-9FC9-470616091FCF}" srcOrd="3" destOrd="0" presId="urn:microsoft.com/office/officeart/2005/8/layout/hProcess3"/>
    <dgm:cxn modelId="{115C5AC5-68EC-4DDB-8ABD-538575BC2F0C}" type="presParOf" srcId="{B580423B-BF72-479A-9A6A-900B01436612}" destId="{CFED412E-9745-4D16-9076-B8F64B02D8A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D412E-9745-4D16-9076-B8F64B02D8A3}">
      <dsp:nvSpPr>
        <dsp:cNvPr id="0" name=""/>
        <dsp:cNvSpPr/>
      </dsp:nvSpPr>
      <dsp:spPr>
        <a:xfrm>
          <a:off x="0" y="15366"/>
          <a:ext cx="2915340" cy="1073927"/>
        </a:xfrm>
        <a:prstGeom prst="right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B1FF2-2181-45F5-AB48-1993AE901B36}">
      <dsp:nvSpPr>
        <dsp:cNvPr id="0" name=""/>
        <dsp:cNvSpPr/>
      </dsp:nvSpPr>
      <dsp:spPr>
        <a:xfrm>
          <a:off x="235214" y="297401"/>
          <a:ext cx="2397183" cy="536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Iterate through layers</a:t>
          </a:r>
          <a:endParaRPr lang="en-US" sz="2000" b="1" kern="1200" dirty="0"/>
        </a:p>
      </dsp:txBody>
      <dsp:txXfrm>
        <a:off x="235214" y="297401"/>
        <a:ext cx="2397183" cy="536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3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0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1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0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D461C-5A43-46D0-A6A4-AA17604D463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D5BFE-B1FC-4067-8F2A-F0B1E1A0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9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 the Mass and Radius Relationship for Rocky Exoplanets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5565058"/>
            <a:ext cx="10515600" cy="1056507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Alejandro Lorenzo</a:t>
            </a:r>
            <a:r>
              <a:rPr lang="en-US" sz="2400" b="1" baseline="30000" dirty="0">
                <a:solidFill>
                  <a:schemeClr val="bg1"/>
                </a:solidFill>
              </a:rPr>
              <a:t>[1]</a:t>
            </a:r>
            <a:r>
              <a:rPr lang="en-US" sz="2400" b="1" dirty="0" smtClean="0">
                <a:solidFill>
                  <a:schemeClr val="bg1"/>
                </a:solidFill>
              </a:rPr>
              <a:t>, Steven </a:t>
            </a:r>
            <a:r>
              <a:rPr lang="en-US" sz="2400" b="1" dirty="0" err="1" smtClean="0">
                <a:solidFill>
                  <a:schemeClr val="bg1"/>
                </a:solidFill>
              </a:rPr>
              <a:t>Desch</a:t>
            </a:r>
            <a:r>
              <a:rPr lang="en-US" sz="2400" b="1" baseline="30000" dirty="0">
                <a:solidFill>
                  <a:schemeClr val="bg1"/>
                </a:solidFill>
              </a:rPr>
              <a:t>[1]</a:t>
            </a:r>
            <a:r>
              <a:rPr lang="en-US" sz="2400" b="1" dirty="0" smtClean="0">
                <a:solidFill>
                  <a:schemeClr val="bg1"/>
                </a:solidFill>
              </a:rPr>
              <a:t>, S.H. Shim</a:t>
            </a:r>
            <a:r>
              <a:rPr lang="en-US" sz="2400" b="1" baseline="30000" dirty="0">
                <a:solidFill>
                  <a:schemeClr val="bg1"/>
                </a:solidFill>
              </a:rPr>
              <a:t>[1]</a:t>
            </a:r>
            <a:r>
              <a:rPr lang="en-US" sz="2400" b="1" dirty="0" smtClean="0">
                <a:solidFill>
                  <a:schemeClr val="bg1"/>
                </a:solidFill>
              </a:rPr>
              <a:t>, Dillon </a:t>
            </a:r>
            <a:r>
              <a:rPr lang="en-US" sz="2400" b="1" dirty="0" err="1" smtClean="0">
                <a:solidFill>
                  <a:schemeClr val="bg1"/>
                </a:solidFill>
              </a:rPr>
              <a:t>Nys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[1]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School of Earth and Space Exploration, Arizona State University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855406"/>
            <a:ext cx="10225548" cy="52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855406"/>
            <a:ext cx="10225547" cy="52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9431" y="1366684"/>
            <a:ext cx="104713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Cambria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  <a:ea typeface="Cambria"/>
              </a:rPr>
              <a:t>By reasonably extrapolating equations of state, we have calculated for the compression of materials within a planet using a regime that takes into account dense polymorphs and differentiated layers</a:t>
            </a:r>
            <a:r>
              <a:rPr lang="en-US" sz="2400" dirty="0" smtClean="0">
                <a:solidFill>
                  <a:srgbClr val="FFFFFF"/>
                </a:solidFill>
                <a:latin typeface="+mj-lt"/>
                <a:ea typeface="Cambria"/>
              </a:rPr>
              <a:t>.</a:t>
            </a:r>
          </a:p>
          <a:p>
            <a:pPr>
              <a:lnSpc>
                <a:spcPct val="100000"/>
              </a:lnSpc>
              <a:buFont typeface="Cambria"/>
              <a:buChar char="•"/>
            </a:pPr>
            <a:endParaRPr lang="en-US" sz="2400" dirty="0">
              <a:latin typeface="+mj-lt"/>
            </a:endParaRPr>
          </a:p>
          <a:p>
            <a:pPr>
              <a:lnSpc>
                <a:spcPct val="100000"/>
              </a:lnSpc>
              <a:buFont typeface="Cambria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  <a:ea typeface="Cambria"/>
              </a:rPr>
              <a:t>We have built a user friendly program in </a:t>
            </a:r>
            <a:r>
              <a:rPr lang="en-US" sz="2400" dirty="0" smtClean="0">
                <a:solidFill>
                  <a:srgbClr val="FFFFFF"/>
                </a:solidFill>
                <a:latin typeface="+mj-lt"/>
                <a:ea typeface="Cambria"/>
              </a:rPr>
              <a:t>Python to 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Cambria"/>
              </a:rPr>
              <a:t>carry these calculations. </a:t>
            </a:r>
            <a:endParaRPr lang="en-US" sz="2400" dirty="0" smtClean="0">
              <a:solidFill>
                <a:srgbClr val="FFFFFF"/>
              </a:solidFill>
              <a:latin typeface="+mj-lt"/>
              <a:ea typeface="Cambria"/>
            </a:endParaRPr>
          </a:p>
          <a:p>
            <a:pPr>
              <a:lnSpc>
                <a:spcPct val="100000"/>
              </a:lnSpc>
              <a:buFont typeface="Cambria"/>
              <a:buChar char="•"/>
            </a:pPr>
            <a:endParaRPr lang="en-US" sz="2400" dirty="0">
              <a:latin typeface="+mj-lt"/>
            </a:endParaRPr>
          </a:p>
          <a:p>
            <a:pPr>
              <a:lnSpc>
                <a:spcPct val="100000"/>
              </a:lnSpc>
              <a:buFont typeface="Cambria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  <a:ea typeface="Cambria"/>
              </a:rPr>
              <a:t>With this program we may consider many models and put constraints on plausible observations. </a:t>
            </a:r>
            <a:endParaRPr lang="en-US" sz="2400" dirty="0" smtClean="0">
              <a:solidFill>
                <a:srgbClr val="FFFFFF"/>
              </a:solidFill>
              <a:latin typeface="+mj-lt"/>
              <a:ea typeface="Cambria"/>
            </a:endParaRPr>
          </a:p>
          <a:p>
            <a:pPr>
              <a:lnSpc>
                <a:spcPct val="100000"/>
              </a:lnSpc>
              <a:buFont typeface="Cambria"/>
              <a:buChar char="•"/>
            </a:pPr>
            <a:endParaRPr lang="en-US" sz="2400" dirty="0">
              <a:solidFill>
                <a:srgbClr val="FFFFFF"/>
              </a:solidFill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We are developing a game using the Unity 3D game engine that will provide the animations to this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We are working on </a:t>
            </a:r>
            <a:r>
              <a:rPr lang="en-US" sz="2400" smtClean="0">
                <a:solidFill>
                  <a:srgbClr val="FFFFFF"/>
                </a:solidFill>
                <a:latin typeface="+mj-lt"/>
              </a:rPr>
              <a:t>eventually adapting </a:t>
            </a:r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it into ASU’s Habitable Worlds course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Conclusions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But wait, There’s More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1439" y="2236838"/>
            <a:ext cx="10515600" cy="72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 smtClean="0">
                <a:solidFill>
                  <a:schemeClr val="bg1"/>
                </a:solidFill>
              </a:rPr>
              <a:t>Exobuilder</a:t>
            </a:r>
            <a:r>
              <a:rPr lang="en-US" sz="8800" b="1" dirty="0" smtClean="0">
                <a:solidFill>
                  <a:schemeClr val="bg1"/>
                </a:solidFill>
              </a:rPr>
              <a:t>!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4-3-2015 5.35.2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3" y="91440"/>
            <a:ext cx="1202944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9" y="1211967"/>
            <a:ext cx="6548893" cy="52601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89576" y="1211967"/>
            <a:ext cx="4680503" cy="5260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Transit Method (</a:t>
            </a:r>
            <a:r>
              <a:rPr lang="en-US" sz="2400" b="1" dirty="0" err="1" smtClean="0">
                <a:solidFill>
                  <a:schemeClr val="bg1"/>
                </a:solidFill>
              </a:rPr>
              <a:t>Tess,Kepler,</a:t>
            </a:r>
            <a:r>
              <a:rPr lang="en-US" sz="2400" b="1" strike="sngStrike" dirty="0" err="1" smtClean="0">
                <a:solidFill>
                  <a:schemeClr val="bg1"/>
                </a:solidFill>
              </a:rPr>
              <a:t>CoRoT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Detect variations in host star brightness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Astrometric Method (</a:t>
            </a:r>
            <a:r>
              <a:rPr lang="en-US" sz="2400" b="1" strike="sngStrike" dirty="0" err="1" smtClean="0">
                <a:solidFill>
                  <a:schemeClr val="bg1"/>
                </a:solidFill>
              </a:rPr>
              <a:t>Hipparcos</a:t>
            </a:r>
            <a:r>
              <a:rPr lang="en-US" sz="2400" b="1" dirty="0" smtClean="0">
                <a:solidFill>
                  <a:schemeClr val="bg1"/>
                </a:solidFill>
              </a:rPr>
              <a:t>, Gaia)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Detect periodic stellar astrometry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Microlensing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Planets found in lensing star system during </a:t>
            </a:r>
            <a:r>
              <a:rPr lang="en-US" sz="2400" b="1" dirty="0" err="1" smtClean="0">
                <a:solidFill>
                  <a:schemeClr val="bg1"/>
                </a:solidFill>
              </a:rPr>
              <a:t>microlensing</a:t>
            </a:r>
            <a:r>
              <a:rPr lang="en-US" sz="2400" b="1" dirty="0" smtClean="0">
                <a:solidFill>
                  <a:schemeClr val="bg1"/>
                </a:solidFill>
              </a:rPr>
              <a:t>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Direct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Finds planets around young stars or giant planets around cool stars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438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How to Find a Planet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3028" y="1438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Next Steps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4297" y="1063859"/>
            <a:ext cx="3116911" cy="4804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Questions: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Planet composition?</a:t>
            </a:r>
          </a:p>
          <a:p>
            <a:endParaRPr lang="en-US" sz="2800" b="1" u="sng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Interior structure?</a:t>
            </a:r>
          </a:p>
          <a:p>
            <a:endParaRPr lang="en-US" sz="2800" b="1" u="sng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Magnetic Field?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Atmosphere?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Habitability?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Life? 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45" y="5278935"/>
            <a:ext cx="1224501" cy="58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07" y="1221740"/>
            <a:ext cx="6059652" cy="46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3028" y="1438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Methods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70" y="1623023"/>
            <a:ext cx="2453640" cy="676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2" y="3109237"/>
            <a:ext cx="5400675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2" y="4015737"/>
            <a:ext cx="1695450" cy="37147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1520" y="2364558"/>
            <a:ext cx="5076908" cy="6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Use inverted Third order BME or modified </a:t>
            </a:r>
            <a:r>
              <a:rPr lang="en-US" sz="2000" b="1" dirty="0" err="1" smtClean="0">
                <a:solidFill>
                  <a:schemeClr val="bg1"/>
                </a:solidFill>
              </a:rPr>
              <a:t>polytrope</a:t>
            </a:r>
            <a:r>
              <a:rPr lang="en-US" sz="2000" b="1" dirty="0" smtClean="0">
                <a:solidFill>
                  <a:schemeClr val="bg1"/>
                </a:solidFill>
              </a:rPr>
              <a:t> to find new densities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3028" y="900417"/>
            <a:ext cx="5076908" cy="6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Numerically integrate equation of H.S.E, to find pressures at depth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83920" y="4522187"/>
            <a:ext cx="5076908" cy="6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Adjust layers to conform to new densities, iterate to convergence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95" y="1469377"/>
            <a:ext cx="5161547" cy="26417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14569" y="4111114"/>
            <a:ext cx="229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</a:t>
            </a:r>
            <a:r>
              <a:rPr lang="en-US" dirty="0" err="1" smtClean="0">
                <a:solidFill>
                  <a:schemeClr val="bg1"/>
                </a:solidFill>
              </a:rPr>
              <a:t>redit:GPi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Methods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5293" y="1844516"/>
            <a:ext cx="4351338" cy="4351338"/>
            <a:chOff x="838200" y="2008505"/>
            <a:chExt cx="4351338" cy="4351338"/>
          </a:xfrm>
        </p:grpSpPr>
        <p:sp>
          <p:nvSpPr>
            <p:cNvPr id="6" name="Freeform 5"/>
            <p:cNvSpPr/>
            <p:nvPr/>
          </p:nvSpPr>
          <p:spPr>
            <a:xfrm>
              <a:off x="838200" y="2008505"/>
              <a:ext cx="4351338" cy="4351338"/>
            </a:xfrm>
            <a:custGeom>
              <a:avLst/>
              <a:gdLst>
                <a:gd name="connsiteX0" fmla="*/ 0 w 4351338"/>
                <a:gd name="connsiteY0" fmla="*/ 2175669 h 4351338"/>
                <a:gd name="connsiteX1" fmla="*/ 2175669 w 4351338"/>
                <a:gd name="connsiteY1" fmla="*/ 0 h 4351338"/>
                <a:gd name="connsiteX2" fmla="*/ 4351338 w 4351338"/>
                <a:gd name="connsiteY2" fmla="*/ 2175669 h 4351338"/>
                <a:gd name="connsiteX3" fmla="*/ 2175669 w 4351338"/>
                <a:gd name="connsiteY3" fmla="*/ 4351338 h 4351338"/>
                <a:gd name="connsiteX4" fmla="*/ 0 w 4351338"/>
                <a:gd name="connsiteY4" fmla="*/ 2175669 h 435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38" h="4351338">
                  <a:moveTo>
                    <a:pt x="0" y="2175669"/>
                  </a:moveTo>
                  <a:cubicBezTo>
                    <a:pt x="0" y="974080"/>
                    <a:pt x="974080" y="0"/>
                    <a:pt x="2175669" y="0"/>
                  </a:cubicBezTo>
                  <a:cubicBezTo>
                    <a:pt x="3377258" y="0"/>
                    <a:pt x="4351338" y="974080"/>
                    <a:pt x="4351338" y="2175669"/>
                  </a:cubicBezTo>
                  <a:cubicBezTo>
                    <a:pt x="4351338" y="3377258"/>
                    <a:pt x="3377258" y="4351338"/>
                    <a:pt x="2175669" y="4351338"/>
                  </a:cubicBezTo>
                  <a:cubicBezTo>
                    <a:pt x="974080" y="4351338"/>
                    <a:pt x="0" y="3377258"/>
                    <a:pt x="0" y="217566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6473" tIns="324246" rIns="1466474" bIns="3805319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164550" y="2334856"/>
              <a:ext cx="3698637" cy="3698637"/>
            </a:xfrm>
            <a:custGeom>
              <a:avLst/>
              <a:gdLst>
                <a:gd name="connsiteX0" fmla="*/ 0 w 3698637"/>
                <a:gd name="connsiteY0" fmla="*/ 1849319 h 3698637"/>
                <a:gd name="connsiteX1" fmla="*/ 1849319 w 3698637"/>
                <a:gd name="connsiteY1" fmla="*/ 0 h 3698637"/>
                <a:gd name="connsiteX2" fmla="*/ 3698638 w 3698637"/>
                <a:gd name="connsiteY2" fmla="*/ 1849319 h 3698637"/>
                <a:gd name="connsiteX3" fmla="*/ 1849319 w 3698637"/>
                <a:gd name="connsiteY3" fmla="*/ 3698638 h 3698637"/>
                <a:gd name="connsiteX4" fmla="*/ 0 w 3698637"/>
                <a:gd name="connsiteY4" fmla="*/ 1849319 h 369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637" h="3698637">
                  <a:moveTo>
                    <a:pt x="0" y="1849319"/>
                  </a:moveTo>
                  <a:cubicBezTo>
                    <a:pt x="0" y="827968"/>
                    <a:pt x="827968" y="0"/>
                    <a:pt x="1849319" y="0"/>
                  </a:cubicBezTo>
                  <a:cubicBezTo>
                    <a:pt x="2870670" y="0"/>
                    <a:pt x="3698638" y="827968"/>
                    <a:pt x="3698638" y="1849319"/>
                  </a:cubicBezTo>
                  <a:cubicBezTo>
                    <a:pt x="3698638" y="2870670"/>
                    <a:pt x="2870670" y="3698638"/>
                    <a:pt x="1849319" y="3698638"/>
                  </a:cubicBezTo>
                  <a:cubicBezTo>
                    <a:pt x="827968" y="3698638"/>
                    <a:pt x="0" y="2870670"/>
                    <a:pt x="0" y="184931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8480" tIns="319352" rIns="1158480" bIns="3167302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490900" y="2661206"/>
              <a:ext cx="3045936" cy="3045936"/>
            </a:xfrm>
            <a:custGeom>
              <a:avLst/>
              <a:gdLst>
                <a:gd name="connsiteX0" fmla="*/ 0 w 3045936"/>
                <a:gd name="connsiteY0" fmla="*/ 1522968 h 3045936"/>
                <a:gd name="connsiteX1" fmla="*/ 1522968 w 3045936"/>
                <a:gd name="connsiteY1" fmla="*/ 0 h 3045936"/>
                <a:gd name="connsiteX2" fmla="*/ 3045936 w 3045936"/>
                <a:gd name="connsiteY2" fmla="*/ 1522968 h 3045936"/>
                <a:gd name="connsiteX3" fmla="*/ 1522968 w 3045936"/>
                <a:gd name="connsiteY3" fmla="*/ 3045936 h 3045936"/>
                <a:gd name="connsiteX4" fmla="*/ 0 w 3045936"/>
                <a:gd name="connsiteY4" fmla="*/ 1522968 h 304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936" h="3045936">
                  <a:moveTo>
                    <a:pt x="0" y="1522968"/>
                  </a:moveTo>
                  <a:cubicBezTo>
                    <a:pt x="0" y="681856"/>
                    <a:pt x="681856" y="0"/>
                    <a:pt x="1522968" y="0"/>
                  </a:cubicBezTo>
                  <a:cubicBezTo>
                    <a:pt x="2364080" y="0"/>
                    <a:pt x="3045936" y="681856"/>
                    <a:pt x="3045936" y="1522968"/>
                  </a:cubicBezTo>
                  <a:cubicBezTo>
                    <a:pt x="3045936" y="2364080"/>
                    <a:pt x="2364080" y="3045936"/>
                    <a:pt x="1522968" y="3045936"/>
                  </a:cubicBezTo>
                  <a:cubicBezTo>
                    <a:pt x="681856" y="3045936"/>
                    <a:pt x="0" y="2364080"/>
                    <a:pt x="0" y="15229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4400" tIns="309738" rIns="834400" bIns="2514995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817251" y="2987557"/>
              <a:ext cx="2393235" cy="2393235"/>
            </a:xfrm>
            <a:custGeom>
              <a:avLst/>
              <a:gdLst>
                <a:gd name="connsiteX0" fmla="*/ 0 w 2393235"/>
                <a:gd name="connsiteY0" fmla="*/ 1196618 h 2393235"/>
                <a:gd name="connsiteX1" fmla="*/ 1196618 w 2393235"/>
                <a:gd name="connsiteY1" fmla="*/ 0 h 2393235"/>
                <a:gd name="connsiteX2" fmla="*/ 2393236 w 2393235"/>
                <a:gd name="connsiteY2" fmla="*/ 1196618 h 2393235"/>
                <a:gd name="connsiteX3" fmla="*/ 1196618 w 2393235"/>
                <a:gd name="connsiteY3" fmla="*/ 2393236 h 2393235"/>
                <a:gd name="connsiteX4" fmla="*/ 0 w 2393235"/>
                <a:gd name="connsiteY4" fmla="*/ 1196618 h 23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235" h="2393235">
                  <a:moveTo>
                    <a:pt x="0" y="1196618"/>
                  </a:moveTo>
                  <a:cubicBezTo>
                    <a:pt x="0" y="535744"/>
                    <a:pt x="535744" y="0"/>
                    <a:pt x="1196618" y="0"/>
                  </a:cubicBezTo>
                  <a:cubicBezTo>
                    <a:pt x="1857492" y="0"/>
                    <a:pt x="2393236" y="535744"/>
                    <a:pt x="2393236" y="1196618"/>
                  </a:cubicBezTo>
                  <a:cubicBezTo>
                    <a:pt x="2393236" y="1857492"/>
                    <a:pt x="1857492" y="2393236"/>
                    <a:pt x="1196618" y="2393236"/>
                  </a:cubicBezTo>
                  <a:cubicBezTo>
                    <a:pt x="535744" y="2393236"/>
                    <a:pt x="0" y="1857492"/>
                    <a:pt x="0" y="119661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124" tIns="322071" rIns="657124" bIns="1853742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43601" y="3313907"/>
              <a:ext cx="1740535" cy="1740535"/>
            </a:xfrm>
            <a:custGeom>
              <a:avLst/>
              <a:gdLst>
                <a:gd name="connsiteX0" fmla="*/ 0 w 1740535"/>
                <a:gd name="connsiteY0" fmla="*/ 870268 h 1740535"/>
                <a:gd name="connsiteX1" fmla="*/ 870268 w 1740535"/>
                <a:gd name="connsiteY1" fmla="*/ 0 h 1740535"/>
                <a:gd name="connsiteX2" fmla="*/ 1740536 w 1740535"/>
                <a:gd name="connsiteY2" fmla="*/ 870268 h 1740535"/>
                <a:gd name="connsiteX3" fmla="*/ 870268 w 1740535"/>
                <a:gd name="connsiteY3" fmla="*/ 1740536 h 1740535"/>
                <a:gd name="connsiteX4" fmla="*/ 0 w 1740535"/>
                <a:gd name="connsiteY4" fmla="*/ 870268 h 174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535" h="1740535">
                  <a:moveTo>
                    <a:pt x="0" y="870268"/>
                  </a:moveTo>
                  <a:cubicBezTo>
                    <a:pt x="0" y="389632"/>
                    <a:pt x="389632" y="0"/>
                    <a:pt x="870268" y="0"/>
                  </a:cubicBezTo>
                  <a:cubicBezTo>
                    <a:pt x="1350904" y="0"/>
                    <a:pt x="1740536" y="389632"/>
                    <a:pt x="1740536" y="870268"/>
                  </a:cubicBezTo>
                  <a:cubicBezTo>
                    <a:pt x="1740536" y="1350904"/>
                    <a:pt x="1350904" y="1740536"/>
                    <a:pt x="870268" y="1740536"/>
                  </a:cubicBezTo>
                  <a:cubicBezTo>
                    <a:pt x="389632" y="1740536"/>
                    <a:pt x="0" y="1350904"/>
                    <a:pt x="0" y="87026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8255" tIns="648494" rIns="468256" bIns="648494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24800" y="2172494"/>
            <a:ext cx="3855720" cy="4023360"/>
            <a:chOff x="7321220" y="2033747"/>
            <a:chExt cx="3855720" cy="4023360"/>
          </a:xfrm>
        </p:grpSpPr>
        <p:sp>
          <p:nvSpPr>
            <p:cNvPr id="13" name="Freeform 12"/>
            <p:cNvSpPr>
              <a:spLocks noChangeAspect="1"/>
            </p:cNvSpPr>
            <p:nvPr/>
          </p:nvSpPr>
          <p:spPr>
            <a:xfrm>
              <a:off x="7321220" y="2033747"/>
              <a:ext cx="3855720" cy="4023360"/>
            </a:xfrm>
            <a:custGeom>
              <a:avLst/>
              <a:gdLst>
                <a:gd name="connsiteX0" fmla="*/ 0 w 4351338"/>
                <a:gd name="connsiteY0" fmla="*/ 2175669 h 4351338"/>
                <a:gd name="connsiteX1" fmla="*/ 2175669 w 4351338"/>
                <a:gd name="connsiteY1" fmla="*/ 0 h 4351338"/>
                <a:gd name="connsiteX2" fmla="*/ 4351338 w 4351338"/>
                <a:gd name="connsiteY2" fmla="*/ 2175669 h 4351338"/>
                <a:gd name="connsiteX3" fmla="*/ 2175669 w 4351338"/>
                <a:gd name="connsiteY3" fmla="*/ 4351338 h 4351338"/>
                <a:gd name="connsiteX4" fmla="*/ 0 w 4351338"/>
                <a:gd name="connsiteY4" fmla="*/ 2175669 h 435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38" h="4351338">
                  <a:moveTo>
                    <a:pt x="0" y="2175669"/>
                  </a:moveTo>
                  <a:cubicBezTo>
                    <a:pt x="0" y="974080"/>
                    <a:pt x="974080" y="0"/>
                    <a:pt x="2175669" y="0"/>
                  </a:cubicBezTo>
                  <a:cubicBezTo>
                    <a:pt x="3377258" y="0"/>
                    <a:pt x="4351338" y="974080"/>
                    <a:pt x="4351338" y="2175669"/>
                  </a:cubicBezTo>
                  <a:cubicBezTo>
                    <a:pt x="4351338" y="3377258"/>
                    <a:pt x="3377258" y="4351338"/>
                    <a:pt x="2175669" y="4351338"/>
                  </a:cubicBezTo>
                  <a:cubicBezTo>
                    <a:pt x="974080" y="4351338"/>
                    <a:pt x="0" y="3377258"/>
                    <a:pt x="0" y="217566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6473" tIns="324246" rIns="1466474" bIns="3805319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/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>
            <a:xfrm>
              <a:off x="7715500" y="2490947"/>
              <a:ext cx="3067160" cy="3108960"/>
            </a:xfrm>
            <a:custGeom>
              <a:avLst/>
              <a:gdLst>
                <a:gd name="connsiteX0" fmla="*/ 0 w 3698637"/>
                <a:gd name="connsiteY0" fmla="*/ 1849319 h 3698637"/>
                <a:gd name="connsiteX1" fmla="*/ 1849319 w 3698637"/>
                <a:gd name="connsiteY1" fmla="*/ 0 h 3698637"/>
                <a:gd name="connsiteX2" fmla="*/ 3698638 w 3698637"/>
                <a:gd name="connsiteY2" fmla="*/ 1849319 h 3698637"/>
                <a:gd name="connsiteX3" fmla="*/ 1849319 w 3698637"/>
                <a:gd name="connsiteY3" fmla="*/ 3698638 h 3698637"/>
                <a:gd name="connsiteX4" fmla="*/ 0 w 3698637"/>
                <a:gd name="connsiteY4" fmla="*/ 1849319 h 369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637" h="3698637">
                  <a:moveTo>
                    <a:pt x="0" y="1849319"/>
                  </a:moveTo>
                  <a:cubicBezTo>
                    <a:pt x="0" y="827968"/>
                    <a:pt x="827968" y="0"/>
                    <a:pt x="1849319" y="0"/>
                  </a:cubicBezTo>
                  <a:cubicBezTo>
                    <a:pt x="2870670" y="0"/>
                    <a:pt x="3698638" y="827968"/>
                    <a:pt x="3698638" y="1849319"/>
                  </a:cubicBezTo>
                  <a:cubicBezTo>
                    <a:pt x="3698638" y="2870670"/>
                    <a:pt x="2870670" y="3698638"/>
                    <a:pt x="1849319" y="3698638"/>
                  </a:cubicBezTo>
                  <a:cubicBezTo>
                    <a:pt x="827968" y="3698638"/>
                    <a:pt x="0" y="2870670"/>
                    <a:pt x="0" y="184931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8480" tIns="319352" rIns="1158480" bIns="3167302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/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>
            <a:xfrm>
              <a:off x="8014640" y="2787373"/>
              <a:ext cx="2468880" cy="2468880"/>
            </a:xfrm>
            <a:custGeom>
              <a:avLst/>
              <a:gdLst>
                <a:gd name="connsiteX0" fmla="*/ 0 w 3045936"/>
                <a:gd name="connsiteY0" fmla="*/ 1522968 h 3045936"/>
                <a:gd name="connsiteX1" fmla="*/ 1522968 w 3045936"/>
                <a:gd name="connsiteY1" fmla="*/ 0 h 3045936"/>
                <a:gd name="connsiteX2" fmla="*/ 3045936 w 3045936"/>
                <a:gd name="connsiteY2" fmla="*/ 1522968 h 3045936"/>
                <a:gd name="connsiteX3" fmla="*/ 1522968 w 3045936"/>
                <a:gd name="connsiteY3" fmla="*/ 3045936 h 3045936"/>
                <a:gd name="connsiteX4" fmla="*/ 0 w 3045936"/>
                <a:gd name="connsiteY4" fmla="*/ 1522968 h 304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936" h="3045936">
                  <a:moveTo>
                    <a:pt x="0" y="1522968"/>
                  </a:moveTo>
                  <a:cubicBezTo>
                    <a:pt x="0" y="681856"/>
                    <a:pt x="681856" y="0"/>
                    <a:pt x="1522968" y="0"/>
                  </a:cubicBezTo>
                  <a:cubicBezTo>
                    <a:pt x="2364080" y="0"/>
                    <a:pt x="3045936" y="681856"/>
                    <a:pt x="3045936" y="1522968"/>
                  </a:cubicBezTo>
                  <a:cubicBezTo>
                    <a:pt x="3045936" y="2364080"/>
                    <a:pt x="2364080" y="3045936"/>
                    <a:pt x="1522968" y="3045936"/>
                  </a:cubicBezTo>
                  <a:cubicBezTo>
                    <a:pt x="681856" y="3045936"/>
                    <a:pt x="0" y="2364080"/>
                    <a:pt x="0" y="15229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4400" tIns="309738" rIns="834400" bIns="2514995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8517560" y="3313907"/>
              <a:ext cx="1463040" cy="1463040"/>
            </a:xfrm>
            <a:custGeom>
              <a:avLst/>
              <a:gdLst>
                <a:gd name="connsiteX0" fmla="*/ 0 w 2393235"/>
                <a:gd name="connsiteY0" fmla="*/ 1196618 h 2393235"/>
                <a:gd name="connsiteX1" fmla="*/ 1196618 w 2393235"/>
                <a:gd name="connsiteY1" fmla="*/ 0 h 2393235"/>
                <a:gd name="connsiteX2" fmla="*/ 2393236 w 2393235"/>
                <a:gd name="connsiteY2" fmla="*/ 1196618 h 2393235"/>
                <a:gd name="connsiteX3" fmla="*/ 1196618 w 2393235"/>
                <a:gd name="connsiteY3" fmla="*/ 2393236 h 2393235"/>
                <a:gd name="connsiteX4" fmla="*/ 0 w 2393235"/>
                <a:gd name="connsiteY4" fmla="*/ 1196618 h 23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235" h="2393235">
                  <a:moveTo>
                    <a:pt x="0" y="1196618"/>
                  </a:moveTo>
                  <a:cubicBezTo>
                    <a:pt x="0" y="535744"/>
                    <a:pt x="535744" y="0"/>
                    <a:pt x="1196618" y="0"/>
                  </a:cubicBezTo>
                  <a:cubicBezTo>
                    <a:pt x="1857492" y="0"/>
                    <a:pt x="2393236" y="535744"/>
                    <a:pt x="2393236" y="1196618"/>
                  </a:cubicBezTo>
                  <a:cubicBezTo>
                    <a:pt x="2393236" y="1857492"/>
                    <a:pt x="1857492" y="2393236"/>
                    <a:pt x="1196618" y="2393236"/>
                  </a:cubicBezTo>
                  <a:cubicBezTo>
                    <a:pt x="535744" y="2393236"/>
                    <a:pt x="0" y="1857492"/>
                    <a:pt x="0" y="119661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124" tIns="322071" rIns="657124" bIns="1853742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>
              <a:off x="8883320" y="3615413"/>
              <a:ext cx="731520" cy="731520"/>
            </a:xfrm>
            <a:custGeom>
              <a:avLst/>
              <a:gdLst>
                <a:gd name="connsiteX0" fmla="*/ 0 w 1740535"/>
                <a:gd name="connsiteY0" fmla="*/ 870268 h 1740535"/>
                <a:gd name="connsiteX1" fmla="*/ 870268 w 1740535"/>
                <a:gd name="connsiteY1" fmla="*/ 0 h 1740535"/>
                <a:gd name="connsiteX2" fmla="*/ 1740536 w 1740535"/>
                <a:gd name="connsiteY2" fmla="*/ 870268 h 1740535"/>
                <a:gd name="connsiteX3" fmla="*/ 870268 w 1740535"/>
                <a:gd name="connsiteY3" fmla="*/ 1740536 h 1740535"/>
                <a:gd name="connsiteX4" fmla="*/ 0 w 1740535"/>
                <a:gd name="connsiteY4" fmla="*/ 870268 h 174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535" h="1740535">
                  <a:moveTo>
                    <a:pt x="0" y="870268"/>
                  </a:moveTo>
                  <a:cubicBezTo>
                    <a:pt x="0" y="389632"/>
                    <a:pt x="389632" y="0"/>
                    <a:pt x="870268" y="0"/>
                  </a:cubicBezTo>
                  <a:cubicBezTo>
                    <a:pt x="1350904" y="0"/>
                    <a:pt x="1740536" y="389632"/>
                    <a:pt x="1740536" y="870268"/>
                  </a:cubicBezTo>
                  <a:cubicBezTo>
                    <a:pt x="1740536" y="1350904"/>
                    <a:pt x="1350904" y="1740536"/>
                    <a:pt x="870268" y="1740536"/>
                  </a:cubicBezTo>
                  <a:cubicBezTo>
                    <a:pt x="389632" y="1740536"/>
                    <a:pt x="0" y="1350904"/>
                    <a:pt x="0" y="87026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8255" tIns="648494" rIns="468256" bIns="648494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/>
            </a:p>
          </p:txBody>
        </p:sp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794948932"/>
              </p:ext>
            </p:extLst>
          </p:nvPr>
        </p:nvGraphicFramePr>
        <p:xfrm>
          <a:off x="4905490" y="3554036"/>
          <a:ext cx="2915340" cy="113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2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47599"/>
            <a:ext cx="10515600" cy="108391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6800" y="823065"/>
            <a:ext cx="10058400" cy="5175885"/>
            <a:chOff x="1066800" y="823065"/>
            <a:chExt cx="10058400" cy="51758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823065"/>
              <a:ext cx="10058400" cy="51758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1" b="96889" l="2000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12043" y="2576153"/>
              <a:ext cx="240891" cy="2408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019106" y="2817044"/>
              <a:ext cx="293021" cy="2197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20" y="5344160"/>
              <a:ext cx="236939" cy="177704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3514480" y="6141672"/>
            <a:ext cx="5076908" cy="6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Mass v Radius for 0.1-2.1 </a:t>
            </a:r>
            <a:r>
              <a:rPr lang="en-US" sz="2000" b="1" dirty="0" err="1" smtClean="0">
                <a:solidFill>
                  <a:schemeClr val="bg1"/>
                </a:solidFill>
              </a:rPr>
              <a:t>MEarth</a:t>
            </a:r>
            <a:r>
              <a:rPr lang="en-US" sz="2000" b="1" dirty="0" smtClean="0">
                <a:solidFill>
                  <a:schemeClr val="bg1"/>
                </a:solidFill>
              </a:rPr>
              <a:t> Planets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Core- </a:t>
            </a:r>
            <a:r>
              <a:rPr lang="el-GR" sz="2000" b="1" dirty="0" smtClean="0">
                <a:solidFill>
                  <a:schemeClr val="bg1"/>
                </a:solidFill>
              </a:rPr>
              <a:t>ϵ</a:t>
            </a:r>
            <a:r>
              <a:rPr lang="en-US" sz="2000" b="1" dirty="0" smtClean="0">
                <a:solidFill>
                  <a:schemeClr val="bg1"/>
                </a:solidFill>
              </a:rPr>
              <a:t>-Fe ; Mantle: SiO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 </a:t>
            </a:r>
            <a:r>
              <a:rPr lang="en-US" sz="2000" b="1" dirty="0" smtClean="0">
                <a:solidFill>
                  <a:schemeClr val="bg1"/>
                </a:solidFill>
              </a:rPr>
              <a:t>,(</a:t>
            </a:r>
            <a:r>
              <a:rPr lang="en-US" sz="2000" b="1" dirty="0" err="1" smtClean="0">
                <a:solidFill>
                  <a:schemeClr val="bg1"/>
                </a:solidFill>
              </a:rPr>
              <a:t>Mg,Fe</a:t>
            </a:r>
            <a:r>
              <a:rPr lang="en-US" sz="2000" b="1" dirty="0" smtClean="0">
                <a:solidFill>
                  <a:schemeClr val="bg1"/>
                </a:solidFill>
              </a:rPr>
              <a:t>)O, (</a:t>
            </a:r>
            <a:r>
              <a:rPr lang="en-US" sz="2000" b="1" dirty="0" err="1" smtClean="0">
                <a:solidFill>
                  <a:schemeClr val="bg1"/>
                </a:solidFill>
              </a:rPr>
              <a:t>Mg,Fe</a:t>
            </a:r>
            <a:r>
              <a:rPr lang="en-US" sz="2000" b="1" dirty="0" smtClean="0">
                <a:solidFill>
                  <a:schemeClr val="bg1"/>
                </a:solidFill>
              </a:rPr>
              <a:t>)SiO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3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9" y="1602890"/>
            <a:ext cx="7140271" cy="36742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94713" y="1602890"/>
            <a:ext cx="4582602" cy="3956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Task: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-vary composition and structure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-relate observables to theoretical models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(Fe/Si, Mg/Si </a:t>
            </a:r>
            <a:r>
              <a:rPr lang="en-US" sz="2000" b="1" dirty="0" err="1" smtClean="0">
                <a:solidFill>
                  <a:schemeClr val="bg1"/>
                </a:solidFill>
              </a:rPr>
              <a:t>ect</a:t>
            </a:r>
            <a:r>
              <a:rPr lang="en-US" sz="2000" b="1" dirty="0" smtClean="0">
                <a:solidFill>
                  <a:schemeClr val="bg1"/>
                </a:solidFill>
              </a:rPr>
              <a:t>.)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Goals: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-test the sensitivity of the final radius to these permutations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9092" y="5379182"/>
            <a:ext cx="5076908" cy="6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Radius v </a:t>
            </a:r>
            <a:r>
              <a:rPr lang="en-US" sz="2000" b="1" dirty="0">
                <a:solidFill>
                  <a:schemeClr val="bg1"/>
                </a:solidFill>
              </a:rPr>
              <a:t>Density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for </a:t>
            </a:r>
            <a:r>
              <a:rPr lang="en-US" sz="2000" b="1" dirty="0" smtClean="0">
                <a:solidFill>
                  <a:schemeClr val="bg1"/>
                </a:solidFill>
              </a:rPr>
              <a:t>5 </a:t>
            </a:r>
            <a:r>
              <a:rPr lang="en-US" sz="2000" b="1" dirty="0" err="1" smtClean="0">
                <a:solidFill>
                  <a:schemeClr val="bg1"/>
                </a:solidFill>
              </a:rPr>
              <a:t>MEarth</a:t>
            </a:r>
            <a:r>
              <a:rPr lang="en-US" sz="2000" b="1" dirty="0" smtClean="0">
                <a:solidFill>
                  <a:schemeClr val="bg1"/>
                </a:solidFill>
              </a:rPr>
              <a:t> Planets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855406"/>
            <a:ext cx="10225548" cy="52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72758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855406"/>
            <a:ext cx="10225547" cy="52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304</Words>
  <Application>Microsoft Office PowerPoint</Application>
  <PresentationFormat>Widescreen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Office Theme</vt:lpstr>
      <vt:lpstr>On the Mass and Radius Relationship for Rocky Exoplanets</vt:lpstr>
      <vt:lpstr>PowerPoint Presentation</vt:lpstr>
      <vt:lpstr>PowerPoint Presentation</vt:lpstr>
      <vt:lpstr>PowerPoint Presentation</vt:lpstr>
      <vt:lpstr>Methods</vt:lpstr>
      <vt:lpstr>Results</vt:lpstr>
      <vt:lpstr>Results</vt:lpstr>
      <vt:lpstr>Results</vt:lpstr>
      <vt:lpstr>Results</vt:lpstr>
      <vt:lpstr>Results</vt:lpstr>
      <vt:lpstr>Results</vt:lpstr>
      <vt:lpstr>Conclusions</vt:lpstr>
      <vt:lpstr>But wait, There’s More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Lorenzo</dc:creator>
  <cp:lastModifiedBy>Alex Lorenzo</cp:lastModifiedBy>
  <cp:revision>24</cp:revision>
  <dcterms:created xsi:type="dcterms:W3CDTF">2015-04-04T01:18:48Z</dcterms:created>
  <dcterms:modified xsi:type="dcterms:W3CDTF">2015-04-04T06:55:36Z</dcterms:modified>
</cp:coreProperties>
</file>