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8" r:id="rId1"/>
  </p:sldMasterIdLst>
  <p:notesMasterIdLst>
    <p:notesMasterId r:id="rId13"/>
  </p:notesMasterIdLst>
  <p:sldIdLst>
    <p:sldId id="266" r:id="rId2"/>
    <p:sldId id="257" r:id="rId3"/>
    <p:sldId id="258" r:id="rId4"/>
    <p:sldId id="259" r:id="rId5"/>
    <p:sldId id="260" r:id="rId6"/>
    <p:sldId id="267" r:id="rId7"/>
    <p:sldId id="268" r:id="rId8"/>
    <p:sldId id="269" r:id="rId9"/>
    <p:sldId id="263" r:id="rId10"/>
    <p:sldId id="270" r:id="rId11"/>
    <p:sldId id="264"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69" autoAdjust="0"/>
    <p:restoredTop sz="94660"/>
  </p:normalViewPr>
  <p:slideViewPr>
    <p:cSldViewPr snapToGrid="0" showGuides="1">
      <p:cViewPr>
        <p:scale>
          <a:sx n="99" d="100"/>
          <a:sy n="99" d="100"/>
        </p:scale>
        <p:origin x="-80" y="2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sierraferguson:Documents:Astronomy:Space%20Grant%202014:Saturn%20Crater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sierraferguson:Documents:Astronomy:Space%20Grant%202014:Saturn%20Crater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baseline="0" dirty="0" smtClean="0">
                <a:solidFill>
                  <a:schemeClr val="tx1"/>
                </a:solidFill>
              </a:rPr>
              <a:t>Pit vs. </a:t>
            </a:r>
            <a:r>
              <a:rPr lang="en-US" b="1" baseline="0" dirty="0">
                <a:solidFill>
                  <a:schemeClr val="tx1"/>
                </a:solidFill>
              </a:rPr>
              <a:t>Crater Diameter</a:t>
            </a:r>
            <a:endParaRPr lang="en-US" b="1" dirty="0">
              <a:solidFill>
                <a:schemeClr val="tx1"/>
              </a:solidFill>
            </a:endParaRPr>
          </a:p>
        </c:rich>
      </c:tx>
      <c:layout/>
      <c:overlay val="0"/>
      <c:spPr>
        <a:noFill/>
        <a:ln>
          <a:noFill/>
        </a:ln>
        <a:effectLst/>
      </c:spPr>
    </c:title>
    <c:autoTitleDeleted val="0"/>
    <c:plotArea>
      <c:layout/>
      <c:scatterChart>
        <c:scatterStyle val="lineMarker"/>
        <c:varyColors val="0"/>
        <c:ser>
          <c:idx val="0"/>
          <c:order val="0"/>
          <c:spPr>
            <a:ln w="28575" cap="rnd">
              <a:noFill/>
              <a:round/>
            </a:ln>
            <a:effectLst/>
          </c:spPr>
          <c:marker>
            <c:symbol val="circle"/>
            <c:size val="5"/>
            <c:spPr>
              <a:solidFill>
                <a:schemeClr val="accent3"/>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1"/>
            <c:dispEq val="1"/>
            <c:trendlineLbl>
              <c:layout>
                <c:manualLayout>
                  <c:x val="-0.0678884514435696"/>
                  <c:y val="-0.0773716827063284"/>
                </c:manualLayout>
              </c:layout>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baseline="0" dirty="0"/>
                      <a:t>y = 0.2849x - 2.1399
R² = 0.86788</a:t>
                    </a:r>
                    <a:endParaRPr lang="en-US" dirty="0">
                      <a:solidFill>
                        <a:srgbClr val="000000"/>
                      </a:solidFill>
                    </a:endParaRPr>
                  </a:p>
                </c:rich>
              </c:tx>
              <c:numFmt formatCode="General" sourceLinked="0"/>
              <c:spPr>
                <a:noFill/>
                <a:ln>
                  <a:noFill/>
                </a:ln>
                <a:effectLst/>
              </c:spPr>
            </c:trendlineLbl>
          </c:trendline>
          <c:xVal>
            <c:numRef>
              <c:f>Dione!$A$76:$A$87</c:f>
              <c:numCache>
                <c:formatCode>General</c:formatCode>
                <c:ptCount val="12"/>
                <c:pt idx="0">
                  <c:v>72.08</c:v>
                </c:pt>
                <c:pt idx="1">
                  <c:v>22.5</c:v>
                </c:pt>
                <c:pt idx="2">
                  <c:v>47.24</c:v>
                </c:pt>
                <c:pt idx="3">
                  <c:v>25.55</c:v>
                </c:pt>
                <c:pt idx="4">
                  <c:v>20.46</c:v>
                </c:pt>
                <c:pt idx="5">
                  <c:v>50.0</c:v>
                </c:pt>
                <c:pt idx="6">
                  <c:v>20.35</c:v>
                </c:pt>
                <c:pt idx="7">
                  <c:v>30.0</c:v>
                </c:pt>
                <c:pt idx="8">
                  <c:v>17.05</c:v>
                </c:pt>
                <c:pt idx="9">
                  <c:v>74.88</c:v>
                </c:pt>
                <c:pt idx="10">
                  <c:v>40.0</c:v>
                </c:pt>
                <c:pt idx="11">
                  <c:v>35.87</c:v>
                </c:pt>
              </c:numCache>
            </c:numRef>
          </c:xVal>
          <c:yVal>
            <c:numRef>
              <c:f>Dione!$B$76:$B$87</c:f>
              <c:numCache>
                <c:formatCode>General</c:formatCode>
                <c:ptCount val="12"/>
                <c:pt idx="0">
                  <c:v>15.74</c:v>
                </c:pt>
                <c:pt idx="1">
                  <c:v>5.51</c:v>
                </c:pt>
                <c:pt idx="2">
                  <c:v>11.29</c:v>
                </c:pt>
                <c:pt idx="3">
                  <c:v>5.49</c:v>
                </c:pt>
                <c:pt idx="4">
                  <c:v>3.05</c:v>
                </c:pt>
                <c:pt idx="5">
                  <c:v>9.31</c:v>
                </c:pt>
                <c:pt idx="6">
                  <c:v>5.02</c:v>
                </c:pt>
                <c:pt idx="7">
                  <c:v>7.05</c:v>
                </c:pt>
                <c:pt idx="8">
                  <c:v>3.54</c:v>
                </c:pt>
                <c:pt idx="9">
                  <c:v>24.25</c:v>
                </c:pt>
                <c:pt idx="10">
                  <c:v>6.649999999999998</c:v>
                </c:pt>
                <c:pt idx="11">
                  <c:v>7.31</c:v>
                </c:pt>
              </c:numCache>
            </c:numRef>
          </c:yVal>
          <c:smooth val="0"/>
        </c:ser>
        <c:dLbls>
          <c:showLegendKey val="0"/>
          <c:showVal val="0"/>
          <c:showCatName val="0"/>
          <c:showSerName val="0"/>
          <c:showPercent val="0"/>
          <c:showBubbleSize val="0"/>
        </c:dLbls>
        <c:axId val="-2131693464"/>
        <c:axId val="-2131038312"/>
      </c:scatterChart>
      <c:valAx>
        <c:axId val="-213169346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solidFill>
                      <a:srgbClr val="000000"/>
                    </a:solidFill>
                  </a:rPr>
                  <a:t>Crater</a:t>
                </a:r>
                <a:r>
                  <a:rPr lang="en-US" baseline="0" dirty="0">
                    <a:solidFill>
                      <a:srgbClr val="000000"/>
                    </a:solidFill>
                  </a:rPr>
                  <a:t> Diameter (km)</a:t>
                </a:r>
                <a:endParaRPr lang="en-US" dirty="0">
                  <a:solidFill>
                    <a:srgbClr val="000000"/>
                  </a:solidFill>
                </a:endParaRP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1038312"/>
        <c:crosses val="autoZero"/>
        <c:crossBetween val="midCat"/>
      </c:valAx>
      <c:valAx>
        <c:axId val="-21310383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solidFill>
                      <a:srgbClr val="000000"/>
                    </a:solidFill>
                  </a:rPr>
                  <a:t>Pit</a:t>
                </a:r>
                <a:r>
                  <a:rPr lang="en-US" baseline="0" dirty="0">
                    <a:solidFill>
                      <a:srgbClr val="000000"/>
                    </a:solidFill>
                  </a:rPr>
                  <a:t> Diameter (km)</a:t>
                </a:r>
                <a:endParaRPr lang="en-US" dirty="0">
                  <a:solidFill>
                    <a:srgbClr val="000000"/>
                  </a:solidFill>
                </a:endParaRP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1693464"/>
        <c:crosses val="autoZero"/>
        <c:crossBetween val="midCat"/>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1400" b="0"/>
              <a:t>Comparison</a:t>
            </a:r>
            <a:r>
              <a:rPr lang="en-US" sz="1400" b="0" baseline="0"/>
              <a:t> of  Crater Diameters vs Pit Diameters</a:t>
            </a:r>
            <a:endParaRPr lang="en-US" sz="1400" b="0"/>
          </a:p>
        </c:rich>
      </c:tx>
      <c:layout>
        <c:manualLayout>
          <c:xMode val="edge"/>
          <c:yMode val="edge"/>
          <c:x val="0.116955306279863"/>
          <c:y val="0.0360030900289867"/>
        </c:manualLayout>
      </c:layout>
      <c:overlay val="0"/>
    </c:title>
    <c:autoTitleDeleted val="0"/>
    <c:plotArea>
      <c:layout/>
      <c:scatterChart>
        <c:scatterStyle val="lineMarker"/>
        <c:varyColors val="0"/>
        <c:ser>
          <c:idx val="0"/>
          <c:order val="0"/>
          <c:tx>
            <c:v>Rhea</c:v>
          </c:tx>
          <c:spPr>
            <a:ln w="47625">
              <a:noFill/>
            </a:ln>
          </c:spPr>
          <c:xVal>
            <c:numRef>
              <c:f>'Three Moon Analysis'!$B$48:$B$59</c:f>
              <c:numCache>
                <c:formatCode>General</c:formatCode>
                <c:ptCount val="12"/>
                <c:pt idx="0">
                  <c:v>80.0</c:v>
                </c:pt>
                <c:pt idx="1">
                  <c:v>78.28</c:v>
                </c:pt>
                <c:pt idx="2">
                  <c:v>53.98</c:v>
                </c:pt>
                <c:pt idx="3">
                  <c:v>31.89</c:v>
                </c:pt>
                <c:pt idx="4">
                  <c:v>37.85</c:v>
                </c:pt>
                <c:pt idx="5">
                  <c:v>38.28</c:v>
                </c:pt>
                <c:pt idx="6">
                  <c:v>37.01</c:v>
                </c:pt>
                <c:pt idx="7">
                  <c:v>71.05</c:v>
                </c:pt>
                <c:pt idx="8">
                  <c:v>23.27</c:v>
                </c:pt>
                <c:pt idx="9">
                  <c:v>16.73999999999999</c:v>
                </c:pt>
                <c:pt idx="10">
                  <c:v>230.0</c:v>
                </c:pt>
                <c:pt idx="11">
                  <c:v>60.0</c:v>
                </c:pt>
              </c:numCache>
            </c:numRef>
          </c:xVal>
          <c:yVal>
            <c:numRef>
              <c:f>'Three Moon Analysis'!$C$48:$C$59</c:f>
              <c:numCache>
                <c:formatCode>General</c:formatCode>
                <c:ptCount val="12"/>
                <c:pt idx="0">
                  <c:v>20.0</c:v>
                </c:pt>
                <c:pt idx="1">
                  <c:v>14.77</c:v>
                </c:pt>
                <c:pt idx="2">
                  <c:v>13.4</c:v>
                </c:pt>
                <c:pt idx="3">
                  <c:v>10.57</c:v>
                </c:pt>
                <c:pt idx="4">
                  <c:v>8.8</c:v>
                </c:pt>
                <c:pt idx="5">
                  <c:v>9.48</c:v>
                </c:pt>
                <c:pt idx="6">
                  <c:v>7.94</c:v>
                </c:pt>
                <c:pt idx="7">
                  <c:v>15.93</c:v>
                </c:pt>
                <c:pt idx="8">
                  <c:v>4.9</c:v>
                </c:pt>
                <c:pt idx="9">
                  <c:v>3.72</c:v>
                </c:pt>
                <c:pt idx="10">
                  <c:v>60.0</c:v>
                </c:pt>
                <c:pt idx="11">
                  <c:v>10.0</c:v>
                </c:pt>
              </c:numCache>
            </c:numRef>
          </c:yVal>
          <c:smooth val="0"/>
        </c:ser>
        <c:ser>
          <c:idx val="1"/>
          <c:order val="1"/>
          <c:tx>
            <c:v>Dione</c:v>
          </c:tx>
          <c:spPr>
            <a:ln w="47625">
              <a:noFill/>
            </a:ln>
          </c:spPr>
          <c:xVal>
            <c:numRef>
              <c:f>'Three Moon Analysis'!$I$48:$I$59</c:f>
              <c:numCache>
                <c:formatCode>General</c:formatCode>
                <c:ptCount val="12"/>
                <c:pt idx="0">
                  <c:v>72.08</c:v>
                </c:pt>
                <c:pt idx="1">
                  <c:v>22.5</c:v>
                </c:pt>
                <c:pt idx="2">
                  <c:v>47.24</c:v>
                </c:pt>
                <c:pt idx="3">
                  <c:v>25.55</c:v>
                </c:pt>
                <c:pt idx="4">
                  <c:v>20.46</c:v>
                </c:pt>
                <c:pt idx="5">
                  <c:v>50.0</c:v>
                </c:pt>
                <c:pt idx="6">
                  <c:v>20.35</c:v>
                </c:pt>
                <c:pt idx="7">
                  <c:v>30.0</c:v>
                </c:pt>
                <c:pt idx="8">
                  <c:v>17.05</c:v>
                </c:pt>
                <c:pt idx="9">
                  <c:v>74.88</c:v>
                </c:pt>
                <c:pt idx="10">
                  <c:v>40.0</c:v>
                </c:pt>
                <c:pt idx="11">
                  <c:v>35.87</c:v>
                </c:pt>
              </c:numCache>
            </c:numRef>
          </c:xVal>
          <c:yVal>
            <c:numRef>
              <c:f>'Three Moon Analysis'!$J$48:$J$59</c:f>
              <c:numCache>
                <c:formatCode>General</c:formatCode>
                <c:ptCount val="12"/>
                <c:pt idx="0">
                  <c:v>15.74</c:v>
                </c:pt>
                <c:pt idx="1">
                  <c:v>5.51</c:v>
                </c:pt>
                <c:pt idx="2">
                  <c:v>11.29</c:v>
                </c:pt>
                <c:pt idx="3">
                  <c:v>5.49</c:v>
                </c:pt>
                <c:pt idx="4">
                  <c:v>3.05</c:v>
                </c:pt>
                <c:pt idx="5">
                  <c:v>9.31</c:v>
                </c:pt>
                <c:pt idx="6">
                  <c:v>5.02</c:v>
                </c:pt>
                <c:pt idx="7">
                  <c:v>7.05</c:v>
                </c:pt>
                <c:pt idx="8">
                  <c:v>3.54</c:v>
                </c:pt>
                <c:pt idx="9">
                  <c:v>24.25</c:v>
                </c:pt>
                <c:pt idx="10">
                  <c:v>6.649999999999998</c:v>
                </c:pt>
                <c:pt idx="11">
                  <c:v>7.31</c:v>
                </c:pt>
              </c:numCache>
            </c:numRef>
          </c:yVal>
          <c:smooth val="0"/>
        </c:ser>
        <c:ser>
          <c:idx val="2"/>
          <c:order val="2"/>
          <c:tx>
            <c:v>Tethys</c:v>
          </c:tx>
          <c:spPr>
            <a:ln w="47625">
              <a:noFill/>
            </a:ln>
          </c:spPr>
          <c:xVal>
            <c:numRef>
              <c:f>'Three Moon Analysis'!$P$48:$P$59</c:f>
              <c:numCache>
                <c:formatCode>General</c:formatCode>
                <c:ptCount val="12"/>
                <c:pt idx="0">
                  <c:v>14.68</c:v>
                </c:pt>
                <c:pt idx="1">
                  <c:v>22.26</c:v>
                </c:pt>
                <c:pt idx="2">
                  <c:v>24.3</c:v>
                </c:pt>
                <c:pt idx="3">
                  <c:v>26.42</c:v>
                </c:pt>
                <c:pt idx="4">
                  <c:v>21.55</c:v>
                </c:pt>
                <c:pt idx="5">
                  <c:v>54.44</c:v>
                </c:pt>
                <c:pt idx="6">
                  <c:v>26.34</c:v>
                </c:pt>
                <c:pt idx="7">
                  <c:v>10.92</c:v>
                </c:pt>
                <c:pt idx="8">
                  <c:v>16.67000000000001</c:v>
                </c:pt>
                <c:pt idx="9">
                  <c:v>21.45</c:v>
                </c:pt>
                <c:pt idx="10">
                  <c:v>22.5</c:v>
                </c:pt>
                <c:pt idx="11">
                  <c:v>190.0</c:v>
                </c:pt>
              </c:numCache>
            </c:numRef>
          </c:xVal>
          <c:yVal>
            <c:numRef>
              <c:f>'Three Moon Analysis'!$Q$48:$Q$59</c:f>
              <c:numCache>
                <c:formatCode>General</c:formatCode>
                <c:ptCount val="12"/>
                <c:pt idx="0">
                  <c:v>3.61</c:v>
                </c:pt>
                <c:pt idx="1">
                  <c:v>3.48</c:v>
                </c:pt>
                <c:pt idx="2">
                  <c:v>3.38</c:v>
                </c:pt>
                <c:pt idx="3">
                  <c:v>5.359999999999998</c:v>
                </c:pt>
                <c:pt idx="4">
                  <c:v>4.75</c:v>
                </c:pt>
                <c:pt idx="5">
                  <c:v>11.45</c:v>
                </c:pt>
                <c:pt idx="6">
                  <c:v>3.61</c:v>
                </c:pt>
                <c:pt idx="7">
                  <c:v>1.77</c:v>
                </c:pt>
                <c:pt idx="8">
                  <c:v>2.37</c:v>
                </c:pt>
                <c:pt idx="9">
                  <c:v>3.77</c:v>
                </c:pt>
                <c:pt idx="10">
                  <c:v>3.4</c:v>
                </c:pt>
                <c:pt idx="11">
                  <c:v>50.0</c:v>
                </c:pt>
              </c:numCache>
            </c:numRef>
          </c:yVal>
          <c:smooth val="0"/>
        </c:ser>
        <c:dLbls>
          <c:showLegendKey val="0"/>
          <c:showVal val="0"/>
          <c:showCatName val="0"/>
          <c:showSerName val="0"/>
          <c:showPercent val="0"/>
          <c:showBubbleSize val="0"/>
        </c:dLbls>
        <c:axId val="-2134020104"/>
        <c:axId val="-2134565336"/>
      </c:scatterChart>
      <c:valAx>
        <c:axId val="-2134020104"/>
        <c:scaling>
          <c:orientation val="minMax"/>
        </c:scaling>
        <c:delete val="0"/>
        <c:axPos val="b"/>
        <c:majorGridlines/>
        <c:title>
          <c:tx>
            <c:rich>
              <a:bodyPr/>
              <a:lstStyle/>
              <a:p>
                <a:pPr>
                  <a:defRPr/>
                </a:pPr>
                <a:r>
                  <a:rPr lang="en-US" b="0"/>
                  <a:t>Crater</a:t>
                </a:r>
                <a:r>
                  <a:rPr lang="en-US" b="0" baseline="0"/>
                  <a:t> Diameter (km)</a:t>
                </a:r>
                <a:endParaRPr lang="en-US" b="0"/>
              </a:p>
            </c:rich>
          </c:tx>
          <c:layout/>
          <c:overlay val="0"/>
        </c:title>
        <c:numFmt formatCode="General" sourceLinked="1"/>
        <c:majorTickMark val="out"/>
        <c:minorTickMark val="none"/>
        <c:tickLblPos val="nextTo"/>
        <c:crossAx val="-2134565336"/>
        <c:crosses val="autoZero"/>
        <c:crossBetween val="midCat"/>
      </c:valAx>
      <c:valAx>
        <c:axId val="-2134565336"/>
        <c:scaling>
          <c:orientation val="minMax"/>
        </c:scaling>
        <c:delete val="0"/>
        <c:axPos val="l"/>
        <c:majorGridlines/>
        <c:title>
          <c:tx>
            <c:rich>
              <a:bodyPr rot="-5400000" vert="horz"/>
              <a:lstStyle/>
              <a:p>
                <a:pPr>
                  <a:defRPr/>
                </a:pPr>
                <a:r>
                  <a:rPr lang="en-US" b="0"/>
                  <a:t>Pit</a:t>
                </a:r>
                <a:r>
                  <a:rPr lang="en-US" b="0" baseline="0"/>
                  <a:t> Diameter (km)</a:t>
                </a:r>
                <a:endParaRPr lang="en-US" b="0"/>
              </a:p>
            </c:rich>
          </c:tx>
          <c:layout/>
          <c:overlay val="0"/>
        </c:title>
        <c:numFmt formatCode="General" sourceLinked="1"/>
        <c:majorTickMark val="out"/>
        <c:minorTickMark val="none"/>
        <c:tickLblPos val="nextTo"/>
        <c:crossAx val="-2134020104"/>
        <c:crosses val="autoZero"/>
        <c:crossBetween val="midCat"/>
      </c:valAx>
    </c:plotArea>
    <c:legend>
      <c:legendPos val="r"/>
      <c:layout/>
      <c:overlay val="0"/>
    </c:legend>
    <c:plotVisOnly val="1"/>
    <c:dispBlanksAs val="gap"/>
    <c:showDLblsOverMax val="0"/>
  </c:chart>
  <c:spPr>
    <a:solidFill>
      <a:schemeClr val="bg1"/>
    </a:solidFill>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141FF2-6EB7-43C5-9900-909D16D94CC3}" type="datetimeFigureOut">
              <a:rPr lang="en-US" smtClean="0"/>
              <a:t>3/31/15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6CBE7B-D3E9-4B3E-9736-FEBDB90C2475}" type="slidenum">
              <a:rPr lang="en-US" smtClean="0"/>
              <a:t>‹#›</a:t>
            </a:fld>
            <a:endParaRPr lang="en-US"/>
          </a:p>
        </p:txBody>
      </p:sp>
    </p:spTree>
    <p:extLst>
      <p:ext uri="{BB962C8B-B14F-4D97-AF65-F5344CB8AC3E}">
        <p14:creationId xmlns:p14="http://schemas.microsoft.com/office/powerpoint/2010/main" val="428417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Big</a:t>
            </a:r>
            <a:r>
              <a:rPr lang="en-US" baseline="0" dirty="0" smtClean="0"/>
              <a:t> Picture: Central pit craters have been found for Mars and </a:t>
            </a:r>
            <a:r>
              <a:rPr lang="en-US" baseline="0" dirty="0" err="1" smtClean="0"/>
              <a:t>Ganeymede</a:t>
            </a:r>
            <a:r>
              <a:rPr lang="en-US" baseline="0" dirty="0" smtClean="0"/>
              <a:t>. Studies have been done to determine how the pits have formed and if there is any relation to the distribution of them around the body. Mars has pits that are able to be classified as either summit or floor pits, whereas </a:t>
            </a:r>
            <a:r>
              <a:rPr lang="en-US" baseline="0" dirty="0" err="1" smtClean="0"/>
              <a:t>ganymede</a:t>
            </a:r>
            <a:r>
              <a:rPr lang="en-US" baseline="0" dirty="0" smtClean="0"/>
              <a:t> doesn’t seem to these kinds of pits.  Summit pits are those that form on top of peaks and floor pits are those that form on the floor of the crater</a:t>
            </a:r>
          </a:p>
          <a:p>
            <a:r>
              <a:rPr lang="en-US" baseline="0" dirty="0" err="1" smtClean="0"/>
              <a:t>Ganeyemede</a:t>
            </a:r>
            <a:r>
              <a:rPr lang="en-US" baseline="0" dirty="0" smtClean="0"/>
              <a:t> g value of 1.428</a:t>
            </a:r>
          </a:p>
          <a:p>
            <a:r>
              <a:rPr lang="en-US" baseline="0" dirty="0" smtClean="0"/>
              <a:t>Mars g value 3.711 </a:t>
            </a:r>
            <a:endParaRPr lang="en-US" dirty="0"/>
          </a:p>
        </p:txBody>
      </p:sp>
      <p:sp>
        <p:nvSpPr>
          <p:cNvPr id="4" name="Slide Number Placeholder 3"/>
          <p:cNvSpPr>
            <a:spLocks noGrp="1"/>
          </p:cNvSpPr>
          <p:nvPr>
            <p:ph type="sldNum" sz="quarter" idx="10"/>
          </p:nvPr>
        </p:nvSpPr>
        <p:spPr/>
        <p:txBody>
          <a:bodyPr/>
          <a:lstStyle/>
          <a:p>
            <a:fld id="{3F6CBE7B-D3E9-4B3E-9736-FEBDB90C2475}" type="slidenum">
              <a:rPr lang="en-US" smtClean="0"/>
              <a:t>2</a:t>
            </a:fld>
            <a:endParaRPr lang="en-US"/>
          </a:p>
        </p:txBody>
      </p:sp>
    </p:spTree>
    <p:extLst>
      <p:ext uri="{BB962C8B-B14F-4D97-AF65-F5344CB8AC3E}">
        <p14:creationId xmlns:p14="http://schemas.microsoft.com/office/powerpoint/2010/main" val="1658691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Smaller bodies like these three will allow</a:t>
            </a:r>
            <a:r>
              <a:rPr lang="en-US" baseline="0" dirty="0" smtClean="0"/>
              <a:t> us to determine if there is a relationship between low surface gravity and the formation of pits</a:t>
            </a:r>
            <a:endParaRPr lang="en-US" dirty="0" smtClean="0"/>
          </a:p>
          <a:p>
            <a:r>
              <a:rPr lang="en-US" dirty="0" smtClean="0"/>
              <a:t>Rhea surface</a:t>
            </a:r>
            <a:r>
              <a:rPr lang="en-US" baseline="0" dirty="0" smtClean="0"/>
              <a:t> gravity= 0.265 m/s^2 ¾ ice and ¼ rock thought to be a homogeneous mixture (ice seems to be mostly water)</a:t>
            </a:r>
          </a:p>
          <a:p>
            <a:r>
              <a:rPr lang="en-US" dirty="0" err="1" smtClean="0"/>
              <a:t>Dione</a:t>
            </a:r>
            <a:r>
              <a:rPr lang="en-US" dirty="0" smtClean="0"/>
              <a:t> surface</a:t>
            </a:r>
            <a:r>
              <a:rPr lang="en-US" baseline="0" dirty="0" smtClean="0"/>
              <a:t> </a:t>
            </a:r>
            <a:r>
              <a:rPr lang="en-US" baseline="0" dirty="0" err="1" smtClean="0"/>
              <a:t>grav</a:t>
            </a:r>
            <a:r>
              <a:rPr lang="en-US" baseline="0" dirty="0" smtClean="0"/>
              <a:t>= 0.233  1/3 silicate rock core and rest ice (very hard so behaves like rock) , constantly bombarded by dust that comes off of </a:t>
            </a:r>
            <a:r>
              <a:rPr lang="en-US" baseline="0" dirty="0" err="1" smtClean="0"/>
              <a:t>encleadus</a:t>
            </a:r>
            <a:endParaRPr lang="en-US" baseline="0" dirty="0" smtClean="0"/>
          </a:p>
          <a:p>
            <a:r>
              <a:rPr lang="en-US" baseline="0" dirty="0" smtClean="0"/>
              <a:t>Tethys surface </a:t>
            </a:r>
            <a:r>
              <a:rPr lang="en-US" baseline="0" dirty="0" err="1" smtClean="0"/>
              <a:t>grav</a:t>
            </a:r>
            <a:r>
              <a:rPr lang="en-US" baseline="0" dirty="0" smtClean="0"/>
              <a:t>= 0.147  Mostly water ice with some rock behaves at like rock at -305 </a:t>
            </a:r>
            <a:r>
              <a:rPr lang="en-US" baseline="0" dirty="0" smtClean="0"/>
              <a:t>Fahrenheit</a:t>
            </a:r>
            <a:endParaRPr lang="en-US" dirty="0"/>
          </a:p>
        </p:txBody>
      </p:sp>
      <p:sp>
        <p:nvSpPr>
          <p:cNvPr id="4" name="Slide Number Placeholder 3"/>
          <p:cNvSpPr>
            <a:spLocks noGrp="1"/>
          </p:cNvSpPr>
          <p:nvPr>
            <p:ph type="sldNum" sz="quarter" idx="10"/>
          </p:nvPr>
        </p:nvSpPr>
        <p:spPr/>
        <p:txBody>
          <a:bodyPr/>
          <a:lstStyle/>
          <a:p>
            <a:fld id="{3F6CBE7B-D3E9-4B3E-9736-FEBDB90C2475}" type="slidenum">
              <a:rPr lang="en-US" smtClean="0"/>
              <a:t>3</a:t>
            </a:fld>
            <a:endParaRPr lang="en-US"/>
          </a:p>
        </p:txBody>
      </p:sp>
    </p:spTree>
    <p:extLst>
      <p:ext uri="{BB962C8B-B14F-4D97-AF65-F5344CB8AC3E}">
        <p14:creationId xmlns:p14="http://schemas.microsoft.com/office/powerpoint/2010/main" val="3262755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Cassni</a:t>
            </a:r>
            <a:r>
              <a:rPr lang="en-US" dirty="0" smtClean="0"/>
              <a:t> and Voyager data</a:t>
            </a:r>
          </a:p>
          <a:p>
            <a:r>
              <a:rPr lang="en-US" dirty="0" smtClean="0"/>
              <a:t>Rhea has 12 pits 32 peaks , </a:t>
            </a:r>
            <a:r>
              <a:rPr lang="en-US" dirty="0" err="1" smtClean="0"/>
              <a:t>Dione</a:t>
            </a:r>
            <a:r>
              <a:rPr lang="en-US" dirty="0" smtClean="0"/>
              <a:t> 12 pits</a:t>
            </a:r>
            <a:r>
              <a:rPr lang="en-US" baseline="0" dirty="0" smtClean="0"/>
              <a:t> 22 peaks</a:t>
            </a:r>
            <a:r>
              <a:rPr lang="en-US" dirty="0" smtClean="0"/>
              <a:t>, Tethys 13 pits</a:t>
            </a:r>
            <a:r>
              <a:rPr lang="en-US" baseline="0" dirty="0" smtClean="0"/>
              <a:t> and 29 peaks</a:t>
            </a:r>
            <a:endParaRPr lang="en-US" dirty="0"/>
          </a:p>
        </p:txBody>
      </p:sp>
      <p:sp>
        <p:nvSpPr>
          <p:cNvPr id="4" name="Slide Number Placeholder 3"/>
          <p:cNvSpPr>
            <a:spLocks noGrp="1"/>
          </p:cNvSpPr>
          <p:nvPr>
            <p:ph type="sldNum" sz="quarter" idx="10"/>
          </p:nvPr>
        </p:nvSpPr>
        <p:spPr/>
        <p:txBody>
          <a:bodyPr/>
          <a:lstStyle/>
          <a:p>
            <a:fld id="{3F6CBE7B-D3E9-4B3E-9736-FEBDB90C2475}" type="slidenum">
              <a:rPr lang="en-US" smtClean="0"/>
              <a:t>5</a:t>
            </a:fld>
            <a:endParaRPr lang="en-US"/>
          </a:p>
        </p:txBody>
      </p:sp>
    </p:spTree>
    <p:extLst>
      <p:ext uri="{BB962C8B-B14F-4D97-AF65-F5344CB8AC3E}">
        <p14:creationId xmlns:p14="http://schemas.microsoft.com/office/powerpoint/2010/main" val="337667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three moons have a linear relationship like</a:t>
            </a:r>
            <a:r>
              <a:rPr lang="en-US" baseline="0" dirty="0" smtClean="0"/>
              <a:t> mars does, were as </a:t>
            </a:r>
            <a:r>
              <a:rPr lang="en-US" baseline="0" dirty="0" smtClean="0"/>
              <a:t>Ganymede </a:t>
            </a:r>
            <a:r>
              <a:rPr lang="en-US" baseline="0" dirty="0" smtClean="0"/>
              <a:t>has a steep drop off at 140km and all three moons keep extending. No separation between summit and floor craters since there are very few summit craters in the total survey. Ganymede also displays these properties in that there are no distinctions made between pit types where as Mars has a clear distinction between summit and floor pits. Most pits are a variation of a domed pit</a:t>
            </a:r>
            <a:r>
              <a:rPr lang="en-US" baseline="0" dirty="0" smtClean="0"/>
              <a:t>. Ganymede has a turn off point in which the </a:t>
            </a:r>
            <a:r>
              <a:rPr lang="en-US" baseline="0" dirty="0" err="1" smtClean="0"/>
              <a:t>impactor</a:t>
            </a:r>
            <a:r>
              <a:rPr lang="en-US" baseline="0" dirty="0" smtClean="0"/>
              <a:t> would excavate into weaker surface material, allowing for larger pits to form.</a:t>
            </a:r>
            <a:endParaRPr lang="en-US" baseline="0" dirty="0" smtClean="0"/>
          </a:p>
        </p:txBody>
      </p:sp>
      <p:sp>
        <p:nvSpPr>
          <p:cNvPr id="4" name="Slide Number Placeholder 3"/>
          <p:cNvSpPr>
            <a:spLocks noGrp="1"/>
          </p:cNvSpPr>
          <p:nvPr>
            <p:ph type="sldNum" sz="quarter" idx="10"/>
          </p:nvPr>
        </p:nvSpPr>
        <p:spPr/>
        <p:txBody>
          <a:bodyPr/>
          <a:lstStyle/>
          <a:p>
            <a:fld id="{3F6CBE7B-D3E9-4B3E-9736-FEBDB90C2475}" type="slidenum">
              <a:rPr lang="en-US" smtClean="0"/>
              <a:t>6</a:t>
            </a:fld>
            <a:endParaRPr lang="en-US"/>
          </a:p>
        </p:txBody>
      </p:sp>
    </p:spTree>
    <p:extLst>
      <p:ext uri="{BB962C8B-B14F-4D97-AF65-F5344CB8AC3E}">
        <p14:creationId xmlns:p14="http://schemas.microsoft.com/office/powerpoint/2010/main" val="3442199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CBE7B-D3E9-4B3E-9736-FEBDB90C2475}" type="slidenum">
              <a:rPr lang="en-US" smtClean="0"/>
              <a:t>8</a:t>
            </a:fld>
            <a:endParaRPr lang="en-US"/>
          </a:p>
        </p:txBody>
      </p:sp>
    </p:spTree>
    <p:extLst>
      <p:ext uri="{BB962C8B-B14F-4D97-AF65-F5344CB8AC3E}">
        <p14:creationId xmlns:p14="http://schemas.microsoft.com/office/powerpoint/2010/main" val="2458827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Pit frequencies all peak between 30 and 40km</a:t>
            </a:r>
          </a:p>
          <a:p>
            <a:r>
              <a:rPr lang="en-US" baseline="0" dirty="0" smtClean="0"/>
              <a:t>Majority centered around equatorial regions with few in polar regions</a:t>
            </a:r>
          </a:p>
          <a:p>
            <a:r>
              <a:rPr lang="en-US" dirty="0" smtClean="0"/>
              <a:t>Median value for</a:t>
            </a:r>
            <a:r>
              <a:rPr lang="en-US" baseline="0" dirty="0" smtClean="0"/>
              <a:t> </a:t>
            </a:r>
            <a:r>
              <a:rPr lang="en-US" baseline="0" dirty="0" err="1" smtClean="0"/>
              <a:t>dp</a:t>
            </a:r>
            <a:r>
              <a:rPr lang="en-US" baseline="0" dirty="0" smtClean="0"/>
              <a:t>/dc on rhea: .22 </a:t>
            </a:r>
            <a:r>
              <a:rPr lang="en-US" baseline="0" dirty="0" err="1" smtClean="0"/>
              <a:t>dione</a:t>
            </a:r>
            <a:r>
              <a:rPr lang="en-US" baseline="0" dirty="0" smtClean="0"/>
              <a:t>: .21 tethys:.175 Mars median (.13) </a:t>
            </a:r>
            <a:r>
              <a:rPr lang="en-US" baseline="0" dirty="0" err="1" smtClean="0"/>
              <a:t>ganymede</a:t>
            </a:r>
            <a:r>
              <a:rPr lang="en-US" baseline="0" dirty="0" smtClean="0"/>
              <a:t> median of .19</a:t>
            </a:r>
          </a:p>
          <a:p>
            <a:r>
              <a:rPr lang="en-US" baseline="0" dirty="0" smtClean="0"/>
              <a:t>Higher </a:t>
            </a:r>
            <a:r>
              <a:rPr lang="en-US" baseline="0" dirty="0" err="1" smtClean="0"/>
              <a:t>dp</a:t>
            </a:r>
            <a:r>
              <a:rPr lang="en-US" baseline="0" dirty="0" smtClean="0"/>
              <a:t>/dc= melt drainage due to more melt of the ice happening during impact</a:t>
            </a:r>
          </a:p>
        </p:txBody>
      </p:sp>
      <p:sp>
        <p:nvSpPr>
          <p:cNvPr id="4" name="Slide Number Placeholder 3"/>
          <p:cNvSpPr>
            <a:spLocks noGrp="1"/>
          </p:cNvSpPr>
          <p:nvPr>
            <p:ph type="sldNum" sz="quarter" idx="10"/>
          </p:nvPr>
        </p:nvSpPr>
        <p:spPr/>
        <p:txBody>
          <a:bodyPr/>
          <a:lstStyle/>
          <a:p>
            <a:fld id="{3F6CBE7B-D3E9-4B3E-9736-FEBDB90C2475}" type="slidenum">
              <a:rPr lang="en-US" smtClean="0"/>
              <a:t>9</a:t>
            </a:fld>
            <a:endParaRPr lang="en-US"/>
          </a:p>
        </p:txBody>
      </p:sp>
    </p:spTree>
    <p:extLst>
      <p:ext uri="{BB962C8B-B14F-4D97-AF65-F5344CB8AC3E}">
        <p14:creationId xmlns:p14="http://schemas.microsoft.com/office/powerpoint/2010/main" val="449897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CBE7B-D3E9-4B3E-9736-FEBDB90C2475}" type="slidenum">
              <a:rPr lang="en-US" smtClean="0"/>
              <a:t>11</a:t>
            </a:fld>
            <a:endParaRPr lang="en-US"/>
          </a:p>
        </p:txBody>
      </p:sp>
    </p:spTree>
    <p:extLst>
      <p:ext uri="{BB962C8B-B14F-4D97-AF65-F5344CB8AC3E}">
        <p14:creationId xmlns:p14="http://schemas.microsoft.com/office/powerpoint/2010/main" val="2620856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08B9EBBA-996F-894A-B54A-D6246ED52CEA}" type="datetimeFigureOut">
              <a:rPr lang="en-US" smtClean="0"/>
              <a:pPr/>
              <a:t>3/31/15</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D57F1E4F-1CFF-5643-939E-217C01CDF565}" type="slidenum">
              <a:rPr lang="en-US" smtClean="0"/>
              <a:pPr/>
              <a:t>‹#›</a:t>
            </a:fld>
            <a:endParaRPr lang="en-US" dirty="0"/>
          </a:p>
        </p:txBody>
      </p:sp>
      <p:sp>
        <p:nvSpPr>
          <p:cNvPr id="8" name="Title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6C52C72-DE31-F449-A4ED-4C594FD91407}" type="datetimeFigureOut">
              <a:rPr lang="en-US" smtClean="0"/>
              <a:pPr/>
              <a:t>3/31/15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9221216" y="3009902"/>
            <a:ext cx="609600" cy="441325"/>
          </a:xfrm>
        </p:spPr>
        <p:txBody>
          <a:bodyPr/>
          <a:lstStyle/>
          <a:p>
            <a:fld id="{D57F1E4F-1CFF-5643-939E-217C01CDF565}" type="slidenum">
              <a:rPr lang="en-US" smtClean="0"/>
              <a:pPr/>
              <a:t>‹#›</a:t>
            </a:fld>
            <a:endParaRPr lang="en-US" dirty="0"/>
          </a:p>
        </p:txBody>
      </p:sp>
      <p:sp>
        <p:nvSpPr>
          <p:cNvPr id="3" name="Vertical Text Placeholder 2"/>
          <p:cNvSpPr>
            <a:spLocks noGrp="1"/>
          </p:cNvSpPr>
          <p:nvPr>
            <p:ph type="body" orient="vert" idx="1"/>
          </p:nvPr>
        </p:nvSpPr>
        <p:spPr>
          <a:xfrm>
            <a:off x="406400" y="304800"/>
            <a:ext cx="87376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D62726E-379B-B349-9EED-81ED093FA806}" type="datetimeFigureOut">
              <a:rPr lang="en-US" smtClean="0"/>
              <a:pPr/>
              <a:t>3/31/15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9855200" y="304802"/>
            <a:ext cx="19304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B3A1323-8D79-1946-B0D7-40001CF92E9D}" type="datetimeFigureOut">
              <a:rPr lang="en-US" smtClean="0"/>
              <a:pPr/>
              <a:t>3/31/15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5815584" y="1026373"/>
            <a:ext cx="609600" cy="441325"/>
          </a:xfrm>
        </p:spPr>
        <p:txBody>
          <a:bodyPr/>
          <a:lstStyle/>
          <a:p>
            <a:fld id="{D57F1E4F-1CFF-5643-939E-217C01CDF565}" type="slidenum">
              <a:rPr lang="en-US" smtClean="0"/>
              <a:pPr/>
              <a:t>‹#›</a:t>
            </a:fld>
            <a:endParaRPr lang="en-US" dirty="0"/>
          </a:p>
        </p:txBody>
      </p:sp>
      <p:sp>
        <p:nvSpPr>
          <p:cNvPr id="8" name="Content Placeholder 7"/>
          <p:cNvSpPr>
            <a:spLocks noGrp="1"/>
          </p:cNvSpPr>
          <p:nvPr>
            <p:ph sz="quarter" idx="1"/>
          </p:nvPr>
        </p:nvSpPr>
        <p:spPr>
          <a:xfrm>
            <a:off x="402336" y="1527048"/>
            <a:ext cx="1133856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8DFA1846-DA80-1C48-A609-854EA85C59AD}" type="datetimeFigureOut">
              <a:rPr lang="en-US" smtClean="0"/>
              <a:pPr/>
              <a:t>3/31/15</a:t>
            </a:fld>
            <a:endParaRPr lang="en-US" dirty="0"/>
          </a:p>
        </p:txBody>
      </p:sp>
      <p:sp>
        <p:nvSpPr>
          <p:cNvPr id="8" name="Straight Connector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D57F1E4F-1CFF-5643-939E-217C01CDF565}" type="slidenum">
              <a:rPr lang="en-US" smtClean="0"/>
              <a:pPr/>
              <a:t>‹#›</a:t>
            </a:fld>
            <a:endParaRPr lang="en-US" dirty="0"/>
          </a:p>
        </p:txBody>
      </p:sp>
      <p:sp>
        <p:nvSpPr>
          <p:cNvPr id="2" name="Title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7721600" y="6409944"/>
            <a:ext cx="4059936" cy="365760"/>
          </a:xfrm>
        </p:spPr>
        <p:txBody>
          <a:bodyPr/>
          <a:lstStyle/>
          <a:p>
            <a:fld id="{57302355-E14B-8545-A8F8-0FE83CC9D524}" type="datetimeFigureOut">
              <a:rPr lang="en-US" smtClean="0"/>
              <a:pPr/>
              <a:t>3/31/15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Straight Connector 7"/>
          <p:cNvSpPr>
            <a:spLocks noChangeShapeType="1"/>
          </p:cNvSpPr>
          <p:nvPr/>
        </p:nvSpPr>
        <p:spPr bwMode="auto">
          <a:xfrm flipV="1">
            <a:off x="6084107" y="1575653"/>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02640F58-564D-2B4F-AE67-E407BA4FCF45}" type="datetimeFigureOut">
              <a:rPr lang="en-US" smtClean="0"/>
              <a:pPr/>
              <a:t>3/31/15</a:t>
            </a:fld>
            <a:endParaRPr lang="en-US" dirty="0"/>
          </a:p>
        </p:txBody>
      </p:sp>
      <p:sp>
        <p:nvSpPr>
          <p:cNvPr id="8" name="Footer Placeholder 7"/>
          <p:cNvSpPr>
            <a:spLocks noGrp="1"/>
          </p:cNvSpPr>
          <p:nvPr>
            <p:ph type="ftr" sz="quarter" idx="11"/>
          </p:nvPr>
        </p:nvSpPr>
        <p:spPr>
          <a:xfrm>
            <a:off x="406400" y="6409944"/>
            <a:ext cx="4775200" cy="365760"/>
          </a:xfrm>
        </p:spPr>
        <p:txBody>
          <a:bodyPr/>
          <a:lstStyle/>
          <a:p>
            <a:endParaRPr lang="en-US" dirty="0"/>
          </a:p>
        </p:txBody>
      </p:sp>
      <p:sp>
        <p:nvSpPr>
          <p:cNvPr id="15" name="Straight Connector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402336" y="2471383"/>
            <a:ext cx="5388864"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6400800" y="2471383"/>
            <a:ext cx="53848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5791200" y="1042417"/>
            <a:ext cx="609600" cy="441325"/>
          </a:xfrm>
        </p:spPr>
        <p:txBody>
          <a:bodyPr/>
          <a:lstStyle>
            <a:lvl1pPr algn="ctr">
              <a:defRPr/>
            </a:lvl1pPr>
          </a:lstStyle>
          <a:p>
            <a:fld id="{D57F1E4F-1CFF-5643-939E-217C01CDF565}"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13A34C8-038E-2045-AF43-DF7DBB8E0E9E}" type="datetimeFigureOut">
              <a:rPr lang="en-US" smtClean="0"/>
              <a:pPr/>
              <a:t>3/31/15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5791200" y="1036021"/>
            <a:ext cx="609600" cy="441325"/>
          </a:xfrm>
        </p:spPr>
        <p:txBody>
          <a:bodyPr/>
          <a:lstStyle/>
          <a:p>
            <a:fld id="{D57F1E4F-1CFF-5643-939E-217C01CDF5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8818C68F-D26B-8F47-958C-23B49CF8A634}" type="datetimeFigureOut">
              <a:rPr lang="en-US" smtClean="0"/>
              <a:pPr/>
              <a:t>3/31/15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5689600" y="6324600"/>
            <a:ext cx="812800" cy="441324"/>
          </a:xfrm>
        </p:spPr>
        <p:txBody>
          <a:bodyPr/>
          <a:lstStyle>
            <a:lvl1pPr>
              <a:defRPr>
                <a:solidFill>
                  <a:srgbClr val="FFFFFF"/>
                </a:solidFill>
              </a:defRPr>
            </a:lvl1pPr>
          </a:lstStyle>
          <a:p>
            <a:fld id="{D57F1E4F-1CFF-5643-939E-217C01CDF5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4165600" y="685800"/>
            <a:ext cx="75184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fld id="{D57F1E4F-1CFF-5643-939E-217C01CDF565}" type="slidenum">
              <a:rPr lang="en-US" smtClean="0"/>
              <a:pPr/>
              <a:t>‹#›</a:t>
            </a:fld>
            <a:endParaRPr lang="en-US" dirty="0"/>
          </a:p>
        </p:txBody>
      </p:sp>
      <p:sp>
        <p:nvSpPr>
          <p:cNvPr id="21" name="Rectangle 20"/>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D0DF5E60-9974-AC48-9591-99C2BB44B7CF}" type="datetimeFigureOut">
              <a:rPr lang="en-US" smtClean="0"/>
              <a:pPr/>
              <a:t>3/31/15</a:t>
            </a:fld>
            <a:endParaRPr lang="en-US" dirty="0"/>
          </a:p>
        </p:txBody>
      </p:sp>
      <p:sp>
        <p:nvSpPr>
          <p:cNvPr id="6" name="Footer Placeholder 5"/>
          <p:cNvSpPr>
            <a:spLocks noGrp="1"/>
          </p:cNvSpPr>
          <p:nvPr>
            <p:ph type="ftr" sz="quarter" idx="11"/>
          </p:nvPr>
        </p:nvSpPr>
        <p:spPr>
          <a:xfrm>
            <a:off x="402336" y="6410848"/>
            <a:ext cx="4511040" cy="365760"/>
          </a:xfrm>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828800" y="312739"/>
            <a:ext cx="609600" cy="441325"/>
          </a:xfrm>
        </p:spPr>
        <p:txBody>
          <a:bodyPr/>
          <a:lstStyle/>
          <a:p>
            <a:fld id="{D57F1E4F-1CFF-5643-939E-217C01CDF565}" type="slidenum">
              <a:rPr lang="en-US" smtClean="0"/>
              <a:pPr/>
              <a:t>‹#›</a:t>
            </a:fld>
            <a:endParaRPr lang="en-US" dirty="0"/>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00500" y="609600"/>
            <a:ext cx="7823200" cy="4267200"/>
          </a:xfrm>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7717536" y="6404984"/>
            <a:ext cx="4059936" cy="365760"/>
          </a:xfrm>
        </p:spPr>
        <p:txBody>
          <a:bodyPr/>
          <a:lstStyle/>
          <a:p>
            <a:fld id="{18C79C5D-2A6F-F04D-97DA-BEF2467B64E4}" type="datetimeFigureOut">
              <a:rPr lang="en-US" smtClean="0"/>
              <a:pPr/>
              <a:t>3/31/15</a:t>
            </a:fld>
            <a:endParaRPr lang="en-US" dirty="0"/>
          </a:p>
        </p:txBody>
      </p:sp>
      <p:sp>
        <p:nvSpPr>
          <p:cNvPr id="6" name="Footer Placeholder 5"/>
          <p:cNvSpPr>
            <a:spLocks noGrp="1"/>
          </p:cNvSpPr>
          <p:nvPr>
            <p:ph type="ftr" sz="quarter" idx="11"/>
          </p:nvPr>
        </p:nvSpPr>
        <p:spPr>
          <a:xfrm>
            <a:off x="402336" y="6410848"/>
            <a:ext cx="4779264"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fld id="{09B482E8-6E0E-1B4F-B1FD-C69DB9E858D9}" type="datetimeFigureOut">
              <a:rPr lang="en-US" smtClean="0"/>
              <a:pPr/>
              <a:t>3/31/15</a:t>
            </a:fld>
            <a:endParaRPr lang="en-US" dirty="0"/>
          </a:p>
        </p:txBody>
      </p:sp>
      <p:sp>
        <p:nvSpPr>
          <p:cNvPr id="3" name="Footer Placeholder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D57F1E4F-1CFF-5643-939E-217C01CDF565}" type="slidenum">
              <a:rPr lang="en-US" smtClean="0"/>
              <a:pPr/>
              <a:t>‹#›</a:t>
            </a:fld>
            <a:endParaRPr lang="en-US" dirty="0"/>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hf sldNum="0"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g"/><Relationship Id="rId5" Type="http://schemas.openxmlformats.org/officeDocument/2006/relationships/image" Target="../media/image8.png"/><Relationship Id="rId6"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g"/><Relationship Id="rId5" Type="http://schemas.openxmlformats.org/officeDocument/2006/relationships/image" Target="../media/image12.jp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6.jpg"/><Relationship Id="rId3" Type="http://schemas.openxmlformats.org/officeDocument/2006/relationships/image" Target="../media/image17.gif"/></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20.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cap="none" dirty="0" smtClean="0"/>
              <a:t>Sierra </a:t>
            </a:r>
            <a:r>
              <a:rPr lang="en-US" cap="none" dirty="0"/>
              <a:t>F</a:t>
            </a:r>
            <a:r>
              <a:rPr lang="en-US" cap="none" dirty="0" smtClean="0"/>
              <a:t>erguson</a:t>
            </a:r>
          </a:p>
          <a:p>
            <a:r>
              <a:rPr lang="en-US" cap="none" dirty="0" smtClean="0"/>
              <a:t>Mentor: Dr. Nadine </a:t>
            </a:r>
            <a:r>
              <a:rPr lang="en-US" cap="none" dirty="0"/>
              <a:t>B</a:t>
            </a:r>
            <a:r>
              <a:rPr lang="en-US" cap="none" dirty="0" smtClean="0"/>
              <a:t>arlow</a:t>
            </a:r>
          </a:p>
          <a:p>
            <a:r>
              <a:rPr lang="en-US" cap="none" dirty="0" smtClean="0"/>
              <a:t>Northern </a:t>
            </a:r>
            <a:r>
              <a:rPr lang="en-US" cap="none" dirty="0"/>
              <a:t>A</a:t>
            </a:r>
            <a:r>
              <a:rPr lang="en-US" cap="none" dirty="0" smtClean="0"/>
              <a:t>rizona University</a:t>
            </a:r>
            <a:endParaRPr lang="en-US" cap="none" dirty="0"/>
          </a:p>
        </p:txBody>
      </p:sp>
      <p:sp>
        <p:nvSpPr>
          <p:cNvPr id="3" name="Title 2"/>
          <p:cNvSpPr>
            <a:spLocks noGrp="1"/>
          </p:cNvSpPr>
          <p:nvPr>
            <p:ph type="ctrTitle"/>
          </p:nvPr>
        </p:nvSpPr>
        <p:spPr>
          <a:xfrm>
            <a:off x="914400" y="735981"/>
            <a:ext cx="10363200" cy="851210"/>
          </a:xfrm>
        </p:spPr>
        <p:txBody>
          <a:bodyPr/>
          <a:lstStyle/>
          <a:p>
            <a:r>
              <a:rPr lang="en-US" dirty="0" smtClean="0">
                <a:solidFill>
                  <a:schemeClr val="tx1"/>
                </a:solidFill>
              </a:rPr>
              <a:t>Central Pit Craters on Saturn’s Icy Moons</a:t>
            </a:r>
            <a:endParaRPr lang="en-US" dirty="0">
              <a:solidFill>
                <a:schemeClr val="tx1"/>
              </a:solidFill>
            </a:endParaRPr>
          </a:p>
        </p:txBody>
      </p:sp>
      <p:pic>
        <p:nvPicPr>
          <p:cNvPr id="5" name="Picture 4" descr="LRG-NAU_CEFNS_2C.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6342" y="5407836"/>
            <a:ext cx="5860091" cy="762838"/>
          </a:xfrm>
          <a:prstGeom prst="rect">
            <a:avLst/>
          </a:prstGeom>
        </p:spPr>
      </p:pic>
      <p:pic>
        <p:nvPicPr>
          <p:cNvPr id="6" name="Picture 5" descr="2aa8547a-e04a-4930-aea5-1b04cf17d37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6966" y="4274290"/>
            <a:ext cx="2237823" cy="1915914"/>
          </a:xfrm>
          <a:prstGeom prst="rect">
            <a:avLst/>
          </a:prstGeom>
        </p:spPr>
      </p:pic>
      <p:pic>
        <p:nvPicPr>
          <p:cNvPr id="7" name="Picture 6" descr="azsgc_logo_transparent_l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727" y="4176997"/>
            <a:ext cx="1597498" cy="2132659"/>
          </a:xfrm>
          <a:prstGeom prst="rect">
            <a:avLst/>
          </a:prstGeom>
        </p:spPr>
      </p:pic>
    </p:spTree>
    <p:extLst>
      <p:ext uri="{BB962C8B-B14F-4D97-AF65-F5344CB8AC3E}">
        <p14:creationId xmlns:p14="http://schemas.microsoft.com/office/powerpoint/2010/main" val="342369322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sz="quarter" idx="1"/>
          </p:nvPr>
        </p:nvSpPr>
        <p:spPr/>
        <p:txBody>
          <a:bodyPr/>
          <a:lstStyle/>
          <a:p>
            <a:r>
              <a:rPr lang="en-US" dirty="0" smtClean="0"/>
              <a:t>Results will be incorporated into a larger survey of  central pit craters throughout the solar system including : </a:t>
            </a:r>
          </a:p>
          <a:p>
            <a:pPr lvl="1"/>
            <a:r>
              <a:rPr lang="en-US" dirty="0" smtClean="0"/>
              <a:t>Mercury, Mars, Ganymede, </a:t>
            </a:r>
            <a:r>
              <a:rPr lang="en-US" smtClean="0"/>
              <a:t>Callisto</a:t>
            </a:r>
            <a:r>
              <a:rPr lang="en-US" dirty="0" smtClean="0"/>
              <a:t>, and the moon</a:t>
            </a:r>
          </a:p>
          <a:p>
            <a:r>
              <a:rPr lang="en-US" dirty="0" smtClean="0"/>
              <a:t>Results will be used to further constrain the formation models for central pits</a:t>
            </a:r>
            <a:endParaRPr lang="en-US" dirty="0"/>
          </a:p>
        </p:txBody>
      </p:sp>
    </p:spTree>
    <p:extLst>
      <p:ext uri="{BB962C8B-B14F-4D97-AF65-F5344CB8AC3E}">
        <p14:creationId xmlns:p14="http://schemas.microsoft.com/office/powerpoint/2010/main" val="355560839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 </a:t>
            </a:r>
            <a:endParaRPr lang="en-US" dirty="0"/>
          </a:p>
        </p:txBody>
      </p:sp>
      <p:sp>
        <p:nvSpPr>
          <p:cNvPr id="3" name="Content Placeholder 2"/>
          <p:cNvSpPr>
            <a:spLocks noGrp="1"/>
          </p:cNvSpPr>
          <p:nvPr>
            <p:ph sz="quarter" idx="1"/>
          </p:nvPr>
        </p:nvSpPr>
        <p:spPr>
          <a:xfrm>
            <a:off x="422496" y="1426269"/>
            <a:ext cx="11338560" cy="4572000"/>
          </a:xfrm>
        </p:spPr>
        <p:txBody>
          <a:bodyPr>
            <a:normAutofit/>
          </a:bodyPr>
          <a:lstStyle/>
          <a:p>
            <a:pPr algn="ctr"/>
            <a:r>
              <a:rPr lang="en-US" sz="2500" dirty="0" smtClean="0"/>
              <a:t>Dr. Barlow </a:t>
            </a:r>
          </a:p>
          <a:p>
            <a:pPr algn="ctr"/>
            <a:r>
              <a:rPr lang="en-US" sz="2500" dirty="0" smtClean="0"/>
              <a:t>Kathleen </a:t>
            </a:r>
            <a:r>
              <a:rPr lang="en-US" sz="2500" dirty="0" err="1" smtClean="0"/>
              <a:t>Stigmon</a:t>
            </a:r>
            <a:endParaRPr lang="en-US" sz="2500" dirty="0"/>
          </a:p>
          <a:p>
            <a:pPr algn="ctr"/>
            <a:r>
              <a:rPr lang="en-US" sz="2500" dirty="0" smtClean="0"/>
              <a:t>NAU/NASA Space Grant</a:t>
            </a:r>
            <a:endParaRPr lang="en-US" sz="2500" dirty="0"/>
          </a:p>
          <a:p>
            <a:pPr algn="ctr"/>
            <a:r>
              <a:rPr lang="en-US" sz="2500" dirty="0" smtClean="0"/>
              <a:t>NAU</a:t>
            </a:r>
            <a:endParaRPr lang="en-US" sz="2500" dirty="0"/>
          </a:p>
          <a:p>
            <a:pPr algn="ctr"/>
            <a:r>
              <a:rPr lang="en-US" sz="2500" dirty="0" smtClean="0"/>
              <a:t> ASU</a:t>
            </a:r>
          </a:p>
          <a:p>
            <a:pPr algn="ctr"/>
            <a:r>
              <a:rPr lang="en-US" sz="2500" dirty="0" err="1" smtClean="0"/>
              <a:t>JMars</a:t>
            </a:r>
            <a:endParaRPr lang="en-US" sz="2500" dirty="0" smtClean="0"/>
          </a:p>
          <a:p>
            <a:pPr algn="ctr"/>
            <a:r>
              <a:rPr lang="en-US" sz="2500" dirty="0" smtClean="0"/>
              <a:t>Cassini team</a:t>
            </a:r>
            <a:endParaRPr lang="en-US" sz="2500" dirty="0"/>
          </a:p>
        </p:txBody>
      </p:sp>
      <p:pic>
        <p:nvPicPr>
          <p:cNvPr id="4" name="Picture 3" descr="azsgc_logo_transparent_l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727" y="4176997"/>
            <a:ext cx="1597498" cy="2132659"/>
          </a:xfrm>
          <a:prstGeom prst="rect">
            <a:avLst/>
          </a:prstGeom>
        </p:spPr>
      </p:pic>
      <p:pic>
        <p:nvPicPr>
          <p:cNvPr id="5" name="Picture 4" descr="LRG-NAU_CEFNS_2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5948" y="4988827"/>
            <a:ext cx="5860091" cy="762838"/>
          </a:xfrm>
          <a:prstGeom prst="rect">
            <a:avLst/>
          </a:prstGeom>
        </p:spPr>
      </p:pic>
      <p:pic>
        <p:nvPicPr>
          <p:cNvPr id="6" name="Picture 5" descr="2aa8547a-e04a-4930-aea5-1b04cf17d378.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86966" y="4274290"/>
            <a:ext cx="2237823" cy="1915914"/>
          </a:xfrm>
          <a:prstGeom prst="rect">
            <a:avLst/>
          </a:prstGeom>
        </p:spPr>
      </p:pic>
      <p:pic>
        <p:nvPicPr>
          <p:cNvPr id="7" name="Picture 6" descr="WL002765.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45058" y="1164068"/>
            <a:ext cx="108167" cy="176374"/>
          </a:xfrm>
          <a:prstGeom prst="rect">
            <a:avLst/>
          </a:prstGeom>
        </p:spPr>
      </p:pic>
    </p:spTree>
    <p:extLst>
      <p:ext uri="{BB962C8B-B14F-4D97-AF65-F5344CB8AC3E}">
        <p14:creationId xmlns:p14="http://schemas.microsoft.com/office/powerpoint/2010/main" val="27652339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4" name="AutoShape 2" descr="data:image/jpeg;base64,/9j/4AAQSkZJRgABAQAAAQABAAD/2wCEAAkGBxMTEhUUExIVFhUXFxoXGRgXGBoYGxoaGhgXGxoXGhwaHCggGxolHRgYITEjJikrLi4uHCIzODMsNygtLisBCgoKBQUFDgUFDisZExkrKysrKysrKysrKysrKysrKysrKysrKysrKysrKysrKysrKysrKysrKysrKysrKysrK//AABEIAN4A4wMBIgACEQEDEQH/xAAcAAACAgMBAQAAAAAAAAAAAAAAAgMEAQUGBwj/xAA+EAABAwIDBQUGBQQBBAMBAAABAAIRITEDQVEEEmFxgQWRobHwBhMiwdHhBzJCUvEUYnKSwiNDY4Kis9Iz/8QAFAEBAAAAAAAAAAAAAAAAAAAAAP/EABQRAQAAAAAAAAAAAAAAAAAAAAD/2gAMAwEAAhEDEQA/APDVkNWE4QY3UbqZCBd1G6mQgXdRupkIF3UbqZCBd1G6mUuzbK/EMMY5x4Anv0QQbqN1Xz2Viid4NbF957fIEmOMQq/9OZgV4io56xxQQbqN1TOwXDLur5IZgONggh3UbqkOGdClQLuo3UyEC7qN1MhAu6jdTIQLuo3UyEC7qwU6QoMIQhAJwkThBlCEIBCEIBCy0TQXWx2TswuuDOnqqCgzCcbBWsHs15ijeRNT0FYW72bs4DIzocvGFsGbJAoABwEeQ+aDRYPYx/Vuzw+g+atN7EESQS2liQOuV1u2bK40kcmyVZwtkaz4tzeJpMGnGBQ56+NA0TOzGigY0jhMdZoeqnOwg5RyBp1sfVFuvck5RyABPEgEgd5KyMDhPIkO49M0GmOyGIhp5gDuBBB5wFGey8E//wBJa8fsY2BxJDhPMA/TftwT+mRN9DwO6PNYfsk/ma2Nawg5vE7MBoXNcMnQRvcJGfOFUx+ywP8At7w/tO6RxksMj1VdU/Z2/pgnQGnUZDoVCcF0yThu5CCOcU8jyQcTj7FWgc3TegDvlVH4ThcELu8TZAa7wOoaY795tD3ytZj7BcgkG35WObX+xxN+CDlELbY3ZJBJoc91tD0FR4rVvZHrwKBUIQgEIQgEhTpCgwhCEAnCROEGUIQgFNs2zOeaCmZyCfYtk3zWg8/X10XRbJsJpLqNs0AQDx19cEEOwdltAsQdTf8A1uFuMLY+FONe/IeuamwMBty6ooKSeZBIpXqrGFg2MyZpBt4X5IFwsAAfm3W9095Ec1LhYfKDbeny+6dmFqBPT6K0xvAaCY+8oIRhQNPXGgCmw8KRpyAUuEwTrwpPipzhHO/iO5BVa0ce4HxHzUgaLDu4+uCsnDFzTqPXmn/qBYAf47tfqgrHAMwQQf7jH0Pl5LJ2WdDxLt4QLcFeZhboqCJrXerwJmo9Qlfgj9vznnSR0QUmisNvpN+hCwXj9TWuHER37txzCukFlTY33YcW5iJqeQ8ckfjtxDNzaY3J5/DXIzT6BQxOz2vEtlvGJ6GtD1Hitfi7K4O3TQwYqK8teX8rcf05FbgcKj7c7KZ+zjEaWu51PGhEn4uuveHJY+yB36a6S6DyiSOeS1W2bJhCQ9sSJ35Jc08RJDm6zGdQYnsX7LkSBunM0rSkAhs24KrjbJIP/TmDeZHIneHGCI6BB5vjbE4GgkZRroqy7ra9iY+ZaRrJBc3/AFkPbqDwNJXJbdse66BSZMHhoQII0tkgpIQhAJCnSFBhCEIBOEicIMqTBwS4wOXeo11PYvZ262XCsa2nLw8EEvZ3Z4a0UPWnWBclbXCwz00HknGARECMhx9eFFbw9naPreeSBGtERAHy4KfDZTLr/CdrTYU4+astFAJnjMxmR5WQRMZTLnHh6Cmw2zRo+fyrzTNqCdBn8qKzhOLBFZMExSl4vQcUCsw4FSeVBXu80zQOnE+KsYWzOLd7EkzXX7lTNoRS5pF/44oK7BFRANrTA7+KnbhOgSCBlAieUkAmT0U3u5NSNTUU4Uz8SpXvxa2g6OhscWlvyQVNwDWPI6VQMIaTzlTFlbgToI/kKRkGwdxuAeEn6lBVOzk1LiNN0COVDPrgslrW2AnMwN6ON/mti4kUjdGoj7qMtYRQunjDp1gfJBr34e9+kZyTII658jZQ+7ANSADMRNOUmZHEytlBAIDmlptSoIsQK+puoC2skwDmBbloJ1QUMbBGRDqRvNp3+NFTfgEGwnVriDPORNfNbvacD4qS4GKE7pFbHIV81Xxt4jKnCu7xpcUrAQaJ+yk5mlrxnAgEmOMcxdantTYZBkVvXd/MOBzga1BnguqfgmDukhwGVJHHpn3wqGNhONTBsMg6MpmsZTUWsg8w7U2PccCPyutw4GnUfYqiu87a7PBa5jmbrrg5VqH2m4PAi+RXDY2EWmCIQIkKdIUGEIQgE4SJwg2fYOw+8xODa8zl9V2+FhCBYDLXmVqfZ7Y4YKX9F3K5HAjgt6xgyEadLIHwcMX1oMjw+qdlrCNfugtJuR3+CsBtBf6cEGcHCJt9fABT7gFAJOc3hZiRQ0ECIjSVluGTLQK5565dQgkwsIlskwJoBF9SSrGCJPX8upyHO6DhiQBvQ0Z3NOFApsFscDwyBEAecoJN0uIBNGxAgSINpGU96mY0X9E2UbIkAA9aSa/NKCCY3pApA1+iCZoBJiSPvagr9laxdke38zY1aXCRzE+F+SMF8NBDt0gipy5AZ2S4Zk0gZk/E49xogUtmQQSOje70EjsMjKcpB+LrKuYoORJE0nXM0zU39IIE4ga403YJPU0Ea1PJBqji7s77TzMU4TQdyHBt6c6n7LZNIbQtEChi/RRHAAn4ZzEC/dmgpHAfk0icyIB75WPdGJ3pOhoHatNYn7K5hvtBp0+axiNklza/uixrWRKCoNCA3L4SI8Fh7RFeVaieWR7pqrGK2xAI0rzpBmL9VGcIEVBbWpAtoa08kFLHwQQC01FiQOtfkoNo2aQHHMGgpMXEZEcVtW4BLSC2xMxbppM5wqb8I1i9/wAt9JGsiPVA0GO6kPa47hzk0OdLx8uBXEe1XZ+6S8AQfiBFpsehAB4dV6dtbA9oLZIFCLUoKjURHmtF2tsEhzWhpBExN7SDNgdTkQTF0HlKQq1t+ynCxH4ZBBaYqIPCRkYhVSgwhCEArWwYO/iMbq4DpNfBVVvvY/B3scGPyNLuuXzQd3s+zgCBlSvKT0Fp0lDMOqnwjSZNa8+EaT1opmsoSb5UpzQRsbUAX9BSMaI48vH5V1U2FgkSTpWaa/RM7CFAPkgMNg3RwqSOllawMLdFi0noaTdDMJrQ0uLt4je5A2mb0rldSgT4ACL80GWtgE65/QBSYPI9bWoYzoJTvIIgVy/i6bCFQOdBJOSDMAO/USRTLKYrYVKlwGgCCIk6nxqmwmfFvETQ06QpWuccgKcLyPvJQN/T75hra30gak5Kc4G6DLg7TdsOJkCeijbQHQ8OndfRDYcQ1thVxmafdBljOvDIIOICTvM+I2MOI6GKqbFcGwBvE3pMDuiOqkaC0VvrM9+qCu3AkSTUZZAaGDxWQ2PrborBwZqe+/fWg6JHYWopr9gPLRBXxNka6sRlQ3PdSVEWDSMp4eoVukTAORt6Kzis3rNm+p9dEFRwmhjrqMrSAoH77azUCLyHDMGahXYBAryMGnA58JSYrYkWnj9ByPighEGHA5QY8vXiosdgrRvcKdx5qycKJIaL1jW9tLHLxRiAm9SaZTPryQaraWDkRnUEiIh3cIutVtmySC2KZi56E0+xXQ7TgxVrd22kgxUAkzkehyVDHwRrAGvQaRO6ZjODog8l9s9lLMVpNXFtTEb2h55H6QubK9D9uthJwS7dIGGQ4Gn5XGx/3vnC88KDCEIQC7H2C2cubjGQAd0W/wArd645d7+H2EDgYhz94O7dH1QdJgYfQze9hwU+GINZBFhpxlZZg8foma0AiZOdUEskDlXVMyZ4xmoGtJqfUaK5g4cH4oG7UznwETogziuJItVobXQQAPAKbe5xQJXAaV6nVT42JRoBoGjvMSB1JQSbE20QKGONZqeas4ZJaSD8OcAVJp1yrySYeHrlXxgCBnZMxxp4eBkcckEjMKbdOEU6mpUsGRkGzaDJ0AFZmSo2vIABqYMxlz7uKs4QAEn4QK9EEmHhRxitqXzNiVM8wDIA1mRXjlKr/wBSIAmIrrFZmNdFk4Tnj4gQ0n9RieEBA2HV5dSgiZ+hhTEjPxH8wFI1nClhFO4Jw0HO+lCT61QV/dk+gjdrGfEx8/omc1u8YJr+41JzFVJSKtsbn5cUFbczBnOo87yo3NIsQKmtxa17dyt4+EMr+r5zyUWLgkiWnjG9XSkjjRAj9mLgSDMX0+6gMxnBp97+uisO4iDY6E605JA3Ol4j1GXcgrOmmeQPfS1U5YSJAFMuNSIzyU7XfCQT8LhcVg3mnHzNVAfy1beJpGooUEeJhSYANbTNbHvEx/IWvxsMHOsUBHQEcp6VW12xpIBaNDXuOt4jhCqYmHLnOIrJM5iZnhMzbjog432ywg7Z8WWwQ1xBmhkTEE0FjYfXyEr3Lt1sYOK2rt7CeDUEn4TBjSopSy8MQCEIQC778OnA4OMMw9rvAj5FcCu0/DXFHvMZn7mNd/qT/wDoIO43zNLWjjp3qO/29c1LhtpmD9UzG5DMfNA7WboHqfVFaw2xU+NK/wApNnaDDiQa8dMz6sU7cuF86oH3JgmI51NamOYKdgOnHl19WUeE2TNgNZzlWGtoeXmgfdmNc/WmanwhXoRfjTlaKJcNlAOHjFfopsMVbSTNsuvOYCCXCcb0pQTaSIBjhMjkpW7PvNAdr65ZJSwQ6XUkzAtIincpmuNBBANbcbeCCbCO7JAEnQclLhsIiYJAqTYHNR4LYNqTDq6VjxCl3TbjkSL5dAgyRQV4QstIt3yBCc0mnC/ghuGKCkIFGgimgEJRguqQBBuKATrVTPwxHwzPruSt+LOtEEbQ4UcYPJQvZU3GcTnNY8FZxGgxNxxWPdSDEGBXXOUEBmZgREHOOOt69SoWHKCCYOV50VoYc2dfle48YUTjN7U6aoIsHdsWg3E245H1VSQGkgNO69pplkCJ4EAidVDgtkETUGIvY1twU+KPyiRDZvxiR0KCENJZXI+qiqgxAPiINoqL2g9Z75WwcyBaagSK2A+qpbRcmsmhBmaXzQcz7QBv9PjSJ3cN5B0+B19F4Mvc/brH3NixyY/Ju01cd3nPxDvXhpQYQhCAXR+wePu7ZhjJ4czvEj/5Bq5xT7Ljljmvbdrg4c2mR5IPasSZOv1UmG2oMGel6xKx75uJhsxW2ewPHIgdxVnCZBIdSppaoy70GNymkaVqa9IA71jDbTXRMXSPXrRYwhzqdNfsgma2Xi0SATFuPnRWRBrJ69O6gHioGWgVMeJy41CstkHdJGl+R+SDLB8UDhQWuL+rqyxsE108794VbBcZkAmYb0JrToFbxsPcJqCQcq+roHFBa83MVMATFdVdaBvWsNb105UVNwoANIOpM+V1sMJshpyueM3B9ZIM78DeNf1cKQmGZSEbxFPhF5tCsYLr0mevnyQTf0x3d7K2pUW7qpw87vTVIbhAgaOMpX4YkHdB6KbdKI1QQPYYEARPrzWKiTHq2SkOQ9QpG1kcI8/sgq7tiW1tIoDeR1SOZLfR6qw0ENd8QrHnNs1AzDgOFZHGnAzpdArtnDjMiaVsDzEx3rGGTQE2MWrnPNS4WHaD+Ux6i+ilbhRlNZ8QgjxWnICptOUilM7+CpbbiyC7d+IuNNRu5TSZC2OI0gt/Nfug8svJa3GY0XOetjuwelj1Qed/i3te7srMMQPeYgmn6WgmJ57i8gK7f8Vu0N/axhC2CwA/5vhzo6bo6LiCgwhCEAnCROEHp34d9pe82Y4Jq7BNJn8jzI7nAjuXUllb+Hq68f8AZbtf+l2lmIfyH4MQDNjr9RR3ML2FwrcOaQIIsQagzyQMyTERYnlX6qRxFPrmQomZ8vK3JSAdOOlIQWNno4ExQzyOQOtUzcM3/bBtf+BKie2Zyg+SsC0nx4ZILGGambxI/wAqH7dVl0uEuvMxrHoIbh99crGflCk0zH5QBnW3yQTNMFzjAA3TxN58vJX8LEIaROosqLAIk2kN1JoDPGpVxoJI1v3kR0AKDLAYvc1zzpHSqmwMP1Of0hI1kU9Up8lNhuj1zQZ1CYNzShtZ5wOakhApCYWlZCy1tPXrRAhaSYmv1+VEhEAj1qR4KUA0WPddPV+9BFiARaflW/rVEVERoIH05FAdTLLvJ+6xiYh3hMajTPvzQDsECuYKctvNDEnhX+UzDUwZGc5RlwWcZ/wOcOQPh8vNBW2vEqK1HGhoPktR2vtbcLCxMV5+BjS46wATA1OXctlivrQSYy4x9AvKvxi7eAazZGGrj7zE4NB/6bDzILug1QeY7ftbsbFfiu/M9xcepmOQsqpTpCgwhCEAnCROEGV6b+G/bgxcL+lxD8eGCcM/uZm3/wBfLkvMlNse1PwsRuJhuLXsIcCNR8uCD3YsM8Br9u5SNAztwudOSoezvbTNtwBiNEPHwvb+130NwfotluWzpY9EEuERDd29jwJ9TPFO0CBe1fBYAB+nT13KbEpr0PXVA7DwmTnzH3U80NK0IOg0j1bJRNbFsoA5T8lLhNtpMVOoE+vRC1gNrA/SApt8ADjI8LHw8VXwgQaCh/Nzi3JStZkbD791/BBNhilan1QqaKinNRTlae+hU4dEDOKcggd3BNCRoucz4cApWoMBO3osNNVkMN68z6sgDim0BRtZYuNCPI/ws+8AMxJnPrksC8u7un1QRYkQ6KCZ8bBLeuvqfIJ3tJnICt9U4wIisTTiAckDFoiJuJMaVHnCr7QQ6BNgfCRHdBUrsYB05ecEgDw8VrMfEDQSSAACTJgARJcTpQoNd7Q9rM2XZ34+ITDRbNzjG60cT98ivnTtLbn4+K/FxDL3neOnADQAQBwC6P8AEL2tO3YwbhkjZ8IkMFt854pGpymw5lcmgEhTpCgwhCEAnCROEGUIQg2fs923ibJjDFw65Oafyvbm0/I5Fe1djdsYW1YQxcIy2xBjeYf2u48c14Etj2F23jbJie8wXQbOaatcP2uHohB76IGU68VIJmSfUrSezHtJg7awHDcG4oAL8Jx+IWqD+pvHviy3zBBjW/8ACDJBABqB9reHipw2CW0mNfEa/dR4Vov5z3KbDcBNLwPPP1dBPhCkE6mnz4psOBM1oDrNc+g9SkwnWymBJHL4vmpsRsRzjXrTkgmwQQZzFeESfqrGGGg38OKgwTFj1t3qw9gGukjmgyTU+CkAGdKqNhbFZBFose+yCwzXOuqB3vBFJ6qFxJzKkgZjn9KLOG4CoA6lBG3DqB4pnwDHXmhuKBU1OijfiTfW2VkCYrrU5dNPqpMXEEUpNSZry9aqq58knQX+Srdobdh4WGX4jgxjRLnOMD0e8ygkx8Wa5cTSl78l41+JPt17+dm2V3/RFMTEH/dIP5W/+MH/AGPC9T289v37XODgSzZ7E2di8/2s/t79BwyAQhCASFOkKDCEIQCcJE4QZQhCAQhCCTZ8d2G4PY4tc0yHNMEHgQvTPZj8TGkNw9tbBED3zRQ8XtFjS7e4XXl6EH03s+OMRofhva5rqh7TLTexFB0VgskVoJy6L5u7F7e2jZHb2z4rmai7Xf5NPwnuXpHYH4uso3bMAtNveYJkVoZY421gnkg9OAyNaZzTSZzUmEeHq/yWs7I9o9h2oj3O1Ybzk1ztx/RroK3jsCIM9/qECA5RHWqlYSM3cYnikEA1+LgCZ74jqlcNA6PWaCduJFYnia8ln3p6Ku0m38JgDKByVhziafysxGXfRU+0O0MPBbv4uJh4bf3PcGjkJKCy+nPQKMjWp0XCdt/ipsWCC3BD9of/AGjdZPF7q9wK839ovxE23apaH+5wz+jCkEj+5/5jyoOCD1L2s9v9m2OWT73GH/aYRDT/AOR1m8qngvGvab2o2nbn72M/4QZbhtoxvIZniZK0qEAhCEAhCEAkKdIUGEIQgEwclQgbeRvJUIG3kbyVCBt5G8lQgbeRvJUIG3ltuzfajbNnj3O1YzALNDyW/wCpkeC06EHc7J+K/aTL4mHif54bf+G6thg/jNto/NgbM7/1xAf/ALCvNkIPTMT8Ztqj4dm2cHj7w/8AMKrjfjD2ibDAZ/jhn/k8rz1CDptu9v8AtLFkO2vEAP7Iw+ksAK57H2hz3Fz3Oc43LiXE9TVRIQNvI3kqEDbyN5KhA28jeSoQNvI3kqEDbywVhCAQhCD/2Q=="/>
          <p:cNvSpPr>
            <a:spLocks noChangeAspect="1" noChangeArrowheads="1"/>
          </p:cNvSpPr>
          <p:nvPr/>
        </p:nvSpPr>
        <p:spPr bwMode="auto">
          <a:xfrm>
            <a:off x="155575" y="-37465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2120" y="1613126"/>
            <a:ext cx="3868234" cy="3868233"/>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6080" y="1616796"/>
            <a:ext cx="3840273" cy="3840272"/>
          </a:xfrm>
          <a:prstGeom prst="rect">
            <a:avLst/>
          </a:prstGeom>
        </p:spPr>
      </p:pic>
      <p:pic>
        <p:nvPicPr>
          <p:cNvPr id="3" name="Picture 2"/>
          <p:cNvPicPr>
            <a:picLocks noChangeAspect="1"/>
          </p:cNvPicPr>
          <p:nvPr/>
        </p:nvPicPr>
        <p:blipFill>
          <a:blip r:embed="rId5"/>
          <a:stretch>
            <a:fillRect/>
          </a:stretch>
        </p:blipFill>
        <p:spPr>
          <a:xfrm>
            <a:off x="9861176" y="4814233"/>
            <a:ext cx="2012045" cy="1540652"/>
          </a:xfrm>
          <a:prstGeom prst="rect">
            <a:avLst/>
          </a:prstGeom>
        </p:spPr>
      </p:pic>
      <p:pic>
        <p:nvPicPr>
          <p:cNvPr id="5" name="Picture 4" descr="Screen Shot 2015-02-26 at 4.37.28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43309" y="4803082"/>
            <a:ext cx="2012045" cy="1540652"/>
          </a:xfrm>
          <a:prstGeom prst="rect">
            <a:avLst/>
          </a:prstGeom>
        </p:spPr>
      </p:pic>
      <p:sp>
        <p:nvSpPr>
          <p:cNvPr id="8" name="TextBox 7"/>
          <p:cNvSpPr txBox="1"/>
          <p:nvPr/>
        </p:nvSpPr>
        <p:spPr>
          <a:xfrm>
            <a:off x="7326372" y="5420553"/>
            <a:ext cx="2598921" cy="1015663"/>
          </a:xfrm>
          <a:prstGeom prst="rect">
            <a:avLst/>
          </a:prstGeom>
          <a:noFill/>
        </p:spPr>
        <p:txBody>
          <a:bodyPr wrap="square" rtlCol="0">
            <a:spAutoFit/>
          </a:bodyPr>
          <a:lstStyle/>
          <a:p>
            <a:r>
              <a:rPr lang="en-US" sz="1400" dirty="0" smtClean="0"/>
              <a:t>Ganymede</a:t>
            </a:r>
          </a:p>
          <a:p>
            <a:r>
              <a:rPr lang="en-US" sz="1400" dirty="0" smtClean="0"/>
              <a:t>g=1.428 m/s^2</a:t>
            </a:r>
          </a:p>
          <a:p>
            <a:r>
              <a:rPr lang="en-US" sz="1400" dirty="0" smtClean="0"/>
              <a:t>d=5,268 km</a:t>
            </a:r>
          </a:p>
          <a:p>
            <a:endParaRPr lang="en-US" dirty="0"/>
          </a:p>
        </p:txBody>
      </p:sp>
      <p:sp>
        <p:nvSpPr>
          <p:cNvPr id="11" name="TextBox 10"/>
          <p:cNvSpPr txBox="1"/>
          <p:nvPr/>
        </p:nvSpPr>
        <p:spPr>
          <a:xfrm>
            <a:off x="1410702" y="5490646"/>
            <a:ext cx="2598921" cy="1015663"/>
          </a:xfrm>
          <a:prstGeom prst="rect">
            <a:avLst/>
          </a:prstGeom>
          <a:noFill/>
        </p:spPr>
        <p:txBody>
          <a:bodyPr wrap="square" rtlCol="0">
            <a:spAutoFit/>
          </a:bodyPr>
          <a:lstStyle/>
          <a:p>
            <a:r>
              <a:rPr lang="en-US" sz="1400" dirty="0" smtClean="0"/>
              <a:t>Mars</a:t>
            </a:r>
          </a:p>
          <a:p>
            <a:r>
              <a:rPr lang="en-US" sz="1400" dirty="0" smtClean="0"/>
              <a:t>g=3.711 m/s^2</a:t>
            </a:r>
          </a:p>
          <a:p>
            <a:r>
              <a:rPr lang="en-US" sz="1400" dirty="0" smtClean="0"/>
              <a:t>d=6,799 km</a:t>
            </a:r>
          </a:p>
          <a:p>
            <a:endParaRPr lang="en-US" dirty="0"/>
          </a:p>
        </p:txBody>
      </p:sp>
    </p:spTree>
    <p:extLst>
      <p:ext uri="{BB962C8B-B14F-4D97-AF65-F5344CB8AC3E}">
        <p14:creationId xmlns:p14="http://schemas.microsoft.com/office/powerpoint/2010/main" val="29307737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solidFill>
              </a:rPr>
              <a:t>Introduction	</a:t>
            </a:r>
            <a:endParaRPr lang="en-US" dirty="0">
              <a:solidFill>
                <a:schemeClr val="accent3"/>
              </a:solidFill>
            </a:endParaRPr>
          </a:p>
        </p:txBody>
      </p:sp>
      <p:pic>
        <p:nvPicPr>
          <p:cNvPr id="5" name="Content Placeholder 4"/>
          <p:cNvPicPr>
            <a:picLocks noGrp="1" noChangeAspect="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730609" y="1658471"/>
            <a:ext cx="3620543" cy="3540780"/>
          </a:xfrm>
          <a:prstGeom prst="rect">
            <a:avLst/>
          </a:prstGeom>
          <a:noFill/>
          <a:ln>
            <a:noFill/>
          </a:ln>
        </p:spPr>
      </p:pic>
      <p:sp>
        <p:nvSpPr>
          <p:cNvPr id="4" name="AutoShape 2" descr="data:image/jpeg;base64,/9j/4AAQSkZJRgABAQAAAQABAAD/2wCEAAkGBxMTEhUUExIVFhUXFxoXGRgXGBoYGxoaGhgXGxoXGhwaHCggGxolHRgYITEjJikrLi4uHCIzODMsNygtLisBCgoKBQUFDgUFDisZExkrKysrKysrKysrKysrKysrKysrKysrKysrKysrKysrKysrKysrKysrKysrKysrKysrK//AABEIAN4A4wMBIgACEQEDEQH/xAAcAAACAgMBAQAAAAAAAAAAAAAAAgMEAQUGBwj/xAA+EAABAwIDBQUGBQQBBAMBAAABAAIRITEDQVEEEmFxgQWRobHwBhMiwdHhBzJCUvEUYnKSwiNDY4Kis9Iz/8QAFAEBAAAAAAAAAAAAAAAAAAAAAP/EABQRAQAAAAAAAAAAAAAAAAAAAAD/2gAMAwEAAhEDEQA/APDVkNWE4QY3UbqZCBd1G6mQgXdRupkIF3UbqZCBd1G6mUuzbK/EMMY5x4Anv0QQbqN1Xz2Viid4NbF957fIEmOMQq/9OZgV4io56xxQQbqN1TOwXDLur5IZgONggh3UbqkOGdClQLuo3UyEC7qN1MhAu6jdTIQLuo3UyEC7qwU6QoMIQhAJwkThBlCEIBCEIBCy0TQXWx2TswuuDOnqqCgzCcbBWsHs15ijeRNT0FYW72bs4DIzocvGFsGbJAoABwEeQ+aDRYPYx/Vuzw+g+atN7EESQS2liQOuV1u2bK40kcmyVZwtkaz4tzeJpMGnGBQ56+NA0TOzGigY0jhMdZoeqnOwg5RyBp1sfVFuvck5RyABPEgEgd5KyMDhPIkO49M0GmOyGIhp5gDuBBB5wFGey8E//wBJa8fsY2BxJDhPMA/TftwT+mRN9DwO6PNYfsk/ma2Nawg5vE7MBoXNcMnQRvcJGfOFUx+ywP8At7w/tO6RxksMj1VdU/Z2/pgnQGnUZDoVCcF0yThu5CCOcU8jyQcTj7FWgc3TegDvlVH4ThcELu8TZAa7wOoaY795tD3ytZj7BcgkG35WObX+xxN+CDlELbY3ZJBJoc91tD0FR4rVvZHrwKBUIQgEIQgEhTpCgwhCEAnCROEGUIQgFNs2zOeaCmZyCfYtk3zWg8/X10XRbJsJpLqNs0AQDx19cEEOwdltAsQdTf8A1uFuMLY+FONe/IeuamwMBty6ooKSeZBIpXqrGFg2MyZpBt4X5IFwsAAfm3W9095Ec1LhYfKDbeny+6dmFqBPT6K0xvAaCY+8oIRhQNPXGgCmw8KRpyAUuEwTrwpPipzhHO/iO5BVa0ce4HxHzUgaLDu4+uCsnDFzTqPXmn/qBYAf47tfqgrHAMwQQf7jH0Pl5LJ2WdDxLt4QLcFeZhboqCJrXerwJmo9Qlfgj9vznnSR0QUmisNvpN+hCwXj9TWuHER37txzCukFlTY33YcW5iJqeQ8ckfjtxDNzaY3J5/DXIzT6BQxOz2vEtlvGJ6GtD1Hitfi7K4O3TQwYqK8teX8rcf05FbgcKj7c7KZ+zjEaWu51PGhEn4uuveHJY+yB36a6S6DyiSOeS1W2bJhCQ9sSJ35Jc08RJDm6zGdQYnsX7LkSBunM0rSkAhs24KrjbJIP/TmDeZHIneHGCI6BB5vjbE4GgkZRroqy7ra9iY+ZaRrJBc3/AFkPbqDwNJXJbdse66BSZMHhoQII0tkgpIQhAJCnSFBhCEIBOEicIMqTBwS4wOXeo11PYvZ262XCsa2nLw8EEvZ3Z4a0UPWnWBclbXCwz00HknGARECMhx9eFFbw9naPreeSBGtERAHy4KfDZTLr/CdrTYU4+astFAJnjMxmR5WQRMZTLnHh6Cmw2zRo+fyrzTNqCdBn8qKzhOLBFZMExSl4vQcUCsw4FSeVBXu80zQOnE+KsYWzOLd7EkzXX7lTNoRS5pF/44oK7BFRANrTA7+KnbhOgSCBlAieUkAmT0U3u5NSNTUU4Uz8SpXvxa2g6OhscWlvyQVNwDWPI6VQMIaTzlTFlbgToI/kKRkGwdxuAeEn6lBVOzk1LiNN0COVDPrgslrW2AnMwN6ON/mti4kUjdGoj7qMtYRQunjDp1gfJBr34e9+kZyTII658jZQ+7ANSADMRNOUmZHEytlBAIDmlptSoIsQK+puoC2skwDmBbloJ1QUMbBGRDqRvNp3+NFTfgEGwnVriDPORNfNbvacD4qS4GKE7pFbHIV81Xxt4jKnCu7xpcUrAQaJ+yk5mlrxnAgEmOMcxdantTYZBkVvXd/MOBzga1BnguqfgmDukhwGVJHHpn3wqGNhONTBsMg6MpmsZTUWsg8w7U2PccCPyutw4GnUfYqiu87a7PBa5jmbrrg5VqH2m4PAi+RXDY2EWmCIQIkKdIUGEIQgE4SJwg2fYOw+8xODa8zl9V2+FhCBYDLXmVqfZ7Y4YKX9F3K5HAjgt6xgyEadLIHwcMX1oMjw+qdlrCNfugtJuR3+CsBtBf6cEGcHCJt9fABT7gFAJOc3hZiRQ0ECIjSVluGTLQK5565dQgkwsIlskwJoBF9SSrGCJPX8upyHO6DhiQBvQ0Z3NOFApsFscDwyBEAecoJN0uIBNGxAgSINpGU96mY0X9E2UbIkAA9aSa/NKCCY3pApA1+iCZoBJiSPvagr9laxdke38zY1aXCRzE+F+SMF8NBDt0gipy5AZ2S4Zk0gZk/E49xogUtmQQSOje70EjsMjKcpB+LrKuYoORJE0nXM0zU39IIE4ga403YJPU0Ea1PJBqji7s77TzMU4TQdyHBt6c6n7LZNIbQtEChi/RRHAAn4ZzEC/dmgpHAfk0icyIB75WPdGJ3pOhoHatNYn7K5hvtBp0+axiNklza/uixrWRKCoNCA3L4SI8Fh7RFeVaieWR7pqrGK2xAI0rzpBmL9VGcIEVBbWpAtoa08kFLHwQQC01FiQOtfkoNo2aQHHMGgpMXEZEcVtW4BLSC2xMxbppM5wqb8I1i9/wAt9JGsiPVA0GO6kPa47hzk0OdLx8uBXEe1XZ+6S8AQfiBFpsehAB4dV6dtbA9oLZIFCLUoKjURHmtF2tsEhzWhpBExN7SDNgdTkQTF0HlKQq1t+ynCxH4ZBBaYqIPCRkYhVSgwhCEArWwYO/iMbq4DpNfBVVvvY/B3scGPyNLuuXzQd3s+zgCBlSvKT0Fp0lDMOqnwjSZNa8+EaT1opmsoSb5UpzQRsbUAX9BSMaI48vH5V1U2FgkSTpWaa/RM7CFAPkgMNg3RwqSOllawMLdFi0noaTdDMJrQ0uLt4je5A2mb0rldSgT4ACL80GWtgE65/QBSYPI9bWoYzoJTvIIgVy/i6bCFQOdBJOSDMAO/USRTLKYrYVKlwGgCCIk6nxqmwmfFvETQ06QpWuccgKcLyPvJQN/T75hra30gak5Kc4G6DLg7TdsOJkCeijbQHQ8OndfRDYcQ1thVxmafdBljOvDIIOICTvM+I2MOI6GKqbFcGwBvE3pMDuiOqkaC0VvrM9+qCu3AkSTUZZAaGDxWQ2PrborBwZqe+/fWg6JHYWopr9gPLRBXxNka6sRlQ3PdSVEWDSMp4eoVukTAORt6Kzis3rNm+p9dEFRwmhjrqMrSAoH77azUCLyHDMGahXYBAryMGnA58JSYrYkWnj9ByPighEGHA5QY8vXiosdgrRvcKdx5qycKJIaL1jW9tLHLxRiAm9SaZTPryQaraWDkRnUEiIh3cIutVtmySC2KZi56E0+xXQ7TgxVrd22kgxUAkzkehyVDHwRrAGvQaRO6ZjODog8l9s9lLMVpNXFtTEb2h55H6QubK9D9uthJwS7dIGGQ4Gn5XGx/3vnC88KDCEIQC7H2C2cubjGQAd0W/wArd645d7+H2EDgYhz94O7dH1QdJgYfQze9hwU+GINZBFhpxlZZg8foma0AiZOdUEskDlXVMyZ4xmoGtJqfUaK5g4cH4oG7UznwETogziuJItVobXQQAPAKbe5xQJXAaV6nVT42JRoBoGjvMSB1JQSbE20QKGONZqeas4ZJaSD8OcAVJp1yrySYeHrlXxgCBnZMxxp4eBkcckEjMKbdOEU6mpUsGRkGzaDJ0AFZmSo2vIABqYMxlz7uKs4QAEn4QK9EEmHhRxitqXzNiVM8wDIA1mRXjlKr/wBSIAmIrrFZmNdFk4Tnj4gQ0n9RieEBA2HV5dSgiZ+hhTEjPxH8wFI1nClhFO4Jw0HO+lCT61QV/dk+gjdrGfEx8/omc1u8YJr+41JzFVJSKtsbn5cUFbczBnOo87yo3NIsQKmtxa17dyt4+EMr+r5zyUWLgkiWnjG9XSkjjRAj9mLgSDMX0+6gMxnBp97+uisO4iDY6E605JA3Ol4j1GXcgrOmmeQPfS1U5YSJAFMuNSIzyU7XfCQT8LhcVg3mnHzNVAfy1beJpGooUEeJhSYANbTNbHvEx/IWvxsMHOsUBHQEcp6VW12xpIBaNDXuOt4jhCqYmHLnOIrJM5iZnhMzbjog432ywg7Z8WWwQ1xBmhkTEE0FjYfXyEr3Lt1sYOK2rt7CeDUEn4TBjSopSy8MQCEIQC778OnA4OMMw9rvAj5FcCu0/DXFHvMZn7mNd/qT/wDoIO43zNLWjjp3qO/29c1LhtpmD9UzG5DMfNA7WboHqfVFaw2xU+NK/wApNnaDDiQa8dMz6sU7cuF86oH3JgmI51NamOYKdgOnHl19WUeE2TNgNZzlWGtoeXmgfdmNc/WmanwhXoRfjTlaKJcNlAOHjFfopsMVbSTNsuvOYCCXCcb0pQTaSIBjhMjkpW7PvNAdr65ZJSwQ6XUkzAtIincpmuNBBANbcbeCCbCO7JAEnQclLhsIiYJAqTYHNR4LYNqTDq6VjxCl3TbjkSL5dAgyRQV4QstIt3yBCc0mnC/ghuGKCkIFGgimgEJRguqQBBuKATrVTPwxHwzPruSt+LOtEEbQ4UcYPJQvZU3GcTnNY8FZxGgxNxxWPdSDEGBXXOUEBmZgREHOOOt69SoWHKCCYOV50VoYc2dfle48YUTjN7U6aoIsHdsWg3E245H1VSQGkgNO69pplkCJ4EAidVDgtkETUGIvY1twU+KPyiRDZvxiR0KCENJZXI+qiqgxAPiINoqL2g9Z75WwcyBaagSK2A+qpbRcmsmhBmaXzQcz7QBv9PjSJ3cN5B0+B19F4Mvc/brH3NixyY/Ju01cd3nPxDvXhpQYQhCAXR+wePu7ZhjJ4czvEj/5Bq5xT7Ljljmvbdrg4c2mR5IPasSZOv1UmG2oMGel6xKx75uJhsxW2ewPHIgdxVnCZBIdSppaoy70GNymkaVqa9IA71jDbTXRMXSPXrRYwhzqdNfsgma2Xi0SATFuPnRWRBrJ69O6gHioGWgVMeJy41CstkHdJGl+R+SDLB8UDhQWuL+rqyxsE108794VbBcZkAmYb0JrToFbxsPcJqCQcq+roHFBa83MVMATFdVdaBvWsNb105UVNwoANIOpM+V1sMJshpyueM3B9ZIM78DeNf1cKQmGZSEbxFPhF5tCsYLr0mevnyQTf0x3d7K2pUW7qpw87vTVIbhAgaOMpX4YkHdB6KbdKI1QQPYYEARPrzWKiTHq2SkOQ9QpG1kcI8/sgq7tiW1tIoDeR1SOZLfR6qw0ENd8QrHnNs1AzDgOFZHGnAzpdArtnDjMiaVsDzEx3rGGTQE2MWrnPNS4WHaD+Ux6i+ilbhRlNZ8QgjxWnICptOUilM7+CpbbiyC7d+IuNNRu5TSZC2OI0gt/Nfug8svJa3GY0XOetjuwelj1Qed/i3te7srMMQPeYgmn6WgmJ57i8gK7f8Vu0N/axhC2CwA/5vhzo6bo6LiCgwhCEAnCROEHp34d9pe82Y4Jq7BNJn8jzI7nAjuXUllb+Hq68f8AZbtf+l2lmIfyH4MQDNjr9RR3ML2FwrcOaQIIsQagzyQMyTERYnlX6qRxFPrmQomZ8vK3JSAdOOlIQWNno4ExQzyOQOtUzcM3/bBtf+BKie2Zyg+SsC0nx4ZILGGambxI/wAqH7dVl0uEuvMxrHoIbh99crGflCk0zH5QBnW3yQTNMFzjAA3TxN58vJX8LEIaROosqLAIk2kN1JoDPGpVxoJI1v3kR0AKDLAYvc1zzpHSqmwMP1Of0hI1kU9Up8lNhuj1zQZ1CYNzShtZ5wOakhApCYWlZCy1tPXrRAhaSYmv1+VEhEAj1qR4KUA0WPddPV+9BFiARaflW/rVEVERoIH05FAdTLLvJ+6xiYh3hMajTPvzQDsECuYKctvNDEnhX+UzDUwZGc5RlwWcZ/wOcOQPh8vNBW2vEqK1HGhoPktR2vtbcLCxMV5+BjS46wATA1OXctlivrQSYy4x9AvKvxi7eAazZGGrj7zE4NB/6bDzILug1QeY7ftbsbFfiu/M9xcepmOQsqpTpCgwhCEAnCROEGV6b+G/bgxcL+lxD8eGCcM/uZm3/wBfLkvMlNse1PwsRuJhuLXsIcCNR8uCD3YsM8Br9u5SNAztwudOSoezvbTNtwBiNEPHwvb+130NwfotluWzpY9EEuERDd29jwJ9TPFO0CBe1fBYAB+nT13KbEpr0PXVA7DwmTnzH3U80NK0IOg0j1bJRNbFsoA5T8lLhNtpMVOoE+vRC1gNrA/SApt8ADjI8LHw8VXwgQaCh/Nzi3JStZkbD791/BBNhilan1QqaKinNRTlae+hU4dEDOKcggd3BNCRoucz4cApWoMBO3osNNVkMN68z6sgDim0BRtZYuNCPI/ws+8AMxJnPrksC8u7un1QRYkQ6KCZ8bBLeuvqfIJ3tJnICt9U4wIisTTiAckDFoiJuJMaVHnCr7QQ6BNgfCRHdBUrsYB05ecEgDw8VrMfEDQSSAACTJgARJcTpQoNd7Q9rM2XZ34+ITDRbNzjG60cT98ivnTtLbn4+K/FxDL3neOnADQAQBwC6P8AEL2tO3YwbhkjZ8IkMFt854pGpymw5lcmgEhTpCgwhCEAnCROEGUIQg2fs923ibJjDFw65Oafyvbm0/I5Fe1djdsYW1YQxcIy2xBjeYf2u48c14Etj2F23jbJie8wXQbOaatcP2uHohB76IGU68VIJmSfUrSezHtJg7awHDcG4oAL8Jx+IWqD+pvHviy3zBBjW/8ACDJBABqB9reHipw2CW0mNfEa/dR4Vov5z3KbDcBNLwPPP1dBPhCkE6mnz4psOBM1oDrNc+g9SkwnWymBJHL4vmpsRsRzjXrTkgmwQQZzFeESfqrGGGg38OKgwTFj1t3qw9gGukjmgyTU+CkAGdKqNhbFZBFose+yCwzXOuqB3vBFJ6qFxJzKkgZjn9KLOG4CoA6lBG3DqB4pnwDHXmhuKBU1OijfiTfW2VkCYrrU5dNPqpMXEEUpNSZry9aqq58knQX+Srdobdh4WGX4jgxjRLnOMD0e8ygkx8Wa5cTSl78l41+JPt17+dm2V3/RFMTEH/dIP5W/+MH/AGPC9T289v37XODgSzZ7E2di8/2s/t79BwyAQhCASFOkKDCEIQCcJE4QZQhCAQhCCTZ8d2G4PY4tc0yHNMEHgQvTPZj8TGkNw9tbBED3zRQ8XtFjS7e4XXl6EH03s+OMRofhva5rqh7TLTexFB0VgskVoJy6L5u7F7e2jZHb2z4rmai7Xf5NPwnuXpHYH4uso3bMAtNveYJkVoZY421gnkg9OAyNaZzTSZzUmEeHq/yWs7I9o9h2oj3O1Ybzk1ztx/RroK3jsCIM9/qECA5RHWqlYSM3cYnikEA1+LgCZ74jqlcNA6PWaCduJFYnia8ln3p6Ku0m38JgDKByVhziafysxGXfRU+0O0MPBbv4uJh4bf3PcGjkJKCy+nPQKMjWp0XCdt/ipsWCC3BD9of/AGjdZPF7q9wK839ovxE23apaH+5wz+jCkEj+5/5jyoOCD1L2s9v9m2OWT73GH/aYRDT/AOR1m8qngvGvab2o2nbn72M/4QZbhtoxvIZniZK0qEAhCEAhCEAkKdIUGEIQgEwclQgbeRvJUIG3kbyVCBt5G8lQgbeRvJUIG3ltuzfajbNnj3O1YzALNDyW/wCpkeC06EHc7J+K/aTL4mHif54bf+G6thg/jNto/NgbM7/1xAf/ALCvNkIPTMT8Ztqj4dm2cHj7w/8AMKrjfjD2ibDAZ/jhn/k8rz1CDptu9v8AtLFkO2vEAP7Iw+ksAK57H2hz3Fz3Oc43LiXE9TVRIQNvI3kqEDbyN5KhA28jeSoQNvI3kqEDbywVhCAQhCD/2Q=="/>
          <p:cNvSpPr>
            <a:spLocks noChangeAspect="1" noChangeArrowheads="1"/>
          </p:cNvSpPr>
          <p:nvPr/>
        </p:nvSpPr>
        <p:spPr bwMode="auto">
          <a:xfrm>
            <a:off x="155575" y="-37465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4770" y="1658472"/>
            <a:ext cx="3541357" cy="354135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05402" y="1658472"/>
            <a:ext cx="3523424" cy="3523424"/>
          </a:xfrm>
          <a:prstGeom prst="rect">
            <a:avLst/>
          </a:prstGeom>
        </p:spPr>
      </p:pic>
      <p:pic>
        <p:nvPicPr>
          <p:cNvPr id="3" name="Picture 2" descr="Screen Shot 2015-02-26 at 11.19.54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23786" y="4474412"/>
            <a:ext cx="1822712" cy="1797913"/>
          </a:xfrm>
          <a:prstGeom prst="rect">
            <a:avLst/>
          </a:prstGeom>
        </p:spPr>
      </p:pic>
      <p:pic>
        <p:nvPicPr>
          <p:cNvPr id="6" name="Picture 5" descr="Screen Shot 2015-02-26 at 11.31.00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50787" y="4442884"/>
            <a:ext cx="1805715" cy="1835438"/>
          </a:xfrm>
          <a:prstGeom prst="rect">
            <a:avLst/>
          </a:prstGeom>
        </p:spPr>
      </p:pic>
      <p:pic>
        <p:nvPicPr>
          <p:cNvPr id="9" name="Picture 8" descr="Screen Shot 2015-02-26 at 11.56.20 P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78254" y="4466993"/>
            <a:ext cx="1834533" cy="1794783"/>
          </a:xfrm>
          <a:prstGeom prst="rect">
            <a:avLst/>
          </a:prstGeom>
        </p:spPr>
      </p:pic>
      <p:cxnSp>
        <p:nvCxnSpPr>
          <p:cNvPr id="11" name="Straight Connector 10"/>
          <p:cNvCxnSpPr/>
          <p:nvPr/>
        </p:nvCxnSpPr>
        <p:spPr>
          <a:xfrm>
            <a:off x="10999020" y="6060822"/>
            <a:ext cx="710007" cy="0"/>
          </a:xfrm>
          <a:prstGeom prst="line">
            <a:avLst/>
          </a:prstGeom>
        </p:spPr>
        <p:style>
          <a:lnRef idx="3">
            <a:schemeClr val="accent3"/>
          </a:lnRef>
          <a:fillRef idx="0">
            <a:schemeClr val="accent3"/>
          </a:fillRef>
          <a:effectRef idx="2">
            <a:schemeClr val="accent3"/>
          </a:effectRef>
          <a:fontRef idx="minor">
            <a:schemeClr val="tx1"/>
          </a:fontRef>
        </p:style>
      </p:cxnSp>
      <p:sp>
        <p:nvSpPr>
          <p:cNvPr id="16" name="TextBox 15"/>
          <p:cNvSpPr txBox="1"/>
          <p:nvPr/>
        </p:nvSpPr>
        <p:spPr>
          <a:xfrm>
            <a:off x="10760239" y="6137807"/>
            <a:ext cx="746551" cy="276999"/>
          </a:xfrm>
          <a:prstGeom prst="rect">
            <a:avLst/>
          </a:prstGeom>
          <a:noFill/>
        </p:spPr>
        <p:txBody>
          <a:bodyPr wrap="square" rtlCol="0">
            <a:spAutoFit/>
          </a:bodyPr>
          <a:lstStyle/>
          <a:p>
            <a:r>
              <a:rPr lang="en-US" sz="1200" dirty="0" smtClean="0">
                <a:solidFill>
                  <a:srgbClr val="FF0000"/>
                </a:solidFill>
              </a:rPr>
              <a:t>250 km</a:t>
            </a:r>
            <a:endParaRPr lang="en-US" sz="1200" dirty="0">
              <a:solidFill>
                <a:srgbClr val="FF0000"/>
              </a:solidFill>
            </a:endParaRPr>
          </a:p>
        </p:txBody>
      </p:sp>
      <p:cxnSp>
        <p:nvCxnSpPr>
          <p:cNvPr id="18" name="Straight Connector 17"/>
          <p:cNvCxnSpPr/>
          <p:nvPr/>
        </p:nvCxnSpPr>
        <p:spPr>
          <a:xfrm>
            <a:off x="7329477" y="6072124"/>
            <a:ext cx="710007"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9" name="Straight Connector 18"/>
          <p:cNvCxnSpPr/>
          <p:nvPr/>
        </p:nvCxnSpPr>
        <p:spPr>
          <a:xfrm>
            <a:off x="3659934" y="6095183"/>
            <a:ext cx="710007" cy="0"/>
          </a:xfrm>
          <a:prstGeom prst="line">
            <a:avLst/>
          </a:prstGeom>
        </p:spPr>
        <p:style>
          <a:lnRef idx="3">
            <a:schemeClr val="accent3"/>
          </a:lnRef>
          <a:fillRef idx="0">
            <a:schemeClr val="accent3"/>
          </a:fillRef>
          <a:effectRef idx="2">
            <a:schemeClr val="accent3"/>
          </a:effectRef>
          <a:fontRef idx="minor">
            <a:schemeClr val="tx1"/>
          </a:fontRef>
        </p:style>
      </p:cxnSp>
      <p:sp>
        <p:nvSpPr>
          <p:cNvPr id="20" name="TextBox 19"/>
          <p:cNvSpPr txBox="1"/>
          <p:nvPr/>
        </p:nvSpPr>
        <p:spPr>
          <a:xfrm>
            <a:off x="7372929" y="6172628"/>
            <a:ext cx="746551" cy="276999"/>
          </a:xfrm>
          <a:prstGeom prst="rect">
            <a:avLst/>
          </a:prstGeom>
          <a:noFill/>
        </p:spPr>
        <p:txBody>
          <a:bodyPr wrap="square" rtlCol="0">
            <a:spAutoFit/>
          </a:bodyPr>
          <a:lstStyle/>
          <a:p>
            <a:r>
              <a:rPr lang="en-US" sz="1200" dirty="0" smtClean="0">
                <a:solidFill>
                  <a:srgbClr val="FF0000"/>
                </a:solidFill>
              </a:rPr>
              <a:t>36 km</a:t>
            </a:r>
            <a:endParaRPr lang="en-US" sz="1200" dirty="0">
              <a:solidFill>
                <a:srgbClr val="FF0000"/>
              </a:solidFill>
            </a:endParaRPr>
          </a:p>
        </p:txBody>
      </p:sp>
      <p:sp>
        <p:nvSpPr>
          <p:cNvPr id="21" name="TextBox 20"/>
          <p:cNvSpPr txBox="1"/>
          <p:nvPr/>
        </p:nvSpPr>
        <p:spPr>
          <a:xfrm>
            <a:off x="3668106" y="6183927"/>
            <a:ext cx="746551" cy="276999"/>
          </a:xfrm>
          <a:prstGeom prst="rect">
            <a:avLst/>
          </a:prstGeom>
          <a:noFill/>
        </p:spPr>
        <p:txBody>
          <a:bodyPr wrap="square" rtlCol="0">
            <a:spAutoFit/>
          </a:bodyPr>
          <a:lstStyle/>
          <a:p>
            <a:r>
              <a:rPr lang="en-US" sz="1200" dirty="0" smtClean="0">
                <a:solidFill>
                  <a:srgbClr val="FF0000"/>
                </a:solidFill>
              </a:rPr>
              <a:t>40 km</a:t>
            </a:r>
            <a:endParaRPr lang="en-US" sz="1200" dirty="0">
              <a:solidFill>
                <a:srgbClr val="FF0000"/>
              </a:solidFill>
            </a:endParaRPr>
          </a:p>
        </p:txBody>
      </p:sp>
      <p:sp>
        <p:nvSpPr>
          <p:cNvPr id="22" name="TextBox 21"/>
          <p:cNvSpPr txBox="1"/>
          <p:nvPr/>
        </p:nvSpPr>
        <p:spPr>
          <a:xfrm>
            <a:off x="725259" y="1363958"/>
            <a:ext cx="752628" cy="369332"/>
          </a:xfrm>
          <a:prstGeom prst="rect">
            <a:avLst/>
          </a:prstGeom>
          <a:noFill/>
        </p:spPr>
        <p:txBody>
          <a:bodyPr wrap="square" rtlCol="0">
            <a:spAutoFit/>
          </a:bodyPr>
          <a:lstStyle/>
          <a:p>
            <a:r>
              <a:rPr lang="en-US" dirty="0" smtClean="0"/>
              <a:t>Rhea</a:t>
            </a:r>
            <a:endParaRPr lang="en-US" dirty="0"/>
          </a:p>
        </p:txBody>
      </p:sp>
      <p:sp>
        <p:nvSpPr>
          <p:cNvPr id="23" name="TextBox 22"/>
          <p:cNvSpPr txBox="1"/>
          <p:nvPr/>
        </p:nvSpPr>
        <p:spPr>
          <a:xfrm>
            <a:off x="8194395" y="1363958"/>
            <a:ext cx="905983" cy="369332"/>
          </a:xfrm>
          <a:prstGeom prst="rect">
            <a:avLst/>
          </a:prstGeom>
          <a:noFill/>
        </p:spPr>
        <p:txBody>
          <a:bodyPr wrap="square" rtlCol="0">
            <a:spAutoFit/>
          </a:bodyPr>
          <a:lstStyle/>
          <a:p>
            <a:r>
              <a:rPr lang="en-US" dirty="0" smtClean="0"/>
              <a:t>Tethys</a:t>
            </a:r>
            <a:endParaRPr lang="en-US" dirty="0"/>
          </a:p>
        </p:txBody>
      </p:sp>
      <p:sp>
        <p:nvSpPr>
          <p:cNvPr id="24" name="TextBox 23"/>
          <p:cNvSpPr txBox="1"/>
          <p:nvPr/>
        </p:nvSpPr>
        <p:spPr>
          <a:xfrm>
            <a:off x="4499420" y="1363958"/>
            <a:ext cx="939830" cy="369332"/>
          </a:xfrm>
          <a:prstGeom prst="rect">
            <a:avLst/>
          </a:prstGeom>
          <a:noFill/>
        </p:spPr>
        <p:txBody>
          <a:bodyPr wrap="square" rtlCol="0">
            <a:spAutoFit/>
          </a:bodyPr>
          <a:lstStyle/>
          <a:p>
            <a:r>
              <a:rPr lang="en-US" dirty="0" err="1" smtClean="0"/>
              <a:t>Dione</a:t>
            </a:r>
            <a:endParaRPr lang="en-US" dirty="0"/>
          </a:p>
        </p:txBody>
      </p:sp>
      <p:sp>
        <p:nvSpPr>
          <p:cNvPr id="25" name="TextBox 24"/>
          <p:cNvSpPr txBox="1"/>
          <p:nvPr/>
        </p:nvSpPr>
        <p:spPr>
          <a:xfrm>
            <a:off x="764389" y="5314730"/>
            <a:ext cx="1693415" cy="584776"/>
          </a:xfrm>
          <a:prstGeom prst="rect">
            <a:avLst/>
          </a:prstGeom>
          <a:noFill/>
        </p:spPr>
        <p:txBody>
          <a:bodyPr wrap="square" rtlCol="0">
            <a:spAutoFit/>
          </a:bodyPr>
          <a:lstStyle/>
          <a:p>
            <a:r>
              <a:rPr lang="en-US" sz="1600" dirty="0" smtClean="0"/>
              <a:t>g=0.265 m/s^2</a:t>
            </a:r>
          </a:p>
          <a:p>
            <a:r>
              <a:rPr lang="en-US" sz="1600" dirty="0" smtClean="0"/>
              <a:t>d=1,528 km</a:t>
            </a:r>
          </a:p>
        </p:txBody>
      </p:sp>
      <p:sp>
        <p:nvSpPr>
          <p:cNvPr id="26" name="TextBox 25"/>
          <p:cNvSpPr txBox="1"/>
          <p:nvPr/>
        </p:nvSpPr>
        <p:spPr>
          <a:xfrm>
            <a:off x="4515296" y="5208449"/>
            <a:ext cx="1693415" cy="584776"/>
          </a:xfrm>
          <a:prstGeom prst="rect">
            <a:avLst/>
          </a:prstGeom>
          <a:noFill/>
        </p:spPr>
        <p:txBody>
          <a:bodyPr wrap="square" rtlCol="0">
            <a:spAutoFit/>
          </a:bodyPr>
          <a:lstStyle/>
          <a:p>
            <a:r>
              <a:rPr lang="en-US" sz="1600" dirty="0" smtClean="0"/>
              <a:t>g=0.233 m/s^2</a:t>
            </a:r>
          </a:p>
          <a:p>
            <a:r>
              <a:rPr lang="en-US" sz="1600" dirty="0" smtClean="0"/>
              <a:t>d=1,123km</a:t>
            </a:r>
          </a:p>
        </p:txBody>
      </p:sp>
      <p:sp>
        <p:nvSpPr>
          <p:cNvPr id="27" name="TextBox 26"/>
          <p:cNvSpPr txBox="1"/>
          <p:nvPr/>
        </p:nvSpPr>
        <p:spPr>
          <a:xfrm>
            <a:off x="8277965" y="5184475"/>
            <a:ext cx="1693415" cy="584776"/>
          </a:xfrm>
          <a:prstGeom prst="rect">
            <a:avLst/>
          </a:prstGeom>
          <a:noFill/>
        </p:spPr>
        <p:txBody>
          <a:bodyPr wrap="square" rtlCol="0">
            <a:spAutoFit/>
          </a:bodyPr>
          <a:lstStyle/>
          <a:p>
            <a:r>
              <a:rPr lang="en-US" sz="1600" dirty="0" smtClean="0"/>
              <a:t>g=0.147 m/s^2</a:t>
            </a:r>
          </a:p>
          <a:p>
            <a:r>
              <a:rPr lang="en-US" sz="1600" dirty="0" smtClean="0"/>
              <a:t>d=1,066km</a:t>
            </a:r>
          </a:p>
        </p:txBody>
      </p:sp>
    </p:spTree>
    <p:extLst>
      <p:ext uri="{BB962C8B-B14F-4D97-AF65-F5344CB8AC3E}">
        <p14:creationId xmlns:p14="http://schemas.microsoft.com/office/powerpoint/2010/main" val="250377110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660807" y="1563336"/>
            <a:ext cx="4185623" cy="576262"/>
          </a:xfrm>
        </p:spPr>
        <p:txBody>
          <a:bodyPr/>
          <a:lstStyle/>
          <a:p>
            <a:r>
              <a:rPr lang="en-US" sz="2200" dirty="0" smtClean="0"/>
              <a:t>Melt-Drainage of Subsurface Ice</a:t>
            </a:r>
            <a:endParaRPr lang="en-US" sz="2200" dirty="0"/>
          </a:p>
        </p:txBody>
      </p:sp>
      <p:sp>
        <p:nvSpPr>
          <p:cNvPr id="6" name="Text Placeholder 5"/>
          <p:cNvSpPr>
            <a:spLocks noGrp="1"/>
          </p:cNvSpPr>
          <p:nvPr>
            <p:ph type="body" sz="half" idx="3"/>
          </p:nvPr>
        </p:nvSpPr>
        <p:spPr>
          <a:xfrm>
            <a:off x="7105443" y="1593219"/>
            <a:ext cx="4185619" cy="576262"/>
          </a:xfrm>
        </p:spPr>
        <p:txBody>
          <a:bodyPr/>
          <a:lstStyle/>
          <a:p>
            <a:r>
              <a:rPr lang="en-US" sz="2200" dirty="0" smtClean="0"/>
              <a:t>Collapse of Weakened Material</a:t>
            </a:r>
            <a:endParaRPr lang="en-US" sz="2200" dirty="0"/>
          </a:p>
        </p:txBody>
      </p:sp>
      <p:sp>
        <p:nvSpPr>
          <p:cNvPr id="7" name="Content Placeholder 6"/>
          <p:cNvSpPr>
            <a:spLocks noGrp="1"/>
          </p:cNvSpPr>
          <p:nvPr>
            <p:ph sz="quarter" idx="4"/>
          </p:nvPr>
        </p:nvSpPr>
        <p:spPr>
          <a:xfrm>
            <a:off x="6185665" y="2405531"/>
            <a:ext cx="5962232" cy="3785244"/>
          </a:xfrm>
        </p:spPr>
        <p:txBody>
          <a:bodyPr/>
          <a:lstStyle/>
          <a:p>
            <a:r>
              <a:rPr lang="en-US" sz="2000" dirty="0" smtClean="0"/>
              <a:t>Crater originally has a peak</a:t>
            </a:r>
          </a:p>
          <a:p>
            <a:pPr lvl="1"/>
            <a:r>
              <a:rPr lang="en-US" sz="2000" dirty="0" smtClean="0"/>
              <a:t>Another model suggests that the collapse is from the weaker surface material</a:t>
            </a:r>
          </a:p>
          <a:p>
            <a:r>
              <a:rPr lang="en-US" sz="2000" dirty="0" smtClean="0"/>
              <a:t>Weaker peak material collapses to form a pit</a:t>
            </a:r>
          </a:p>
          <a:p>
            <a:pPr marL="0" indent="0">
              <a:buNone/>
            </a:pPr>
            <a:endParaRPr lang="en-US" dirty="0"/>
          </a:p>
        </p:txBody>
      </p:sp>
      <p:sp>
        <p:nvSpPr>
          <p:cNvPr id="4" name="Title 3"/>
          <p:cNvSpPr>
            <a:spLocks noGrp="1"/>
          </p:cNvSpPr>
          <p:nvPr>
            <p:ph type="title"/>
          </p:nvPr>
        </p:nvSpPr>
        <p:spPr/>
        <p:txBody>
          <a:bodyPr/>
          <a:lstStyle/>
          <a:p>
            <a:r>
              <a:rPr lang="en-US" dirty="0" smtClean="0"/>
              <a:t>Formation Models</a:t>
            </a:r>
            <a:endParaRPr lang="en-US" dirty="0"/>
          </a:p>
        </p:txBody>
      </p:sp>
      <p:sp>
        <p:nvSpPr>
          <p:cNvPr id="8" name="TextBox 7"/>
          <p:cNvSpPr txBox="1"/>
          <p:nvPr/>
        </p:nvSpPr>
        <p:spPr>
          <a:xfrm>
            <a:off x="3257176" y="2943412"/>
            <a:ext cx="184666" cy="369332"/>
          </a:xfrm>
          <a:prstGeom prst="rect">
            <a:avLst/>
          </a:prstGeom>
          <a:noFill/>
        </p:spPr>
        <p:txBody>
          <a:bodyPr wrap="none" rtlCol="0">
            <a:spAutoFit/>
          </a:bodyPr>
          <a:lstStyle/>
          <a:p>
            <a:endParaRPr lang="en-US" dirty="0"/>
          </a:p>
        </p:txBody>
      </p:sp>
      <p:sp>
        <p:nvSpPr>
          <p:cNvPr id="16" name="Content Placeholder 15"/>
          <p:cNvSpPr>
            <a:spLocks noGrp="1"/>
          </p:cNvSpPr>
          <p:nvPr>
            <p:ph sz="quarter" idx="2"/>
          </p:nvPr>
        </p:nvSpPr>
        <p:spPr/>
        <p:txBody>
          <a:bodyPr>
            <a:normAutofit/>
          </a:bodyPr>
          <a:lstStyle/>
          <a:p>
            <a:r>
              <a:rPr lang="en-US" sz="2000" dirty="0" smtClean="0"/>
              <a:t>Impactor hits icy surface</a:t>
            </a:r>
          </a:p>
          <a:p>
            <a:r>
              <a:rPr lang="en-US" sz="2000" dirty="0" smtClean="0"/>
              <a:t>Heat from impact melts the ice and leaves a pit </a:t>
            </a:r>
            <a:endParaRPr lang="en-US" sz="2000" dirty="0"/>
          </a:p>
        </p:txBody>
      </p:sp>
      <p:pic>
        <p:nvPicPr>
          <p:cNvPr id="17" name="Picture 16" descr="HotPlu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3416" y="3464363"/>
            <a:ext cx="2078008" cy="2897846"/>
          </a:xfrm>
          <a:prstGeom prst="rect">
            <a:avLst/>
          </a:prstGeom>
        </p:spPr>
      </p:pic>
      <p:pic>
        <p:nvPicPr>
          <p:cNvPr id="18" name="Picture 17" descr="eb3.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1817" y="3881377"/>
            <a:ext cx="4148278" cy="2482776"/>
          </a:xfrm>
          <a:prstGeom prst="rect">
            <a:avLst/>
          </a:prstGeom>
        </p:spPr>
      </p:pic>
      <p:sp>
        <p:nvSpPr>
          <p:cNvPr id="2" name="Rectangle 1"/>
          <p:cNvSpPr/>
          <p:nvPr/>
        </p:nvSpPr>
        <p:spPr>
          <a:xfrm>
            <a:off x="3797064" y="6044227"/>
            <a:ext cx="2217336" cy="307777"/>
          </a:xfrm>
          <a:prstGeom prst="rect">
            <a:avLst/>
          </a:prstGeom>
        </p:spPr>
        <p:txBody>
          <a:bodyPr wrap="none">
            <a:spAutoFit/>
          </a:bodyPr>
          <a:lstStyle/>
          <a:p>
            <a:r>
              <a:rPr lang="en-US" sz="1400" dirty="0">
                <a:latin typeface="Helvetica"/>
                <a:cs typeface="Helvetica"/>
              </a:rPr>
              <a:t>(</a:t>
            </a:r>
            <a:r>
              <a:rPr lang="en-US" sz="1400" dirty="0" err="1">
                <a:latin typeface="Helvetica"/>
                <a:cs typeface="Helvetica"/>
              </a:rPr>
              <a:t>Senft</a:t>
            </a:r>
            <a:r>
              <a:rPr lang="en-US" sz="1400" dirty="0">
                <a:latin typeface="Helvetica"/>
                <a:cs typeface="Helvetica"/>
              </a:rPr>
              <a:t> and Stewart, 2011)</a:t>
            </a:r>
            <a:endParaRPr lang="en-US" sz="1400" dirty="0"/>
          </a:p>
        </p:txBody>
      </p:sp>
    </p:spTree>
    <p:extLst>
      <p:ext uri="{BB962C8B-B14F-4D97-AF65-F5344CB8AC3E}">
        <p14:creationId xmlns:p14="http://schemas.microsoft.com/office/powerpoint/2010/main" val="258400117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Data </a:t>
            </a:r>
            <a:endParaRPr lang="en-US" dirty="0"/>
          </a:p>
        </p:txBody>
      </p:sp>
      <mc:AlternateContent xmlns:mc="http://schemas.openxmlformats.org/markup-compatibility/2006" xmlns:a14="http://schemas.microsoft.com/office/drawing/2010/main">
        <mc:Choice Requires="a14">
          <p:sp>
            <p:nvSpPr>
              <p:cNvPr id="10" name="Content Placeholder 9"/>
              <p:cNvSpPr>
                <a:spLocks noGrp="1"/>
              </p:cNvSpPr>
              <p:nvPr>
                <p:ph sz="quarter" idx="1"/>
              </p:nvPr>
            </p:nvSpPr>
            <p:spPr/>
            <p:txBody>
              <a:bodyPr>
                <a:normAutofit/>
              </a:bodyPr>
              <a:lstStyle/>
              <a:p>
                <a:r>
                  <a:rPr lang="en-US" sz="2000" dirty="0" smtClean="0"/>
                  <a:t>Global maps of Rhea, Dione, and Tethys surveyed in </a:t>
                </a:r>
                <a:r>
                  <a:rPr lang="en-US" sz="2000" dirty="0" err="1" smtClean="0"/>
                  <a:t>JMars</a:t>
                </a:r>
                <a:endParaRPr lang="en-US" sz="2000" dirty="0" smtClean="0"/>
              </a:p>
              <a:p>
                <a:r>
                  <a:rPr lang="en-US" sz="2000" dirty="0" smtClean="0"/>
                  <a:t>Maps comprised of mostly Cassini data with some Voyager data</a:t>
                </a:r>
              </a:p>
              <a:p>
                <a:pPr lvl="1"/>
                <a:r>
                  <a:rPr lang="en-US" sz="1400" dirty="0" smtClean="0">
                    <a:solidFill>
                      <a:srgbClr val="000000"/>
                    </a:solidFill>
                  </a:rPr>
                  <a:t>Resolutions</a:t>
                </a:r>
                <a:br>
                  <a:rPr lang="en-US" sz="1400" dirty="0" smtClean="0">
                    <a:solidFill>
                      <a:srgbClr val="000000"/>
                    </a:solidFill>
                  </a:rPr>
                </a:br>
                <a:r>
                  <a:rPr lang="en-US" sz="1400" dirty="0" smtClean="0">
                    <a:solidFill>
                      <a:srgbClr val="000000"/>
                    </a:solidFill>
                  </a:rPr>
                  <a:t>	 </a:t>
                </a:r>
                <a:r>
                  <a:rPr lang="en-US" sz="1300" dirty="0" smtClean="0">
                    <a:solidFill>
                      <a:srgbClr val="000000"/>
                    </a:solidFill>
                  </a:rPr>
                  <a:t>Dione:  200 m/pixel to 1400 m/pixel  </a:t>
                </a:r>
                <a:endParaRPr lang="en-US" sz="1300" dirty="0">
                  <a:solidFill>
                    <a:srgbClr val="000000"/>
                  </a:solidFill>
                </a:endParaRPr>
              </a:p>
              <a:p>
                <a:pPr marL="0" indent="0">
                  <a:buNone/>
                </a:pPr>
                <a:r>
                  <a:rPr lang="en-US" sz="1300" dirty="0" smtClean="0">
                    <a:solidFill>
                      <a:srgbClr val="000000"/>
                    </a:solidFill>
                  </a:rPr>
                  <a:t>	 Tethys</a:t>
                </a:r>
                <a:r>
                  <a:rPr lang="en-US" sz="1300" dirty="0">
                    <a:solidFill>
                      <a:srgbClr val="000000"/>
                    </a:solidFill>
                  </a:rPr>
                  <a:t>: 180 m/pixel to 900 m/pixel</a:t>
                </a:r>
              </a:p>
              <a:p>
                <a:pPr marL="0" indent="0">
                  <a:buNone/>
                </a:pPr>
                <a:r>
                  <a:rPr lang="en-US" sz="1300" dirty="0" smtClean="0">
                    <a:solidFill>
                      <a:srgbClr val="000000"/>
                    </a:solidFill>
                  </a:rPr>
                  <a:t>	 Rhea</a:t>
                </a:r>
                <a:r>
                  <a:rPr lang="en-US" sz="1300" dirty="0">
                    <a:solidFill>
                      <a:srgbClr val="000000"/>
                    </a:solidFill>
                  </a:rPr>
                  <a:t>: 160 m/pixel to 1500 m/pixel</a:t>
                </a:r>
              </a:p>
              <a:p>
                <a:r>
                  <a:rPr lang="en-US" sz="2000" dirty="0" smtClean="0"/>
                  <a:t>Compared with newly released color maps of these bodies</a:t>
                </a:r>
              </a:p>
              <a:p>
                <a:r>
                  <a:rPr lang="en-US" sz="2000" dirty="0" smtClean="0"/>
                  <a:t>Started at the equatorial regions and worked outwards towards the polar regions</a:t>
                </a:r>
              </a:p>
              <a:p>
                <a:pPr lvl="1"/>
                <a:r>
                  <a:rPr lang="en-US" sz="1500" dirty="0" smtClean="0">
                    <a:solidFill>
                      <a:schemeClr val="tx1"/>
                    </a:solidFill>
                  </a:rPr>
                  <a:t>Maps became blurred around </a:t>
                </a:r>
                <a14:m>
                  <m:oMath xmlns:m="http://schemas.openxmlformats.org/officeDocument/2006/math" xmlns="">
                    <m:r>
                      <a:rPr lang="en-US" sz="1500" i="1" dirty="0" smtClean="0">
                        <a:solidFill>
                          <a:schemeClr val="tx1"/>
                        </a:solidFill>
                        <a:latin typeface="Cambria Math" panose="02040503050406030204" pitchFamily="18" charset="0"/>
                      </a:rPr>
                      <m:t>60° </m:t>
                    </m:r>
                    <m:r>
                      <a:rPr lang="en-US" sz="1500" i="1" dirty="0" smtClean="0">
                        <a:solidFill>
                          <a:schemeClr val="tx1"/>
                        </a:solidFill>
                        <a:latin typeface="Cambria Math" panose="02040503050406030204" pitchFamily="18" charset="0"/>
                      </a:rPr>
                      <m:t>𝑁</m:t>
                    </m:r>
                    <m:r>
                      <a:rPr lang="en-US" sz="1500" i="1" dirty="0" smtClean="0">
                        <a:solidFill>
                          <a:schemeClr val="tx1"/>
                        </a:solidFill>
                        <a:latin typeface="Cambria Math" panose="02040503050406030204" pitchFamily="18" charset="0"/>
                      </a:rPr>
                      <m:t>/</m:t>
                    </m:r>
                    <m:r>
                      <a:rPr lang="en-US" sz="1500" i="1" dirty="0" smtClean="0">
                        <a:solidFill>
                          <a:schemeClr val="tx1"/>
                        </a:solidFill>
                        <a:latin typeface="Cambria Math" panose="02040503050406030204" pitchFamily="18" charset="0"/>
                      </a:rPr>
                      <m:t>𝑆</m:t>
                    </m:r>
                  </m:oMath>
                </a14:m>
                <a:endParaRPr lang="en-US" sz="1500" dirty="0" smtClean="0">
                  <a:solidFill>
                    <a:schemeClr val="tx1"/>
                  </a:solidFill>
                </a:endParaRPr>
              </a:p>
              <a:p>
                <a:r>
                  <a:rPr lang="en-US" sz="2000" dirty="0" smtClean="0"/>
                  <a:t>Counted craters using </a:t>
                </a:r>
                <a:r>
                  <a:rPr lang="en-US" sz="2000" dirty="0" err="1" smtClean="0"/>
                  <a:t>JMars</a:t>
                </a:r>
                <a:r>
                  <a:rPr lang="en-US" sz="2000" dirty="0" smtClean="0"/>
                  <a:t> </a:t>
                </a:r>
              </a:p>
              <a:p>
                <a:pPr lvl="1"/>
                <a:r>
                  <a:rPr lang="en-US" sz="1500" dirty="0" smtClean="0"/>
                  <a:t>Measured pit and crater diameters</a:t>
                </a:r>
              </a:p>
              <a:p>
                <a:pPr lvl="1"/>
                <a:r>
                  <a:rPr lang="en-US" sz="1500" dirty="0" smtClean="0"/>
                  <a:t>Longitude and Latitude</a:t>
                </a:r>
              </a:p>
              <a:p>
                <a:r>
                  <a:rPr lang="en-US" sz="2000" dirty="0" smtClean="0"/>
                  <a:t>Calculated the ratio between pit and crater diameters</a:t>
                </a:r>
                <a:endParaRPr lang="en-US" sz="2000" dirty="0"/>
              </a:p>
              <a:p>
                <a:pPr marL="274320" lvl="1" indent="0">
                  <a:buNone/>
                </a:pPr>
                <a:r>
                  <a:rPr lang="en-US" sz="2000" dirty="0" smtClean="0">
                    <a:solidFill>
                      <a:schemeClr val="tx1"/>
                    </a:solidFill>
                  </a:rPr>
                  <a:t>(</a:t>
                </a:r>
                <a14:m>
                  <m:oMath xmlns:m="http://schemas.openxmlformats.org/officeDocument/2006/math" xmlns="">
                    <m:r>
                      <a:rPr lang="en-US" sz="1800" i="1" dirty="0" smtClean="0">
                        <a:solidFill>
                          <a:schemeClr val="tx1"/>
                        </a:solidFill>
                        <a:latin typeface="Cambria Math" panose="02040503050406030204" pitchFamily="18" charset="0"/>
                      </a:rPr>
                      <m:t>𝐷𝑝</m:t>
                    </m:r>
                    <m:r>
                      <a:rPr lang="en-US" sz="1800" i="1" dirty="0" smtClean="0">
                        <a:solidFill>
                          <a:schemeClr val="tx1"/>
                        </a:solidFill>
                        <a:latin typeface="Cambria Math" panose="02040503050406030204" pitchFamily="18" charset="0"/>
                      </a:rPr>
                      <m:t>/</m:t>
                    </m:r>
                    <m:r>
                      <a:rPr lang="en-US" sz="1800" i="1" dirty="0" smtClean="0">
                        <a:solidFill>
                          <a:schemeClr val="tx1"/>
                        </a:solidFill>
                        <a:latin typeface="Cambria Math" panose="02040503050406030204" pitchFamily="18" charset="0"/>
                      </a:rPr>
                      <m:t>𝐷𝑐</m:t>
                    </m:r>
                  </m:oMath>
                </a14:m>
                <a:r>
                  <a:rPr lang="en-US" sz="2000" dirty="0" smtClean="0">
                    <a:solidFill>
                      <a:schemeClr val="tx1"/>
                    </a:solidFill>
                  </a:rPr>
                  <a:t>)</a:t>
                </a:r>
              </a:p>
            </p:txBody>
          </p:sp>
        </mc:Choice>
        <mc:Fallback xmlns="">
          <p:sp>
            <p:nvSpPr>
              <p:cNvPr id="10" name="Content Placeholder 9"/>
              <p:cNvSpPr>
                <a:spLocks noGrp="1" noRot="1" noChangeAspect="1" noMove="1" noResize="1" noEditPoints="1" noAdjustHandles="1" noChangeArrowheads="1" noChangeShapeType="1" noTextEdit="1"/>
              </p:cNvSpPr>
              <p:nvPr>
                <p:ph sz="quarter" idx="1"/>
              </p:nvPr>
            </p:nvSpPr>
            <p:spPr>
              <a:blipFill rotWithShape="0">
                <a:blip r:embed="rId3"/>
                <a:stretch>
                  <a:fillRect l="-215" t="-933"/>
                </a:stretch>
              </a:blipFill>
            </p:spPr>
            <p:txBody>
              <a:bodyPr/>
              <a:lstStyle/>
              <a:p>
                <a:r>
                  <a:rPr lang="en-US">
                    <a:noFill/>
                  </a:rPr>
                  <a:t> </a:t>
                </a:r>
              </a:p>
            </p:txBody>
          </p:sp>
        </mc:Fallback>
      </mc:AlternateContent>
      <p:pic>
        <p:nvPicPr>
          <p:cNvPr id="12" name="Picture 11" descr="Screen Shot 2015-03-03 at 6.15.0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5730" y="4505603"/>
            <a:ext cx="4737702" cy="1593445"/>
          </a:xfrm>
          <a:prstGeom prst="rect">
            <a:avLst/>
          </a:prstGeom>
        </p:spPr>
      </p:pic>
    </p:spTree>
    <p:extLst>
      <p:ext uri="{BB962C8B-B14F-4D97-AF65-F5344CB8AC3E}">
        <p14:creationId xmlns:p14="http://schemas.microsoft.com/office/powerpoint/2010/main" val="356833938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15709" y="5120032"/>
            <a:ext cx="11379200" cy="758952"/>
          </a:xfrm>
        </p:spPr>
        <p:txBody>
          <a:bodyPr/>
          <a:lstStyle/>
          <a:p>
            <a:r>
              <a:rPr lang="en-US" dirty="0" smtClean="0"/>
              <a:t>Analysis</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880929886"/>
              </p:ext>
            </p:extLst>
          </p:nvPr>
        </p:nvGraphicFramePr>
        <p:xfrm>
          <a:off x="401638" y="1680032"/>
          <a:ext cx="5219559" cy="4234368"/>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p:cNvSpPr txBox="1">
            <a:spLocks/>
          </p:cNvSpPr>
          <p:nvPr/>
        </p:nvSpPr>
        <p:spPr>
          <a:xfrm>
            <a:off x="402336" y="228600"/>
            <a:ext cx="11379200"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mtClean="0"/>
              <a:t>Analysis</a:t>
            </a:r>
            <a:endParaRPr lang="en-US" dirty="0"/>
          </a:p>
        </p:txBody>
      </p:sp>
      <p:pic>
        <p:nvPicPr>
          <p:cNvPr id="8" name="Picture 7" descr="PitCrater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8257" y="1681430"/>
            <a:ext cx="5921570" cy="4209454"/>
          </a:xfrm>
          <a:prstGeom prst="rect">
            <a:avLst/>
          </a:prstGeom>
        </p:spPr>
      </p:pic>
      <p:sp>
        <p:nvSpPr>
          <p:cNvPr id="9" name="TextBox 8"/>
          <p:cNvSpPr txBox="1"/>
          <p:nvPr/>
        </p:nvSpPr>
        <p:spPr>
          <a:xfrm>
            <a:off x="8220119" y="5949675"/>
            <a:ext cx="1458218" cy="369332"/>
          </a:xfrm>
          <a:prstGeom prst="rect">
            <a:avLst/>
          </a:prstGeom>
          <a:noFill/>
        </p:spPr>
        <p:txBody>
          <a:bodyPr wrap="square" rtlCol="0">
            <a:spAutoFit/>
          </a:bodyPr>
          <a:lstStyle/>
          <a:p>
            <a:r>
              <a:rPr lang="en-US" b="1" dirty="0" smtClean="0"/>
              <a:t>Ganymede</a:t>
            </a:r>
            <a:r>
              <a:rPr lang="en-US" dirty="0" smtClean="0"/>
              <a:t> </a:t>
            </a:r>
            <a:endParaRPr lang="en-US" dirty="0"/>
          </a:p>
        </p:txBody>
      </p:sp>
      <p:sp>
        <p:nvSpPr>
          <p:cNvPr id="10" name="TextBox 9"/>
          <p:cNvSpPr txBox="1"/>
          <p:nvPr/>
        </p:nvSpPr>
        <p:spPr>
          <a:xfrm>
            <a:off x="2552162" y="5949675"/>
            <a:ext cx="914605" cy="369332"/>
          </a:xfrm>
          <a:prstGeom prst="rect">
            <a:avLst/>
          </a:prstGeom>
          <a:noFill/>
        </p:spPr>
        <p:txBody>
          <a:bodyPr wrap="square" rtlCol="0">
            <a:spAutoFit/>
          </a:bodyPr>
          <a:lstStyle/>
          <a:p>
            <a:r>
              <a:rPr lang="en-US" b="1" dirty="0" smtClean="0"/>
              <a:t>Dione</a:t>
            </a:r>
            <a:r>
              <a:rPr lang="en-US" dirty="0" smtClean="0"/>
              <a:t> </a:t>
            </a:r>
            <a:endParaRPr lang="en-US" dirty="0"/>
          </a:p>
        </p:txBody>
      </p:sp>
      <p:sp>
        <p:nvSpPr>
          <p:cNvPr id="3" name="Rectangle 2"/>
          <p:cNvSpPr/>
          <p:nvPr/>
        </p:nvSpPr>
        <p:spPr>
          <a:xfrm>
            <a:off x="9629488" y="5976631"/>
            <a:ext cx="2227418" cy="307777"/>
          </a:xfrm>
          <a:prstGeom prst="rect">
            <a:avLst/>
          </a:prstGeom>
        </p:spPr>
        <p:txBody>
          <a:bodyPr wrap="none">
            <a:spAutoFit/>
          </a:bodyPr>
          <a:lstStyle/>
          <a:p>
            <a:r>
              <a:rPr lang="en-US" sz="1400" dirty="0">
                <a:latin typeface="Helvetica"/>
                <a:cs typeface="Helvetica"/>
              </a:rPr>
              <a:t>(</a:t>
            </a:r>
            <a:r>
              <a:rPr lang="en-US" sz="1400" dirty="0" err="1">
                <a:latin typeface="Helvetica"/>
                <a:cs typeface="Helvetica"/>
              </a:rPr>
              <a:t>Alzate</a:t>
            </a:r>
            <a:r>
              <a:rPr lang="en-US" sz="1400" dirty="0">
                <a:latin typeface="Helvetica"/>
                <a:cs typeface="Helvetica"/>
              </a:rPr>
              <a:t> and Barlow, 2011)</a:t>
            </a:r>
            <a:endParaRPr lang="en-US" sz="1400" dirty="0"/>
          </a:p>
        </p:txBody>
      </p:sp>
    </p:spTree>
    <p:extLst>
      <p:ext uri="{BB962C8B-B14F-4D97-AF65-F5344CB8AC3E}">
        <p14:creationId xmlns:p14="http://schemas.microsoft.com/office/powerpoint/2010/main" val="93464096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sz="quarter" idx="1"/>
          </p:nvPr>
        </p:nvSpPr>
        <p:spPr/>
        <p:txBody>
          <a:bodyPr/>
          <a:lstStyle/>
          <a:p>
            <a:endParaRPr lang="en-US" dirty="0"/>
          </a:p>
        </p:txBody>
      </p:sp>
      <p:graphicFrame>
        <p:nvGraphicFramePr>
          <p:cNvPr id="4" name="Chart 3"/>
          <p:cNvGraphicFramePr>
            <a:graphicFrameLocks/>
          </p:cNvGraphicFramePr>
          <p:nvPr>
            <p:extLst>
              <p:ext uri="{D42A27DB-BD31-4B8C-83A1-F6EECF244321}">
                <p14:modId xmlns:p14="http://schemas.microsoft.com/office/powerpoint/2010/main" val="2224215558"/>
              </p:ext>
            </p:extLst>
          </p:nvPr>
        </p:nvGraphicFramePr>
        <p:xfrm>
          <a:off x="3198673" y="1775496"/>
          <a:ext cx="5656477" cy="42329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2134600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053763063"/>
              </p:ext>
            </p:extLst>
          </p:nvPr>
        </p:nvGraphicFramePr>
        <p:xfrm>
          <a:off x="466557" y="1736365"/>
          <a:ext cx="11236210" cy="4451866"/>
        </p:xfrm>
        <a:graphic>
          <a:graphicData uri="http://schemas.openxmlformats.org/drawingml/2006/table">
            <a:tbl>
              <a:tblPr firstRow="1" bandRow="1">
                <a:tableStyleId>{69C7853C-536D-4A76-A0AE-DD22124D55A5}</a:tableStyleId>
              </a:tblPr>
              <a:tblGrid>
                <a:gridCol w="1746170"/>
                <a:gridCol w="1898008"/>
                <a:gridCol w="1898008"/>
                <a:gridCol w="1898008"/>
                <a:gridCol w="1898008"/>
                <a:gridCol w="1898008"/>
              </a:tblGrid>
              <a:tr h="1052998">
                <a:tc>
                  <a:txBody>
                    <a:bodyPr/>
                    <a:lstStyle/>
                    <a:p>
                      <a:r>
                        <a:rPr lang="en-US" dirty="0" smtClean="0"/>
                        <a:t>Moon</a:t>
                      </a:r>
                      <a:endParaRPr lang="en-US" dirty="0"/>
                    </a:p>
                  </a:txBody>
                  <a:tcPr/>
                </a:tc>
                <a:tc>
                  <a:txBody>
                    <a:bodyPr/>
                    <a:lstStyle/>
                    <a:p>
                      <a:r>
                        <a:rPr lang="en-US" dirty="0" smtClean="0"/>
                        <a:t>Surface</a:t>
                      </a:r>
                      <a:r>
                        <a:rPr lang="en-US" baseline="0" dirty="0" smtClean="0"/>
                        <a:t> Gravity </a:t>
                      </a:r>
                    </a:p>
                    <a:p>
                      <a:r>
                        <a:rPr lang="en-US" baseline="0" dirty="0" smtClean="0"/>
                        <a:t>(m/s</a:t>
                      </a:r>
                      <a:r>
                        <a:rPr lang="en-US" baseline="30000" dirty="0" smtClean="0"/>
                        <a:t>2</a:t>
                      </a:r>
                      <a:r>
                        <a:rPr lang="en-US" baseline="0" dirty="0" smtClean="0"/>
                        <a:t>)</a:t>
                      </a:r>
                      <a:endParaRPr lang="en-US" dirty="0"/>
                    </a:p>
                  </a:txBody>
                  <a:tcPr/>
                </a:tc>
                <a:tc>
                  <a:txBody>
                    <a:bodyPr/>
                    <a:lstStyle/>
                    <a:p>
                      <a:r>
                        <a:rPr lang="en-US" dirty="0" smtClean="0"/>
                        <a:t>#</a:t>
                      </a:r>
                      <a:r>
                        <a:rPr lang="en-US" baseline="0" dirty="0" smtClean="0"/>
                        <a:t> of pits</a:t>
                      </a:r>
                      <a:endParaRPr lang="en-US" dirty="0"/>
                    </a:p>
                  </a:txBody>
                  <a:tcPr/>
                </a:tc>
                <a:tc>
                  <a:txBody>
                    <a:bodyPr/>
                    <a:lstStyle/>
                    <a:p>
                      <a:r>
                        <a:rPr lang="en-US" dirty="0" err="1" smtClean="0"/>
                        <a:t>Dp</a:t>
                      </a:r>
                      <a:r>
                        <a:rPr lang="en-US" dirty="0" smtClean="0"/>
                        <a:t>/Dc median value</a:t>
                      </a:r>
                      <a:endParaRPr lang="en-US" dirty="0"/>
                    </a:p>
                  </a:txBody>
                  <a:tcPr/>
                </a:tc>
                <a:tc>
                  <a:txBody>
                    <a:bodyPr/>
                    <a:lstStyle/>
                    <a:p>
                      <a:r>
                        <a:rPr lang="en-US" dirty="0" smtClean="0"/>
                        <a:t>Crater diameter ranges (km)</a:t>
                      </a:r>
                      <a:endParaRPr lang="en-US" dirty="0"/>
                    </a:p>
                  </a:txBody>
                  <a:tcPr/>
                </a:tc>
                <a:tc>
                  <a:txBody>
                    <a:bodyPr/>
                    <a:lstStyle/>
                    <a:p>
                      <a:r>
                        <a:rPr lang="en-US" dirty="0" smtClean="0"/>
                        <a:t>Pit Diameter ranges (km)</a:t>
                      </a:r>
                      <a:endParaRPr lang="en-US" dirty="0"/>
                    </a:p>
                  </a:txBody>
                  <a:tcPr/>
                </a:tc>
              </a:tr>
              <a:tr h="659606">
                <a:tc>
                  <a:txBody>
                    <a:bodyPr/>
                    <a:lstStyle/>
                    <a:p>
                      <a:r>
                        <a:rPr lang="en-US" dirty="0" smtClean="0"/>
                        <a:t>Tethys</a:t>
                      </a:r>
                      <a:endParaRPr lang="en-US" dirty="0"/>
                    </a:p>
                  </a:txBody>
                  <a:tcPr/>
                </a:tc>
                <a:tc>
                  <a:txBody>
                    <a:bodyPr/>
                    <a:lstStyle/>
                    <a:p>
                      <a:r>
                        <a:rPr lang="en-US" sz="1800" dirty="0" smtClean="0"/>
                        <a:t>0.147</a:t>
                      </a:r>
                      <a:endParaRPr lang="en-US" sz="1800" dirty="0"/>
                    </a:p>
                  </a:txBody>
                  <a:tcPr/>
                </a:tc>
                <a:tc>
                  <a:txBody>
                    <a:bodyPr/>
                    <a:lstStyle/>
                    <a:p>
                      <a:r>
                        <a:rPr lang="en-US" sz="1800" dirty="0" smtClean="0"/>
                        <a:t>13</a:t>
                      </a:r>
                      <a:endParaRPr lang="en-US" sz="1800" dirty="0"/>
                    </a:p>
                  </a:txBody>
                  <a:tcPr/>
                </a:tc>
                <a:tc>
                  <a:txBody>
                    <a:bodyPr/>
                    <a:lstStyle/>
                    <a:p>
                      <a:r>
                        <a:rPr lang="en-US" sz="1800" dirty="0" smtClean="0"/>
                        <a:t>0.175</a:t>
                      </a:r>
                      <a:endParaRPr lang="en-US" sz="1800" dirty="0"/>
                    </a:p>
                  </a:txBody>
                  <a:tcPr/>
                </a:tc>
                <a:tc>
                  <a:txBody>
                    <a:bodyPr/>
                    <a:lstStyle/>
                    <a:p>
                      <a:r>
                        <a:rPr lang="en-US" sz="1800" dirty="0" smtClean="0"/>
                        <a:t>20-60</a:t>
                      </a:r>
                      <a:endParaRPr lang="en-US" sz="1800" dirty="0"/>
                    </a:p>
                  </a:txBody>
                  <a:tcPr/>
                </a:tc>
                <a:tc>
                  <a:txBody>
                    <a:bodyPr/>
                    <a:lstStyle/>
                    <a:p>
                      <a:r>
                        <a:rPr lang="en-US" sz="1800" dirty="0" smtClean="0"/>
                        <a:t>3-12</a:t>
                      </a:r>
                      <a:endParaRPr lang="en-US" sz="1800" dirty="0"/>
                    </a:p>
                  </a:txBody>
                  <a:tcPr/>
                </a:tc>
              </a:tr>
              <a:tr h="659606">
                <a:tc>
                  <a:txBody>
                    <a:bodyPr/>
                    <a:lstStyle/>
                    <a:p>
                      <a:r>
                        <a:rPr lang="en-US" dirty="0" err="1" smtClean="0"/>
                        <a:t>Dione</a:t>
                      </a:r>
                      <a:endParaRPr lang="en-US" dirty="0"/>
                    </a:p>
                  </a:txBody>
                  <a:tcPr/>
                </a:tc>
                <a:tc>
                  <a:txBody>
                    <a:bodyPr/>
                    <a:lstStyle/>
                    <a:p>
                      <a:r>
                        <a:rPr lang="en-US" sz="1800" dirty="0" smtClean="0">
                          <a:solidFill>
                            <a:schemeClr val="tx1"/>
                          </a:solidFill>
                        </a:rPr>
                        <a:t>0.233</a:t>
                      </a:r>
                      <a:endParaRPr lang="en-US" sz="1800" dirty="0">
                        <a:solidFill>
                          <a:schemeClr val="tx1"/>
                        </a:solidFill>
                      </a:endParaRPr>
                    </a:p>
                  </a:txBody>
                  <a:tcPr/>
                </a:tc>
                <a:tc>
                  <a:txBody>
                    <a:bodyPr/>
                    <a:lstStyle/>
                    <a:p>
                      <a:r>
                        <a:rPr lang="en-US" sz="1800" dirty="0" smtClean="0"/>
                        <a:t>12</a:t>
                      </a:r>
                      <a:endParaRPr lang="en-US" sz="1800" dirty="0"/>
                    </a:p>
                  </a:txBody>
                  <a:tcPr/>
                </a:tc>
                <a:tc>
                  <a:txBody>
                    <a:bodyPr/>
                    <a:lstStyle/>
                    <a:p>
                      <a:r>
                        <a:rPr lang="en-US" sz="1800" dirty="0" smtClean="0"/>
                        <a:t>0.21</a:t>
                      </a:r>
                      <a:endParaRPr lang="en-US" sz="1800" dirty="0"/>
                    </a:p>
                  </a:txBody>
                  <a:tcPr/>
                </a:tc>
                <a:tc>
                  <a:txBody>
                    <a:bodyPr/>
                    <a:lstStyle/>
                    <a:p>
                      <a:r>
                        <a:rPr lang="en-US" sz="1800" dirty="0" smtClean="0"/>
                        <a:t>20-80</a:t>
                      </a:r>
                      <a:endParaRPr lang="en-US" sz="1800" dirty="0"/>
                    </a:p>
                  </a:txBody>
                  <a:tcPr/>
                </a:tc>
                <a:tc>
                  <a:txBody>
                    <a:bodyPr/>
                    <a:lstStyle/>
                    <a:p>
                      <a:r>
                        <a:rPr lang="en-US" sz="1800" dirty="0" smtClean="0"/>
                        <a:t>3-25</a:t>
                      </a:r>
                      <a:endParaRPr lang="en-US" sz="1800" dirty="0"/>
                    </a:p>
                  </a:txBody>
                  <a:tcPr/>
                </a:tc>
              </a:tr>
              <a:tr h="659606">
                <a:tc>
                  <a:txBody>
                    <a:bodyPr/>
                    <a:lstStyle/>
                    <a:p>
                      <a:r>
                        <a:rPr lang="en-US" dirty="0" smtClean="0"/>
                        <a:t>Rhea</a:t>
                      </a:r>
                      <a:endParaRPr lang="en-US" dirty="0"/>
                    </a:p>
                  </a:txBody>
                  <a:tcPr/>
                </a:tc>
                <a:tc>
                  <a:txBody>
                    <a:bodyPr/>
                    <a:lstStyle/>
                    <a:p>
                      <a:r>
                        <a:rPr lang="en-US" sz="1800" dirty="0" smtClean="0"/>
                        <a:t>0.265 </a:t>
                      </a:r>
                      <a:endParaRPr lang="en-US" sz="1800" dirty="0"/>
                    </a:p>
                  </a:txBody>
                  <a:tcPr/>
                </a:tc>
                <a:tc>
                  <a:txBody>
                    <a:bodyPr/>
                    <a:lstStyle/>
                    <a:p>
                      <a:r>
                        <a:rPr lang="en-US" sz="1800" dirty="0" smtClean="0"/>
                        <a:t>12</a:t>
                      </a:r>
                      <a:endParaRPr lang="en-US" sz="1800" dirty="0"/>
                    </a:p>
                  </a:txBody>
                  <a:tcPr/>
                </a:tc>
                <a:tc>
                  <a:txBody>
                    <a:bodyPr/>
                    <a:lstStyle/>
                    <a:p>
                      <a:r>
                        <a:rPr lang="en-US" sz="1800" dirty="0" smtClean="0"/>
                        <a:t>0.22</a:t>
                      </a:r>
                      <a:endParaRPr lang="en-US" sz="1800" dirty="0"/>
                    </a:p>
                  </a:txBody>
                  <a:tcPr/>
                </a:tc>
                <a:tc>
                  <a:txBody>
                    <a:bodyPr/>
                    <a:lstStyle/>
                    <a:p>
                      <a:r>
                        <a:rPr lang="en-US" sz="1800" dirty="0" smtClean="0"/>
                        <a:t>20-80</a:t>
                      </a:r>
                      <a:endParaRPr lang="en-US" sz="1800" dirty="0"/>
                    </a:p>
                  </a:txBody>
                  <a:tcPr/>
                </a:tc>
                <a:tc>
                  <a:txBody>
                    <a:bodyPr/>
                    <a:lstStyle/>
                    <a:p>
                      <a:r>
                        <a:rPr lang="en-US" sz="1800" dirty="0" smtClean="0"/>
                        <a:t>10-20</a:t>
                      </a:r>
                      <a:endParaRPr lang="en-US" sz="1800" dirty="0"/>
                    </a:p>
                  </a:txBody>
                  <a:tcPr/>
                </a:tc>
              </a:tr>
              <a:tr h="710025">
                <a:tc>
                  <a:txBody>
                    <a:bodyPr/>
                    <a:lstStyle/>
                    <a:p>
                      <a:r>
                        <a:rPr lang="en-US" dirty="0" smtClean="0"/>
                        <a:t>Ganymede</a:t>
                      </a:r>
                      <a:endParaRPr lang="en-US" dirty="0"/>
                    </a:p>
                  </a:txBody>
                  <a:tcPr/>
                </a:tc>
                <a:tc>
                  <a:txBody>
                    <a:bodyPr/>
                    <a:lstStyle/>
                    <a:p>
                      <a:r>
                        <a:rPr lang="en-US" sz="1800" dirty="0" smtClean="0"/>
                        <a:t>1.428</a:t>
                      </a:r>
                      <a:endParaRPr lang="en-US" sz="1800" dirty="0"/>
                    </a:p>
                  </a:txBody>
                  <a:tcPr/>
                </a:tc>
                <a:tc>
                  <a:txBody>
                    <a:bodyPr/>
                    <a:lstStyle/>
                    <a:p>
                      <a:r>
                        <a:rPr lang="en-US" sz="1800" dirty="0" smtClean="0"/>
                        <a:t>471</a:t>
                      </a:r>
                      <a:endParaRPr lang="en-US" sz="1800" dirty="0"/>
                    </a:p>
                  </a:txBody>
                  <a:tcPr/>
                </a:tc>
                <a:tc>
                  <a:txBody>
                    <a:bodyPr/>
                    <a:lstStyle/>
                    <a:p>
                      <a:r>
                        <a:rPr lang="en-US" sz="1800" dirty="0" smtClean="0"/>
                        <a:t>0.19</a:t>
                      </a:r>
                      <a:endParaRPr lang="en-US" sz="1800" dirty="0"/>
                    </a:p>
                  </a:txBody>
                  <a:tcPr/>
                </a:tc>
                <a:tc>
                  <a:txBody>
                    <a:bodyPr/>
                    <a:lstStyle/>
                    <a:p>
                      <a:r>
                        <a:rPr lang="en-US" sz="1800" dirty="0" smtClean="0"/>
                        <a:t>10-90</a:t>
                      </a:r>
                      <a:endParaRPr lang="en-US" sz="1800" dirty="0"/>
                    </a:p>
                  </a:txBody>
                  <a:tcPr/>
                </a:tc>
                <a:tc>
                  <a:txBody>
                    <a:bodyPr/>
                    <a:lstStyle/>
                    <a:p>
                      <a:r>
                        <a:rPr lang="en-US" sz="1800" dirty="0" smtClean="0"/>
                        <a:t>4-43</a:t>
                      </a:r>
                      <a:endParaRPr lang="en-US" sz="1800" dirty="0"/>
                    </a:p>
                  </a:txBody>
                  <a:tcPr/>
                </a:tc>
              </a:tr>
              <a:tr h="710025">
                <a:tc>
                  <a:txBody>
                    <a:bodyPr/>
                    <a:lstStyle/>
                    <a:p>
                      <a:r>
                        <a:rPr lang="en-US" dirty="0" smtClean="0"/>
                        <a:t>Mars</a:t>
                      </a:r>
                      <a:endParaRPr lang="en-US" dirty="0"/>
                    </a:p>
                  </a:txBody>
                  <a:tcPr/>
                </a:tc>
                <a:tc>
                  <a:txBody>
                    <a:bodyPr/>
                    <a:lstStyle/>
                    <a:p>
                      <a:r>
                        <a:rPr lang="en-US" sz="1800" dirty="0" smtClean="0"/>
                        <a:t>3.711</a:t>
                      </a:r>
                      <a:endParaRPr lang="en-US" sz="1800" dirty="0"/>
                    </a:p>
                  </a:txBody>
                  <a:tcPr/>
                </a:tc>
                <a:tc>
                  <a:txBody>
                    <a:bodyPr/>
                    <a:lstStyle/>
                    <a:p>
                      <a:r>
                        <a:rPr lang="en-US" sz="1800" dirty="0" smtClean="0"/>
                        <a:t>1604</a:t>
                      </a:r>
                      <a:endParaRPr lang="en-US" sz="1800" dirty="0"/>
                    </a:p>
                  </a:txBody>
                  <a:tcPr/>
                </a:tc>
                <a:tc>
                  <a:txBody>
                    <a:bodyPr/>
                    <a:lstStyle/>
                    <a:p>
                      <a:r>
                        <a:rPr lang="en-US" sz="1800" dirty="0" smtClean="0"/>
                        <a:t>0.13</a:t>
                      </a:r>
                      <a:endParaRPr lang="en-US" sz="1800" dirty="0"/>
                    </a:p>
                  </a:txBody>
                  <a:tcPr/>
                </a:tc>
                <a:tc>
                  <a:txBody>
                    <a:bodyPr/>
                    <a:lstStyle/>
                    <a:p>
                      <a:r>
                        <a:rPr lang="en-US" sz="1800" dirty="0" smtClean="0"/>
                        <a:t>5-90</a:t>
                      </a:r>
                      <a:endParaRPr lang="en-US" sz="1800" dirty="0"/>
                    </a:p>
                  </a:txBody>
                  <a:tcPr/>
                </a:tc>
                <a:tc>
                  <a:txBody>
                    <a:bodyPr/>
                    <a:lstStyle/>
                    <a:p>
                      <a:r>
                        <a:rPr lang="en-US" sz="1800" dirty="0" smtClean="0"/>
                        <a:t>2-23</a:t>
                      </a:r>
                      <a:endParaRPr lang="en-US" sz="1800" dirty="0"/>
                    </a:p>
                  </a:txBody>
                  <a:tcPr/>
                </a:tc>
              </a:tr>
            </a:tbl>
          </a:graphicData>
        </a:graphic>
      </p:graphicFrame>
    </p:spTree>
    <p:extLst>
      <p:ext uri="{BB962C8B-B14F-4D97-AF65-F5344CB8AC3E}">
        <p14:creationId xmlns:p14="http://schemas.microsoft.com/office/powerpoint/2010/main" val="198602438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sz="quarter" idx="1"/>
          </p:nvPr>
        </p:nvSpPr>
        <p:spPr/>
        <p:txBody>
          <a:bodyPr/>
          <a:lstStyle/>
          <a:p>
            <a:r>
              <a:rPr lang="en-US" dirty="0" smtClean="0"/>
              <a:t>As crater diameters increase, pits increase as well</a:t>
            </a:r>
            <a:endParaRPr lang="en-US" dirty="0"/>
          </a:p>
          <a:p>
            <a:r>
              <a:rPr lang="en-US" dirty="0" smtClean="0"/>
              <a:t>No indication that latitude and pit distribution are related</a:t>
            </a:r>
          </a:p>
          <a:p>
            <a:r>
              <a:rPr lang="en-US" dirty="0" smtClean="0"/>
              <a:t>Fewer pits found on smaller bodies</a:t>
            </a:r>
          </a:p>
          <a:p>
            <a:r>
              <a:rPr lang="en-US" dirty="0" smtClean="0"/>
              <a:t>More pits were seen at smaller crater diameters</a:t>
            </a:r>
          </a:p>
          <a:p>
            <a:r>
              <a:rPr lang="en-US" dirty="0" smtClean="0"/>
              <a:t>Larger </a:t>
            </a:r>
            <a:r>
              <a:rPr lang="en-US" dirty="0" err="1"/>
              <a:t>D</a:t>
            </a:r>
            <a:r>
              <a:rPr lang="en-US" dirty="0" err="1" smtClean="0"/>
              <a:t>p</a:t>
            </a:r>
            <a:r>
              <a:rPr lang="en-US" dirty="0" smtClean="0"/>
              <a:t>/Dc ratios support the melt drainage model </a:t>
            </a:r>
          </a:p>
          <a:p>
            <a:pPr lvl="1"/>
            <a:r>
              <a:rPr lang="en-US" dirty="0" smtClean="0">
                <a:solidFill>
                  <a:srgbClr val="000000"/>
                </a:solidFill>
              </a:rPr>
              <a:t>Rhea: 0.22</a:t>
            </a:r>
          </a:p>
          <a:p>
            <a:pPr lvl="1"/>
            <a:r>
              <a:rPr lang="en-US" dirty="0" err="1" smtClean="0">
                <a:solidFill>
                  <a:srgbClr val="000000"/>
                </a:solidFill>
              </a:rPr>
              <a:t>Dione</a:t>
            </a:r>
            <a:r>
              <a:rPr lang="en-US" dirty="0" smtClean="0">
                <a:solidFill>
                  <a:srgbClr val="000000"/>
                </a:solidFill>
              </a:rPr>
              <a:t>: 0.21</a:t>
            </a:r>
          </a:p>
          <a:p>
            <a:pPr lvl="1"/>
            <a:r>
              <a:rPr lang="en-US" dirty="0" smtClean="0">
                <a:solidFill>
                  <a:srgbClr val="000000"/>
                </a:solidFill>
              </a:rPr>
              <a:t>Tethys: 0.17</a:t>
            </a:r>
          </a:p>
        </p:txBody>
      </p:sp>
    </p:spTree>
    <p:extLst>
      <p:ext uri="{BB962C8B-B14F-4D97-AF65-F5344CB8AC3E}">
        <p14:creationId xmlns:p14="http://schemas.microsoft.com/office/powerpoint/2010/main" val="154612246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Civic.thmx</Template>
  <TotalTime>22276</TotalTime>
  <Words>813</Words>
  <Application>Microsoft Macintosh PowerPoint</Application>
  <PresentationFormat>Custom</PresentationFormat>
  <Paragraphs>139</Paragraphs>
  <Slides>11</Slides>
  <Notes>7</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Civic</vt:lpstr>
      <vt:lpstr>Central Pit Craters on Saturn’s Icy Moons</vt:lpstr>
      <vt:lpstr>Introduction</vt:lpstr>
      <vt:lpstr>Introduction </vt:lpstr>
      <vt:lpstr>Formation Models</vt:lpstr>
      <vt:lpstr>Data </vt:lpstr>
      <vt:lpstr>Analysis</vt:lpstr>
      <vt:lpstr>Results</vt:lpstr>
      <vt:lpstr>Results</vt:lpstr>
      <vt:lpstr>Conclusions</vt:lpstr>
      <vt:lpstr>Future Work</vt:lpstr>
      <vt:lpstr>Acknowledgements </vt:lpstr>
    </vt:vector>
  </TitlesOfParts>
  <Company>Northern Arizona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Sierra N Ferguson</dc:creator>
  <cp:lastModifiedBy>Sierra Ferguson</cp:lastModifiedBy>
  <cp:revision>87</cp:revision>
  <dcterms:created xsi:type="dcterms:W3CDTF">2015-02-05T22:37:10Z</dcterms:created>
  <dcterms:modified xsi:type="dcterms:W3CDTF">2015-04-03T04:56:56Z</dcterms:modified>
</cp:coreProperties>
</file>