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64" r:id="rId3"/>
    <p:sldId id="270" r:id="rId4"/>
    <p:sldId id="263" r:id="rId5"/>
    <p:sldId id="273" r:id="rId6"/>
    <p:sldId id="281" r:id="rId7"/>
    <p:sldId id="277" r:id="rId8"/>
    <p:sldId id="259" r:id="rId9"/>
    <p:sldId id="260" r:id="rId10"/>
    <p:sldId id="261" r:id="rId11"/>
    <p:sldId id="265" r:id="rId12"/>
    <p:sldId id="279" r:id="rId13"/>
    <p:sldId id="282" r:id="rId14"/>
    <p:sldId id="283" r:id="rId15"/>
    <p:sldId id="280" r:id="rId16"/>
    <p:sldId id="268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71869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8E39D-7E9A-4DAE-B829-9F34483789D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BD002-686E-47AF-A16C-CC8269B3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4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March 25</a:t>
            </a:r>
            <a:r>
              <a:rPr lang="en-US" sz="1200" b="1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26</a:t>
            </a:r>
            <a:r>
              <a:rPr lang="en-US" sz="1200" b="1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– 2</a:t>
            </a:r>
            <a:r>
              <a:rPr lang="en-US" sz="120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presentation meeting – (your PowerPoint should be 95% complete at this point and within the 7 minute maximum)</a:t>
            </a:r>
          </a:p>
          <a:p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</a:t>
            </a:r>
            <a:r>
              <a:rPr lang="en-US" sz="1200" b="1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April 3</a:t>
            </a:r>
            <a:r>
              <a:rPr lang="en-US" sz="1200" b="1" i="0" kern="1200" baseline="300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– PowerPoints will be due to ASU and once again, we’ll forward the link as soon as we receive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D002-686E-47AF-A16C-CC8269B345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3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Noise in the communications channel between an earth-bound station and satellites orbiting the earth, or exploring space station, can be a significant problem. The data transmitted to earth becomes corrupted with noise that randomly flips bits in the code word.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Factors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distance, weather, using minimum bandwidth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D002-686E-47AF-A16C-CC8269B345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92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D002-686E-47AF-A16C-CC8269B345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54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March</a:t>
            </a:r>
            <a:r>
              <a:rPr lang="en-US" baseline="0" dirty="0" smtClean="0"/>
              <a:t> 23 another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D002-686E-47AF-A16C-CC8269B345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43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ask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</a:t>
            </a:r>
            <a:r>
              <a:rPr lang="en-US" baseline="0" dirty="0" smtClean="0"/>
              <a:t> Howard about the error frames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D002-686E-47AF-A16C-CC8269B345C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90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  <a:latin typeface="Trebuchet MS (Headings)"/>
              </a:rPr>
              <a:t>A portion of MATLAB text file generated to show the BER</a:t>
            </a:r>
            <a:r>
              <a:rPr lang="en-US" sz="1200" baseline="0" dirty="0" smtClean="0">
                <a:solidFill>
                  <a:schemeClr val="tx1"/>
                </a:solidFill>
                <a:latin typeface="Trebuchet MS (Headings)"/>
              </a:rPr>
              <a:t> incorrect frames = 100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D002-686E-47AF-A16C-CC8269B345C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  <a:latin typeface="Trebuchet MS (Headings)"/>
              </a:rPr>
              <a:t>A portion of MATLAB text file generated to show the BER</a:t>
            </a:r>
            <a:r>
              <a:rPr lang="en-US" sz="1200" baseline="0" dirty="0" smtClean="0">
                <a:solidFill>
                  <a:schemeClr val="tx1"/>
                </a:solidFill>
                <a:latin typeface="Trebuchet MS (Headings)"/>
              </a:rPr>
              <a:t> incorrect frames = 100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D002-686E-47AF-A16C-CC8269B345C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6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9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769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71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994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54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42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1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2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6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2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1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7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157"/>
            <a:ext cx="1767506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CEA41-8B49-411F-9C31-47FED43BFD01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D171C3F-F266-4198-8886-D1D8C5786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a.gov/audience/forstudents/k-4/stories/what-is-mars-k4.html#.VPbbm_nF-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lecom.tuc.gr/~alex/papers/ryan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57200"/>
            <a:ext cx="7239000" cy="20574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Repeat-Accumulate Codes with Modified Iterative Decoding </a:t>
            </a:r>
            <a:r>
              <a:rPr lang="en-US" sz="4000" b="1" dirty="0" smtClean="0"/>
              <a:t>Algorithms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971800" y="3124200"/>
            <a:ext cx="4114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rebuchet MS (Headings)"/>
              </a:rPr>
              <a:t>Presented by</a:t>
            </a:r>
            <a:r>
              <a:rPr lang="en-US" b="1" i="1" dirty="0">
                <a:latin typeface="Trebuchet MS (Headings)"/>
              </a:rPr>
              <a:t>: </a:t>
            </a:r>
            <a:r>
              <a:rPr lang="en-US" dirty="0" smtClean="0">
                <a:latin typeface="Trebuchet MS (Headings)"/>
              </a:rPr>
              <a:t>L. Patrick </a:t>
            </a:r>
            <a:r>
              <a:rPr lang="en-US" dirty="0">
                <a:latin typeface="Trebuchet MS (Headings)"/>
              </a:rPr>
              <a:t>Peshlakai </a:t>
            </a:r>
            <a:r>
              <a:rPr lang="en-US" b="1" dirty="0">
                <a:latin typeface="Trebuchet MS (Headings)"/>
              </a:rPr>
              <a:t>   </a:t>
            </a:r>
            <a:br>
              <a:rPr lang="en-US" b="1" dirty="0">
                <a:latin typeface="Trebuchet MS (Headings)"/>
              </a:rPr>
            </a:br>
            <a:r>
              <a:rPr lang="en-US" b="1" dirty="0">
                <a:latin typeface="Trebuchet MS (Headings)"/>
              </a:rPr>
              <a:t> </a:t>
            </a:r>
            <a:r>
              <a:rPr lang="en-US" b="1" dirty="0" smtClean="0">
                <a:latin typeface="Trebuchet MS (Headings)"/>
              </a:rPr>
              <a:t>     </a:t>
            </a:r>
            <a:r>
              <a:rPr lang="en-US" b="1" dirty="0">
                <a:latin typeface="Trebuchet MS (Headings)"/>
              </a:rPr>
              <a:t/>
            </a:r>
            <a:br>
              <a:rPr lang="en-US" b="1" dirty="0">
                <a:latin typeface="Trebuchet MS (Headings)"/>
              </a:rPr>
            </a:br>
            <a:r>
              <a:rPr lang="en-US" b="1" i="1" dirty="0">
                <a:latin typeface="Trebuchet MS (Headings)"/>
              </a:rPr>
              <a:t>Mentor: </a:t>
            </a:r>
            <a:r>
              <a:rPr lang="en-US" dirty="0">
                <a:latin typeface="Trebuchet MS (Headings)"/>
              </a:rPr>
              <a:t>Dr. </a:t>
            </a:r>
            <a:r>
              <a:rPr lang="en-US" dirty="0" smtClean="0">
                <a:latin typeface="Trebuchet MS (Headings)"/>
              </a:rPr>
              <a:t>Sheryl L Howard</a:t>
            </a:r>
          </a:p>
          <a:p>
            <a:r>
              <a:rPr lang="en-US" dirty="0" smtClean="0">
                <a:latin typeface="Trebuchet MS (Headings)"/>
              </a:rPr>
              <a:t>      </a:t>
            </a:r>
            <a:r>
              <a:rPr lang="en-US" dirty="0" smtClean="0">
                <a:latin typeface="Trebuchet MS (Headings)"/>
              </a:rPr>
              <a:t>Northern </a:t>
            </a:r>
            <a:r>
              <a:rPr lang="en-US" dirty="0">
                <a:latin typeface="Trebuchet MS (Headings)"/>
              </a:rPr>
              <a:t>Arizona University</a:t>
            </a:r>
            <a:br>
              <a:rPr lang="en-US" dirty="0">
                <a:latin typeface="Trebuchet MS (Headings)"/>
              </a:rPr>
            </a:br>
            <a:r>
              <a:rPr lang="en-US" dirty="0">
                <a:latin typeface="Trebuchet MS (Headings)"/>
              </a:rPr>
              <a:t>	Electrical Engineering</a:t>
            </a:r>
          </a:p>
        </p:txBody>
      </p:sp>
      <p:pic>
        <p:nvPicPr>
          <p:cNvPr id="1026" name="Picture 2" descr="C:\Users\Patirck\Desktop\nau-logo-clipart-256 (1)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522" y="5029200"/>
            <a:ext cx="995590" cy="141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Patirck\Desktop\imageedit_1_4999290022.gi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1" r="17482" b="6061"/>
          <a:stretch/>
        </p:blipFill>
        <p:spPr bwMode="auto">
          <a:xfrm>
            <a:off x="4176736" y="5029198"/>
            <a:ext cx="1634568" cy="141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Patirck\Desktop\imageedit_1_9848309528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5029198"/>
            <a:ext cx="1062819" cy="141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1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5562600"/>
            <a:ext cx="4989266" cy="8382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Trebuchet MS (Headings)"/>
              </a:rPr>
              <a:t>Questions?</a:t>
            </a:r>
            <a:endParaRPr lang="en-US" sz="6000" dirty="0">
              <a:latin typeface="Trebuchet MS (Headings)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47800" y="838200"/>
            <a:ext cx="2971799" cy="990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dirty="0" smtClean="0">
                <a:latin typeface="Trebuchet MS (Headings)"/>
              </a:rPr>
              <a:t>Thank You</a:t>
            </a:r>
            <a:endParaRPr lang="en-US" sz="6000" dirty="0">
              <a:latin typeface="Trebuchet MS (Headings)"/>
            </a:endParaRPr>
          </a:p>
        </p:txBody>
      </p:sp>
      <p:pic>
        <p:nvPicPr>
          <p:cNvPr id="1026" name="Picture 2" descr="C:\Users\Patirck\Desktop\joke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8837"/>
            <a:ext cx="4267200" cy="5152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53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 (Headings)"/>
              </a:rPr>
              <a:t>Work Cited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http://www.nasa.gov/audience/forstudents/k-4/stories/what-is-mars-k4.html#.</a:t>
            </a:r>
            <a:r>
              <a:rPr lang="en-US" dirty="0" smtClean="0">
                <a:hlinkClick r:id="rId3"/>
              </a:rPr>
              <a:t>VPbbm_nF-Sp</a:t>
            </a:r>
            <a:endParaRPr lang="en-US" dirty="0" smtClean="0"/>
          </a:p>
          <a:p>
            <a:r>
              <a:rPr lang="en-US" u="sng" dirty="0">
                <a:hlinkClick r:id="rId4"/>
              </a:rPr>
              <a:t>http://www.telecom.tuc.gr/~alex/papers/ryan.pdf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04800"/>
            <a:ext cx="1639490" cy="566738"/>
          </a:xfrm>
        </p:spPr>
        <p:txBody>
          <a:bodyPr/>
          <a:lstStyle/>
          <a:p>
            <a:r>
              <a:rPr lang="en-US" dirty="0" smtClean="0"/>
              <a:t>Noise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5367338"/>
            <a:ext cx="7391400" cy="728662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range of noise is </a:t>
            </a:r>
            <a:r>
              <a:rPr lang="el-GR" sz="2400" dirty="0" smtClean="0"/>
              <a:t>ρ</a:t>
            </a:r>
            <a:r>
              <a:rPr lang="en-US" sz="2400" dirty="0" smtClean="0"/>
              <a:t> =[ 0.2, 0.1, 0.05, 0.02, 0.01]</a:t>
            </a:r>
            <a:endParaRPr lang="en-US" sz="2400" dirty="0"/>
          </a:p>
        </p:txBody>
      </p:sp>
      <p:pic>
        <p:nvPicPr>
          <p:cNvPr id="1026" name="Picture 2" descr="C:\Users\Patirck\Desktop\noise_p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123831"/>
            <a:ext cx="4165600" cy="2829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209800" y="1143000"/>
                <a:ext cx="4775200" cy="839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900" dirty="0">
                    <a:solidFill>
                      <a:srgbClr val="444444"/>
                    </a:solidFill>
                    <a:latin typeface="Arial"/>
                    <a:ea typeface="Calibri"/>
                    <a:cs typeface="Times New Roman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444444"/>
                        </a:solidFill>
                        <a:effectLst/>
                        <a:latin typeface="Cambria Math"/>
                        <a:ea typeface="Calibri"/>
                        <a:cs typeface="Arial"/>
                      </a:rPr>
                      <m:t>λ</m:t>
                    </m:r>
                    <m:r>
                      <a:rPr lang="en-US" sz="2800">
                        <a:solidFill>
                          <a:srgbClr val="444444"/>
                        </a:solidFill>
                        <a:effectLst/>
                        <a:latin typeface="Cambria Math"/>
                        <a:ea typeface="Calibri"/>
                        <a:cs typeface="Arial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solidFill>
                              <a:srgbClr val="444444"/>
                            </a:solidFill>
                            <a:effectLst/>
                            <a:latin typeface="Cambria Math"/>
                            <a:ea typeface="Calibri"/>
                            <a:cs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444444"/>
                            </a:solidFill>
                            <a:effectLst/>
                            <a:latin typeface="Cambria Math"/>
                            <a:ea typeface="Calibri"/>
                            <a:cs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800" i="1">
                                <a:solidFill>
                                  <a:srgbClr val="444444"/>
                                </a:solidFill>
                                <a:effectLst/>
                                <a:latin typeface="Cambria Math"/>
                                <a:ea typeface="Calibri"/>
                                <a:cs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rgbClr val="444444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rgbClr val="444444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Cambria Math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solidFill>
                                          <a:srgbClr val="444444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solidFill>
                                          <a:srgbClr val="444444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solidFill>
                                          <a:srgbClr val="444444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Cambria Math"/>
                                      </a:rPr>
                                      <m:t>=0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rgbClr val="444444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Cambria Math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solidFill>
                                          <a:srgbClr val="444444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solidFill>
                                          <a:srgbClr val="444444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solidFill>
                                              <a:srgbClr val="444444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solidFill>
                                          <a:srgbClr val="444444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Cambria Math"/>
                                      </a:rPr>
                                      <m:t>=1</m:t>
                                    </m:r>
                                  </m:e>
                                </m:d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8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143000"/>
                <a:ext cx="4775200" cy="8392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92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81000"/>
            <a:ext cx="3087290" cy="566738"/>
          </a:xfrm>
        </p:spPr>
        <p:txBody>
          <a:bodyPr>
            <a:noAutofit/>
          </a:bodyPr>
          <a:lstStyle/>
          <a:p>
            <a:r>
              <a:rPr lang="en-US" sz="4000" dirty="0" smtClean="0"/>
              <a:t>H matrix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1600200" y="5334000"/>
            <a:ext cx="678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matrix H is a systematic parity check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It has a lower bi-diagonal identity matrix with </a:t>
            </a:r>
            <a:r>
              <a:rPr lang="en-US" sz="2400" dirty="0" err="1" smtClean="0"/>
              <a:t>Hp</a:t>
            </a:r>
            <a:r>
              <a:rPr lang="en-US" sz="2400" dirty="0" smtClean="0"/>
              <a:t>(</a:t>
            </a:r>
            <a:r>
              <a:rPr lang="en-US" sz="2400" dirty="0" err="1" smtClean="0"/>
              <a:t>i,j</a:t>
            </a:r>
            <a:r>
              <a:rPr lang="en-US" sz="2400" dirty="0" smtClean="0"/>
              <a:t>)=1, </a:t>
            </a:r>
            <a:r>
              <a:rPr lang="en-US" sz="2400" dirty="0" err="1" smtClean="0"/>
              <a:t>i</a:t>
            </a:r>
            <a:r>
              <a:rPr lang="en-US" sz="2400" dirty="0" smtClean="0"/>
              <a:t>=j, j+1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8200" y="1201703"/>
                <a:ext cx="7790259" cy="39390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</m:e>
                                  <m:e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</m:e>
                                  <m:e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0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201703"/>
                <a:ext cx="7790259" cy="39390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759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/>
          </p:cNvPicPr>
          <p:nvPr>
            <p:ph type="pic" idx="1"/>
          </p:nvPr>
        </p:nvPicPr>
        <p:blipFill rotWithShape="1">
          <a:blip r:embed="rId2"/>
          <a:srcRect l="4356" t="11645" r="4356" b="14384"/>
          <a:stretch/>
        </p:blipFill>
        <p:spPr>
          <a:xfrm>
            <a:off x="1371600" y="2743200"/>
            <a:ext cx="668655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5943600" cy="1752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Factor Graph Representation of the H </a:t>
            </a:r>
            <a:r>
              <a:rPr lang="en-US" sz="4000" dirty="0" smtClean="0"/>
              <a:t>matrix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21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304800"/>
            <a:ext cx="5068490" cy="896593"/>
          </a:xfrm>
        </p:spPr>
        <p:txBody>
          <a:bodyPr/>
          <a:lstStyle/>
          <a:p>
            <a:r>
              <a:rPr lang="en-US" sz="3600" b="1" i="1" dirty="0"/>
              <a:t>Data</a:t>
            </a:r>
            <a:endParaRPr lang="en-US" sz="3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03517"/>
              </p:ext>
            </p:extLst>
          </p:nvPr>
        </p:nvGraphicFramePr>
        <p:xfrm>
          <a:off x="1524000" y="2819400"/>
          <a:ext cx="6781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600"/>
                <a:gridCol w="2260600"/>
                <a:gridCol w="2260600"/>
              </a:tblGrid>
              <a:tr h="4572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Error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2.002944e-02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51567.00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4.151777e-03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10689.00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1.586679e-03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4085.00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5.499969e-04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1416.00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3.231620e-04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832.00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1.079796e-04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278.00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0" y="1371600"/>
            <a:ext cx="678102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Rho is the noise = 0.02 </a:t>
            </a:r>
          </a:p>
          <a:p>
            <a:r>
              <a:rPr lang="en-US" sz="2800" dirty="0" smtClean="0"/>
              <a:t>Number of incorrect error frames=100 </a:t>
            </a:r>
          </a:p>
        </p:txBody>
      </p:sp>
    </p:spTree>
    <p:extLst>
      <p:ext uri="{BB962C8B-B14F-4D97-AF65-F5344CB8AC3E}">
        <p14:creationId xmlns:p14="http://schemas.microsoft.com/office/powerpoint/2010/main" val="6836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Data</a:t>
            </a:r>
            <a:br>
              <a:rPr lang="en-US" b="1" i="1" dirty="0" smtClean="0"/>
            </a:br>
            <a:r>
              <a:rPr lang="en-US" b="1" i="1" dirty="0" smtClean="0"/>
              <a:t>	</a:t>
            </a:r>
            <a:r>
              <a:rPr lang="en-US" sz="1700" b="1" u="sng" dirty="0" smtClean="0">
                <a:solidFill>
                  <a:schemeClr val="tx1"/>
                </a:solidFill>
                <a:latin typeface="Trebuchet MS (Headings)"/>
              </a:rPr>
              <a:t>MATLAB output for Min Sum BSC:</a:t>
            </a:r>
            <a:endParaRPr lang="en-US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41908" y="1937378"/>
            <a:ext cx="6897291" cy="46158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rho=0.02</a:t>
            </a:r>
          </a:p>
          <a:p>
            <a:pPr marL="0" indent="0">
              <a:buNone/>
            </a:pPr>
            <a:r>
              <a:rPr lang="en-US" dirty="0" err="1"/>
              <a:t>errorrate</a:t>
            </a:r>
            <a:r>
              <a:rPr lang="en-US" dirty="0"/>
              <a:t>= 1.079796e-04, number of loops=128728.00, errors=  </a:t>
            </a:r>
            <a:r>
              <a:rPr lang="en-US" dirty="0" smtClean="0"/>
              <a:t>	278.00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frame error rate= 7.768318e-04, incorrect frames=100 for </a:t>
            </a:r>
            <a:r>
              <a:rPr lang="en-US" dirty="0" smtClean="0"/>
              <a:t>	rho=0.02</a:t>
            </a:r>
            <a:r>
              <a:rPr lang="en-US" dirty="0"/>
              <a:t>, 10 iterations</a:t>
            </a:r>
          </a:p>
          <a:p>
            <a:pPr marL="0" indent="0">
              <a:buNone/>
            </a:pPr>
            <a:r>
              <a:rPr lang="en-US" dirty="0"/>
              <a:t>raw bit error rate= 4.519549e-01, number of loops=128728.00, </a:t>
            </a:r>
            <a:r>
              <a:rPr lang="en-US" dirty="0" smtClean="0"/>
              <a:t>	raw </a:t>
            </a:r>
            <a:r>
              <a:rPr lang="en-US" dirty="0"/>
              <a:t>bit errors=1163585.00</a:t>
            </a:r>
          </a:p>
          <a:p>
            <a:pPr marL="0" indent="0">
              <a:buNone/>
            </a:pPr>
            <a:r>
              <a:rPr lang="en-US" dirty="0" err="1"/>
              <a:t>errorrate</a:t>
            </a:r>
            <a:r>
              <a:rPr lang="en-US" dirty="0"/>
              <a:t>= 2.002944e-02, errors=51567.00, 1 iteration</a:t>
            </a:r>
          </a:p>
          <a:p>
            <a:pPr marL="0" indent="0">
              <a:buNone/>
            </a:pPr>
            <a:r>
              <a:rPr lang="en-US" dirty="0" err="1"/>
              <a:t>errorrate</a:t>
            </a:r>
            <a:r>
              <a:rPr lang="en-US" dirty="0"/>
              <a:t>= 4.151777e-03, errors=10689.00, 2 iterations</a:t>
            </a:r>
          </a:p>
          <a:p>
            <a:pPr marL="0" indent="0">
              <a:buNone/>
            </a:pPr>
            <a:r>
              <a:rPr lang="en-US" dirty="0" err="1"/>
              <a:t>errorrate</a:t>
            </a:r>
            <a:r>
              <a:rPr lang="en-US" dirty="0"/>
              <a:t>= 1.586679e-03, errors= 4085.00, 3 iterations</a:t>
            </a:r>
          </a:p>
          <a:p>
            <a:pPr marL="0" indent="0">
              <a:buNone/>
            </a:pPr>
            <a:r>
              <a:rPr lang="en-US" dirty="0" err="1"/>
              <a:t>errorrate</a:t>
            </a:r>
            <a:r>
              <a:rPr lang="en-US" dirty="0"/>
              <a:t>= 5.499969e-04, errors= 1416.00, 4 iterations</a:t>
            </a:r>
          </a:p>
          <a:p>
            <a:pPr marL="0" indent="0">
              <a:buNone/>
            </a:pPr>
            <a:r>
              <a:rPr lang="en-US" dirty="0" err="1"/>
              <a:t>errorrate</a:t>
            </a:r>
            <a:r>
              <a:rPr lang="en-US" dirty="0"/>
              <a:t>= 3.231620e-04, errors=  832.00, 5 </a:t>
            </a:r>
            <a:r>
              <a:rPr lang="en-US" dirty="0" smtClean="0"/>
              <a:t>iterations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errorrate</a:t>
            </a:r>
            <a:r>
              <a:rPr lang="en-US" dirty="0"/>
              <a:t>= 1.079796e-04, errors=  278.00, 10 </a:t>
            </a:r>
            <a:r>
              <a:rPr lang="en-US" dirty="0" smtClean="0"/>
              <a:t>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Data</a:t>
            </a:r>
            <a:endParaRPr lang="en-US" b="1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68" y="1189039"/>
            <a:ext cx="10452168" cy="4525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86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572000"/>
            <a:ext cx="7772400" cy="1676400"/>
          </a:xfrm>
        </p:spPr>
        <p:txBody>
          <a:bodyPr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/>
              <a:t>Noise </a:t>
            </a:r>
            <a:r>
              <a:rPr lang="en-US" sz="2200" dirty="0" smtClean="0"/>
              <a:t>within communications are </a:t>
            </a:r>
            <a:r>
              <a:rPr lang="en-US" sz="2200" dirty="0"/>
              <a:t>costly in power and </a:t>
            </a:r>
            <a:r>
              <a:rPr lang="en-US" sz="2200" dirty="0" smtClean="0"/>
              <a:t>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 smtClean="0"/>
              <a:t>Error correcting codes (ECC</a:t>
            </a:r>
            <a:r>
              <a:rPr lang="en-US" sz="2200" dirty="0"/>
              <a:t>) are </a:t>
            </a:r>
            <a:r>
              <a:rPr lang="en-US" sz="2200" dirty="0" smtClean="0"/>
              <a:t>used to correct errors </a:t>
            </a:r>
          </a:p>
          <a:p>
            <a:r>
              <a:rPr lang="en-US" sz="2200" dirty="0" smtClean="0"/>
              <a:t>Ex. Hamming Code </a:t>
            </a:r>
            <a:r>
              <a:rPr lang="en-US" sz="2200" dirty="0"/>
              <a:t>and low-density-parity-check (LDPC) </a:t>
            </a:r>
            <a:r>
              <a:rPr lang="en-US" sz="2200" dirty="0" smtClean="0"/>
              <a:t>codes</a:t>
            </a:r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0"/>
            <a:ext cx="1905000" cy="7025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Earth bound </a:t>
            </a:r>
            <a:br>
              <a:rPr lang="en-US" dirty="0" smtClean="0"/>
            </a:br>
            <a:r>
              <a:rPr lang="en-US" dirty="0" smtClean="0"/>
              <a:t>Station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716" y="1676400"/>
            <a:ext cx="1524132" cy="6401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5173848" cy="454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10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trkout.com/wp-content/uploads/2014/08/Icon-Matla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0089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295400" y="2603499"/>
            <a:ext cx="16764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Transmitter</a:t>
            </a:r>
          </a:p>
        </p:txBody>
      </p:sp>
      <p:sp>
        <p:nvSpPr>
          <p:cNvPr id="6" name="Rectangle 5"/>
          <p:cNvSpPr/>
          <p:nvPr/>
        </p:nvSpPr>
        <p:spPr>
          <a:xfrm>
            <a:off x="6629400" y="1485900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Min-Sum</a:t>
            </a:r>
          </a:p>
          <a:p>
            <a:pPr algn="ctr"/>
            <a:r>
              <a:rPr lang="en-US" dirty="0" smtClean="0"/>
              <a:t>Decoder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629400" y="3352800"/>
            <a:ext cx="17526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Sum-product</a:t>
            </a:r>
          </a:p>
          <a:p>
            <a:pPr algn="ctr"/>
            <a:r>
              <a:rPr lang="en-US" dirty="0" smtClean="0"/>
              <a:t>Decoder</a:t>
            </a:r>
            <a:endParaRPr lang="en-US" dirty="0"/>
          </a:p>
        </p:txBody>
      </p:sp>
      <p:cxnSp>
        <p:nvCxnSpPr>
          <p:cNvPr id="8" name="Elbow Connector 7"/>
          <p:cNvCxnSpPr>
            <a:stCxn id="3" idx="3"/>
            <a:endCxn id="4" idx="2"/>
          </p:cNvCxnSpPr>
          <p:nvPr/>
        </p:nvCxnSpPr>
        <p:spPr>
          <a:xfrm>
            <a:off x="2971800" y="3327399"/>
            <a:ext cx="842691" cy="115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0"/>
            <a:endCxn id="6" idx="1"/>
          </p:cNvCxnSpPr>
          <p:nvPr/>
        </p:nvCxnSpPr>
        <p:spPr>
          <a:xfrm flipV="1">
            <a:off x="5256594" y="2305050"/>
            <a:ext cx="1372806" cy="102350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0"/>
            <a:endCxn id="7" idx="1"/>
          </p:cNvCxnSpPr>
          <p:nvPr/>
        </p:nvCxnSpPr>
        <p:spPr>
          <a:xfrm>
            <a:off x="5256594" y="3328555"/>
            <a:ext cx="1372806" cy="8624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loud 3"/>
          <p:cNvSpPr/>
          <p:nvPr/>
        </p:nvSpPr>
        <p:spPr>
          <a:xfrm>
            <a:off x="3810000" y="2743200"/>
            <a:ext cx="1447800" cy="117070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52600" y="5265003"/>
            <a:ext cx="5791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defTabSz="457200">
              <a:spcBef>
                <a:spcPts val="1000"/>
              </a:spcBef>
              <a:buClr>
                <a:srgbClr val="353535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Running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simulations to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evaluate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Bit Error Rate (BER) performance 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1110" y="609600"/>
            <a:ext cx="3468290" cy="609600"/>
          </a:xfrm>
        </p:spPr>
        <p:txBody>
          <a:bodyPr>
            <a:noAutofit/>
          </a:bodyPr>
          <a:lstStyle/>
          <a:p>
            <a:r>
              <a:rPr lang="en-US" sz="4400" dirty="0"/>
              <a:t>T</a:t>
            </a:r>
            <a:r>
              <a:rPr lang="en-US" sz="4400" dirty="0" smtClean="0"/>
              <a:t>ransmitter  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5181600"/>
            <a:ext cx="6925235" cy="11430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Systematic Repeat Accumulate (RA)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Note this is a binary </a:t>
            </a:r>
            <a:r>
              <a:rPr lang="en-US" sz="2400" dirty="0" err="1" smtClean="0"/>
              <a:t>codeword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487043"/>
            <a:ext cx="721995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3886200" y="4430268"/>
            <a:ext cx="1447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Codeword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76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910" y="271462"/>
            <a:ext cx="4687490" cy="566738"/>
          </a:xfrm>
        </p:spPr>
        <p:txBody>
          <a:bodyPr>
            <a:noAutofit/>
          </a:bodyPr>
          <a:lstStyle/>
          <a:p>
            <a:r>
              <a:rPr lang="en-US" sz="4000" dirty="0" smtClean="0"/>
              <a:t>Min-sum Decoder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592490" cy="1109662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Using Min-sum because of low complexity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143000"/>
            <a:ext cx="667702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295400" y="1219200"/>
            <a:ext cx="1447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Codeword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96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5678090" cy="566738"/>
          </a:xfrm>
        </p:spPr>
        <p:txBody>
          <a:bodyPr/>
          <a:lstStyle/>
          <a:p>
            <a:r>
              <a:rPr lang="en-US" dirty="0" smtClean="0"/>
              <a:t>Before changes to min-sum decoder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Min-sum decoder failed</a:t>
            </a:r>
            <a:endParaRPr lang="en-US" sz="24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297" y="533400"/>
            <a:ext cx="10402497" cy="460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584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5867400" cy="566738"/>
          </a:xfrm>
        </p:spPr>
        <p:txBody>
          <a:bodyPr>
            <a:noAutofit/>
          </a:bodyPr>
          <a:lstStyle/>
          <a:p>
            <a:r>
              <a:rPr lang="en-US" dirty="0" smtClean="0"/>
              <a:t>After changing the </a:t>
            </a:r>
            <a:r>
              <a:rPr lang="en-US" dirty="0"/>
              <a:t>min-sum decoder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600" dirty="0"/>
              <a:t>Min-sum decoder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600" dirty="0" smtClean="0"/>
              <a:t>Sum-product decoder </a:t>
            </a:r>
            <a:endParaRPr lang="en-US" sz="96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533400"/>
            <a:ext cx="10515601" cy="465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86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Min-sum with out random offset worse then no decoding</a:t>
            </a:r>
          </a:p>
          <a:p>
            <a:r>
              <a:rPr lang="en-US" dirty="0" smtClean="0"/>
              <a:t>Min-sum with random offset is much better BER, not as good as sum-product </a:t>
            </a:r>
          </a:p>
          <a:p>
            <a:r>
              <a:rPr lang="en-US" dirty="0" smtClean="0"/>
              <a:t>Sum-product best BER but complex </a:t>
            </a:r>
            <a:r>
              <a:rPr lang="en-US" smtClean="0"/>
              <a:t>to implement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79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Acknowledgements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09800"/>
            <a:ext cx="6858000" cy="1905000"/>
          </a:xfrm>
        </p:spPr>
        <p:txBody>
          <a:bodyPr/>
          <a:lstStyle/>
          <a:p>
            <a:r>
              <a:rPr lang="en-US" sz="2000" dirty="0" smtClean="0"/>
              <a:t>My mentor Dr. Sheryl </a:t>
            </a:r>
            <a:r>
              <a:rPr lang="en-US" sz="2000" dirty="0"/>
              <a:t>L Howard</a:t>
            </a:r>
            <a:endParaRPr lang="en-US" sz="2000" dirty="0" smtClean="0"/>
          </a:p>
          <a:p>
            <a:r>
              <a:rPr lang="en-US" sz="2000" dirty="0" smtClean="0"/>
              <a:t>Dr. Nadine Barlow – Associate Director of NAU 			NASA Space Grant Consortium</a:t>
            </a:r>
          </a:p>
          <a:p>
            <a:r>
              <a:rPr lang="en-US" sz="2000" dirty="0" smtClean="0"/>
              <a:t>Kathleen </a:t>
            </a:r>
            <a:r>
              <a:rPr lang="en-US" sz="2000" dirty="0" err="1" smtClean="0"/>
              <a:t>Stigmon</a:t>
            </a:r>
            <a:r>
              <a:rPr lang="en-US" sz="2000" dirty="0" smtClean="0"/>
              <a:t> - Senior Program Coordinator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2" descr="C:\Users\Patirck\Desktop\nau-logo-clipart-256 (1)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522" y="5029200"/>
            <a:ext cx="995590" cy="141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:\Users\Patirck\Desktop\imageedit_1_4999290022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1" r="17482" b="6061"/>
          <a:stretch/>
        </p:blipFill>
        <p:spPr bwMode="auto">
          <a:xfrm>
            <a:off x="4176736" y="5029198"/>
            <a:ext cx="1634568" cy="141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C:\Users\Patirck\Desktop\imageedit_1_9848309528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5029198"/>
            <a:ext cx="1062819" cy="141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31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1829</TotalTime>
  <Words>686</Words>
  <Application>Microsoft Office PowerPoint</Application>
  <PresentationFormat>On-screen Show (4:3)</PresentationFormat>
  <Paragraphs>99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Wisp</vt:lpstr>
      <vt:lpstr>Repeat-Accumulate Codes with Modified Iterative Decoding Algorithms</vt:lpstr>
      <vt:lpstr>Earth bound  Station</vt:lpstr>
      <vt:lpstr>PowerPoint Presentation</vt:lpstr>
      <vt:lpstr>Transmitter  </vt:lpstr>
      <vt:lpstr>Min-sum Decoder</vt:lpstr>
      <vt:lpstr>Before changes to min-sum decoder</vt:lpstr>
      <vt:lpstr>After changing the min-sum decoder</vt:lpstr>
      <vt:lpstr>Conclusions</vt:lpstr>
      <vt:lpstr>Acknowledgements</vt:lpstr>
      <vt:lpstr>Questions?</vt:lpstr>
      <vt:lpstr>Work Cited </vt:lpstr>
      <vt:lpstr>Noise</vt:lpstr>
      <vt:lpstr>H matrix</vt:lpstr>
      <vt:lpstr>Factor Graph Representation of the H matrix</vt:lpstr>
      <vt:lpstr>Data</vt:lpstr>
      <vt:lpstr>Data  MATLAB output for Min Sum BSC:</vt:lpstr>
      <vt:lpstr>Data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Title Slide:  Include name, institution, mentor name and project title</dc:title>
  <dc:creator>Patirck</dc:creator>
  <cp:lastModifiedBy>Patirck</cp:lastModifiedBy>
  <cp:revision>88</cp:revision>
  <dcterms:created xsi:type="dcterms:W3CDTF">2015-03-02T08:15:06Z</dcterms:created>
  <dcterms:modified xsi:type="dcterms:W3CDTF">2015-04-04T01:39:29Z</dcterms:modified>
</cp:coreProperties>
</file>