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Microsoft_Equation1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70" r:id="rId7"/>
    <p:sldId id="262" r:id="rId8"/>
    <p:sldId id="266" r:id="rId9"/>
    <p:sldId id="264" r:id="rId10"/>
    <p:sldId id="265" r:id="rId11"/>
    <p:sldId id="271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4/9/15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4/9/15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4/9/15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4/9/15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4/9/15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10.emf"/><Relationship Id="rId7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Ja’Lon Sisson</a:t>
            </a:r>
          </a:p>
          <a:p>
            <a:endParaRPr lang="en-US" dirty="0" smtClean="0"/>
          </a:p>
          <a:p>
            <a:r>
              <a:rPr lang="en-US" dirty="0" smtClean="0"/>
              <a:t>Mentor: Prof.</a:t>
            </a:r>
          </a:p>
          <a:p>
            <a:r>
              <a:rPr lang="en-US" dirty="0" smtClean="0"/>
              <a:t>Daniel W. Bliss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ASU/NASA Space Grant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Radar system analysis &amp; Design</a:t>
            </a:r>
            <a:endParaRPr lang="en-US" dirty="0"/>
          </a:p>
        </p:txBody>
      </p:sp>
      <p:pic>
        <p:nvPicPr>
          <p:cNvPr id="5" name="Picture 4" descr="logo_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31" y="5643388"/>
            <a:ext cx="913451" cy="940855"/>
          </a:xfrm>
          <a:prstGeom prst="rect">
            <a:avLst/>
          </a:prstGeom>
        </p:spPr>
      </p:pic>
      <p:pic>
        <p:nvPicPr>
          <p:cNvPr id="6" name="Picture 5" descr="NASA_logo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2" y="5641540"/>
            <a:ext cx="1139219" cy="942703"/>
          </a:xfrm>
          <a:prstGeom prst="rect">
            <a:avLst/>
          </a:prstGeom>
        </p:spPr>
      </p:pic>
      <p:pic>
        <p:nvPicPr>
          <p:cNvPr id="8" name="Picture 7" descr="lwm1_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43387"/>
            <a:ext cx="1403031" cy="9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5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Doppler Effect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812719"/>
              </p:ext>
            </p:extLst>
          </p:nvPr>
        </p:nvGraphicFramePr>
        <p:xfrm>
          <a:off x="381000" y="1871776"/>
          <a:ext cx="3389313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3" imgW="1384300" imgH="1828800" progId="Equation.3">
                  <p:embed/>
                </p:oleObj>
              </mc:Choice>
              <mc:Fallback>
                <p:oleObj name="Equation" r:id="rId3" imgW="1384300" imgH="182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871776"/>
                        <a:ext cx="3389313" cy="447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94165" y="2323800"/>
            <a:ext cx="4645930" cy="4407408"/>
          </a:xfrm>
        </p:spPr>
        <p:txBody>
          <a:bodyPr/>
          <a:lstStyle/>
          <a:p>
            <a:r>
              <a:rPr lang="en-US" dirty="0" err="1" smtClean="0"/>
              <a:t>f</a:t>
            </a:r>
            <a:r>
              <a:rPr lang="en-US" baseline="-25000" dirty="0" err="1" smtClean="0"/>
              <a:t>r</a:t>
            </a:r>
            <a:r>
              <a:rPr lang="en-US" dirty="0" smtClean="0"/>
              <a:t>= Shifted Frequency</a:t>
            </a:r>
          </a:p>
          <a:p>
            <a:endParaRPr lang="en-US" dirty="0" smtClean="0"/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t</a:t>
            </a:r>
            <a:r>
              <a:rPr lang="en-US" dirty="0" smtClean="0"/>
              <a:t>= Original Frequency</a:t>
            </a:r>
          </a:p>
          <a:p>
            <a:endParaRPr lang="en-US" dirty="0"/>
          </a:p>
          <a:p>
            <a:r>
              <a:rPr lang="en-US" dirty="0" err="1" smtClean="0"/>
              <a:t>f</a:t>
            </a:r>
            <a:r>
              <a:rPr lang="en-US" baseline="-25000" dirty="0" err="1" smtClean="0"/>
              <a:t>d</a:t>
            </a:r>
            <a:r>
              <a:rPr lang="en-US" dirty="0" smtClean="0"/>
              <a:t>= Doppler Frequency</a:t>
            </a:r>
          </a:p>
          <a:p>
            <a:endParaRPr lang="en-US" dirty="0" smtClean="0"/>
          </a:p>
          <a:p>
            <a:r>
              <a:rPr lang="en-US" dirty="0" smtClean="0"/>
              <a:t>c= Speed of light</a:t>
            </a:r>
          </a:p>
          <a:p>
            <a:endParaRPr lang="en-US" dirty="0" smtClean="0"/>
          </a:p>
          <a:p>
            <a:r>
              <a:rPr lang="en-US" dirty="0" smtClean="0"/>
              <a:t>v= Target velocity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9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Mono-static: The transmitter and receiver are collocated (same antenna is used to transmit/receive).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Mono-static (Stationary)</a:t>
            </a:r>
            <a:endParaRPr lang="en-US" dirty="0"/>
          </a:p>
        </p:txBody>
      </p:sp>
      <p:pic>
        <p:nvPicPr>
          <p:cNvPr id="7" name="Picture 6" descr="Screen Shot 2015-01-16 at 12.33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844" y="3246159"/>
            <a:ext cx="2590394" cy="2137550"/>
          </a:xfrm>
          <a:prstGeom prst="rect">
            <a:avLst/>
          </a:prstGeom>
        </p:spPr>
      </p:pic>
      <p:pic>
        <p:nvPicPr>
          <p:cNvPr id="8" name="Picture 7" descr="Screen Shot 2015-04-09 at 1.16.1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38" y="3246159"/>
            <a:ext cx="2795258" cy="2137550"/>
          </a:xfrm>
          <a:prstGeom prst="rect">
            <a:avLst/>
          </a:prstGeom>
        </p:spPr>
      </p:pic>
      <p:pic>
        <p:nvPicPr>
          <p:cNvPr id="10" name="Picture 9" descr="Screen Shot 2015-04-09 at 1.22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246159"/>
            <a:ext cx="2798921" cy="21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6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Multi-Target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Mono-static (Stationary)</a:t>
            </a:r>
          </a:p>
        </p:txBody>
      </p:sp>
      <p:pic>
        <p:nvPicPr>
          <p:cNvPr id="4" name="Picture 3" descr="Screen Shot 2015-04-09 at 1.44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9326"/>
            <a:ext cx="3998782" cy="3057449"/>
          </a:xfrm>
          <a:prstGeom prst="rect">
            <a:avLst/>
          </a:prstGeom>
        </p:spPr>
      </p:pic>
      <p:pic>
        <p:nvPicPr>
          <p:cNvPr id="5" name="Picture 4" descr="Screen Shot 2015-04-09 at 1.45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50" y="2629326"/>
            <a:ext cx="4013842" cy="30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3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Multi-Target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Mono-static </a:t>
            </a:r>
            <a:r>
              <a:rPr lang="en-US" dirty="0" smtClean="0"/>
              <a:t>(Active)</a:t>
            </a:r>
            <a:endParaRPr lang="en-US" dirty="0"/>
          </a:p>
        </p:txBody>
      </p:sp>
      <p:pic>
        <p:nvPicPr>
          <p:cNvPr id="4" name="Picture 3" descr="Screen Shot 2015-01-20 at 12.04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828035"/>
            <a:ext cx="4129524" cy="2334268"/>
          </a:xfrm>
          <a:prstGeom prst="rect">
            <a:avLst/>
          </a:prstGeom>
        </p:spPr>
      </p:pic>
      <p:pic>
        <p:nvPicPr>
          <p:cNvPr id="5" name="Picture 4" descr="Screen Shot 2015-01-20 at 12.08.5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23" y="2828035"/>
            <a:ext cx="4237729" cy="23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7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Bi-static: The transmitter and receiver are in different locations.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Bi-</a:t>
            </a:r>
            <a:r>
              <a:rPr lang="en-US" dirty="0"/>
              <a:t>static (Active)</a:t>
            </a:r>
          </a:p>
        </p:txBody>
      </p:sp>
      <p:pic>
        <p:nvPicPr>
          <p:cNvPr id="5" name="Picture 4" descr="Screen Shot 2015-01-20 at 3.21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36333"/>
            <a:ext cx="4093606" cy="3290146"/>
          </a:xfrm>
          <a:prstGeom prst="rect">
            <a:avLst/>
          </a:prstGeom>
        </p:spPr>
      </p:pic>
      <p:pic>
        <p:nvPicPr>
          <p:cNvPr id="6" name="Picture 5" descr="Screen Shot 2015-01-20 at 3.21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062" y="2836333"/>
            <a:ext cx="4099198" cy="32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8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1.  "Radar." </a:t>
            </a:r>
            <a:r>
              <a:rPr lang="en-US" i="1" dirty="0"/>
              <a:t>Wikipedia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30 Aug. 2014. &lt;http://</a:t>
            </a:r>
            <a:r>
              <a:rPr lang="en-US" dirty="0" err="1"/>
              <a:t>en.wikipedia.org</a:t>
            </a:r>
            <a:r>
              <a:rPr lang="en-US" dirty="0"/>
              <a:t>/wiki/Radar&gt;.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2.  "How Radar Works." </a:t>
            </a:r>
            <a:r>
              <a:rPr lang="en-US" i="1" dirty="0"/>
              <a:t>Institute for Geophysics</a:t>
            </a:r>
            <a:r>
              <a:rPr lang="en-US" dirty="0"/>
              <a:t>. The University of Texas at Austin, </a:t>
            </a:r>
            <a:r>
              <a:rPr lang="en-US" dirty="0" err="1"/>
              <a:t>n.d.</a:t>
            </a:r>
            <a:r>
              <a:rPr lang="en-US" dirty="0"/>
              <a:t> Web. 11 Jan. 2015. &lt;http://</a:t>
            </a:r>
            <a:r>
              <a:rPr lang="en-US" dirty="0" err="1"/>
              <a:t>www.ig.utexas.edu</a:t>
            </a:r>
            <a:r>
              <a:rPr lang="en-US" dirty="0"/>
              <a:t>/research/projects/mars/education/</a:t>
            </a:r>
            <a:r>
              <a:rPr lang="en-US" dirty="0" err="1"/>
              <a:t>radar_works.htm</a:t>
            </a:r>
            <a:r>
              <a:rPr lang="en-US" dirty="0"/>
              <a:t>&gt;.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3.  "Radar Fundamentals." </a:t>
            </a:r>
            <a:r>
              <a:rPr lang="en-US" i="1" dirty="0"/>
              <a:t>RF Cafe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11 Jan. 2015. &lt;http://</a:t>
            </a:r>
            <a:r>
              <a:rPr lang="en-US" dirty="0" err="1"/>
              <a:t>www.rfcafe.com</a:t>
            </a:r>
            <a:r>
              <a:rPr lang="en-US" dirty="0"/>
              <a:t>/references/electrical/NEETS-Modules/NEETS-Module-18-1-1-1-10.htm&gt;.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4.  </a:t>
            </a:r>
            <a:r>
              <a:rPr lang="en-US" dirty="0" err="1"/>
              <a:t>Pellissier</a:t>
            </a:r>
            <a:r>
              <a:rPr lang="en-US" dirty="0"/>
              <a:t>, Vincent. "Radar System Design and Analysis with MATLAB." </a:t>
            </a:r>
            <a:r>
              <a:rPr lang="en-US" i="1" dirty="0" err="1"/>
              <a:t>MathWorks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17 Oct. 2014. &lt;http://</a:t>
            </a:r>
            <a:r>
              <a:rPr lang="en-US" dirty="0" err="1"/>
              <a:t>www.mathworks.com</a:t>
            </a:r>
            <a:r>
              <a:rPr lang="en-US" dirty="0"/>
              <a:t>/videos/radar-system-design-and-analysis-with-matlab-81917.html?form_seq=conf1092&amp;confirmation_page&amp;wfsid=5967586&amp;refresh=true&gt;.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5.  "Simulating a Bistatic </a:t>
            </a:r>
            <a:r>
              <a:rPr lang="en-US" dirty="0" err="1"/>
              <a:t>Polarimetric</a:t>
            </a:r>
            <a:r>
              <a:rPr lang="en-US" dirty="0"/>
              <a:t> Radar." </a:t>
            </a:r>
            <a:r>
              <a:rPr lang="en-US" i="1" dirty="0" err="1"/>
              <a:t>MathWorks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10 Jan. 2015. &lt;http://</a:t>
            </a:r>
            <a:r>
              <a:rPr lang="en-US" dirty="0" err="1"/>
              <a:t>www.mathworks.com</a:t>
            </a:r>
            <a:r>
              <a:rPr lang="en-US" dirty="0"/>
              <a:t>/help/phased/examples/simulating-a-bistatic-</a:t>
            </a:r>
            <a:r>
              <a:rPr lang="en-US" dirty="0" err="1"/>
              <a:t>polarimetric</a:t>
            </a:r>
            <a:r>
              <a:rPr lang="en-US" dirty="0"/>
              <a:t>-</a:t>
            </a:r>
            <a:r>
              <a:rPr lang="en-US" dirty="0" err="1"/>
              <a:t>radar.html</a:t>
            </a:r>
            <a:r>
              <a:rPr lang="en-US" dirty="0"/>
              <a:t>&gt;.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6.  "A Doppler Shift Speed Gun." </a:t>
            </a:r>
            <a:r>
              <a:rPr lang="en-US" i="1" dirty="0"/>
              <a:t>CFCP Work</a:t>
            </a:r>
            <a:r>
              <a:rPr lang="en-US" dirty="0"/>
              <a:t>. University of Chicago, </a:t>
            </a:r>
            <a:r>
              <a:rPr lang="en-US" dirty="0" err="1"/>
              <a:t>n.d.</a:t>
            </a:r>
            <a:r>
              <a:rPr lang="en-US" dirty="0"/>
              <a:t> Web. 12 Jan. 2015. &lt;http://</a:t>
            </a:r>
            <a:r>
              <a:rPr lang="en-US" dirty="0" err="1"/>
              <a:t>cfcpwork.uchicago.edu</a:t>
            </a:r>
            <a:r>
              <a:rPr lang="en-US" dirty="0"/>
              <a:t>/</a:t>
            </a:r>
            <a:r>
              <a:rPr lang="en-US" dirty="0" err="1"/>
              <a:t>kicp</a:t>
            </a:r>
            <a:r>
              <a:rPr lang="en-US" dirty="0"/>
              <a:t>-projects/</a:t>
            </a:r>
            <a:r>
              <a:rPr lang="en-US" dirty="0" err="1"/>
              <a:t>nsta</a:t>
            </a:r>
            <a:r>
              <a:rPr lang="en-US" dirty="0"/>
              <a:t>/2007/</a:t>
            </a:r>
            <a:r>
              <a:rPr lang="en-US" dirty="0" err="1"/>
              <a:t>sherman</a:t>
            </a:r>
            <a:r>
              <a:rPr lang="en-US" dirty="0"/>
              <a:t>/</a:t>
            </a:r>
            <a:r>
              <a:rPr lang="en-US" dirty="0" err="1"/>
              <a:t>doppler.htm</a:t>
            </a:r>
            <a:r>
              <a:rPr lang="en-US" dirty="0"/>
              <a:t>&gt;.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7.  "Electromagnetic radiation." </a:t>
            </a:r>
            <a:r>
              <a:rPr lang="en-US" i="1" dirty="0"/>
              <a:t>Wikipedia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13 Sept. 2014. &lt;http://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Electromagnetic_radiation</a:t>
            </a:r>
            <a:r>
              <a:rPr lang="en-US" dirty="0"/>
              <a:t>&gt;.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81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632" y="3225920"/>
            <a:ext cx="8381260" cy="105439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spc="2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4" descr="logo_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31" y="5643388"/>
            <a:ext cx="913451" cy="940855"/>
          </a:xfrm>
          <a:prstGeom prst="rect">
            <a:avLst/>
          </a:prstGeom>
        </p:spPr>
      </p:pic>
      <p:pic>
        <p:nvPicPr>
          <p:cNvPr id="6" name="Picture 5" descr="NASA_logo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2" y="5641540"/>
            <a:ext cx="1139219" cy="942703"/>
          </a:xfrm>
          <a:prstGeom prst="rect">
            <a:avLst/>
          </a:prstGeom>
        </p:spPr>
      </p:pic>
      <p:pic>
        <p:nvPicPr>
          <p:cNvPr id="7" name="Picture 6" descr="lwm1_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43387"/>
            <a:ext cx="1403031" cy="9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1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Information &amp; Applications of Radar</a:t>
            </a:r>
          </a:p>
          <a:p>
            <a:endParaRPr lang="en-US" dirty="0"/>
          </a:p>
          <a:p>
            <a:r>
              <a:rPr lang="en-US" dirty="0"/>
              <a:t>Electromagnetic Radiation</a:t>
            </a:r>
          </a:p>
          <a:p>
            <a:endParaRPr lang="en-US" dirty="0" smtClean="0"/>
          </a:p>
          <a:p>
            <a:r>
              <a:rPr lang="en-US" dirty="0"/>
              <a:t>Pulse-Doppler </a:t>
            </a:r>
            <a:r>
              <a:rPr lang="en-US" dirty="0" smtClean="0"/>
              <a:t>Radar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Doppler </a:t>
            </a:r>
            <a:r>
              <a:rPr lang="en-US" dirty="0" smtClean="0"/>
              <a:t>Effect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Mono-Static – Stationary</a:t>
            </a:r>
          </a:p>
          <a:p>
            <a:pPr lvl="1"/>
            <a:r>
              <a:rPr lang="en-US" dirty="0" smtClean="0"/>
              <a:t>Mono-Static – Active</a:t>
            </a:r>
          </a:p>
          <a:p>
            <a:pPr lvl="1"/>
            <a:r>
              <a:rPr lang="en-US" dirty="0" smtClean="0"/>
              <a:t>Bi-Static – Active</a:t>
            </a:r>
          </a:p>
          <a:p>
            <a:endParaRPr lang="en-US" dirty="0"/>
          </a:p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pic>
        <p:nvPicPr>
          <p:cNvPr id="4" name="Picture 3" descr="radar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45" y="2593262"/>
            <a:ext cx="3170813" cy="31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7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381261" cy="4785825"/>
          </a:xfrm>
        </p:spPr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FF0000"/>
                </a:solidFill>
              </a:rPr>
              <a:t>RA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etection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nd </a:t>
            </a: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anging = </a:t>
            </a:r>
            <a:r>
              <a:rPr lang="en-US" dirty="0" smtClean="0">
                <a:solidFill>
                  <a:srgbClr val="FF0000"/>
                </a:solidFill>
              </a:rPr>
              <a:t>RADAR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Radar</a:t>
            </a:r>
            <a:r>
              <a:rPr lang="en-US" dirty="0"/>
              <a:t> is an object-detection system that uses </a:t>
            </a:r>
            <a:r>
              <a:rPr lang="en-US" dirty="0" smtClean="0"/>
              <a:t>electromagnetic radiation to </a:t>
            </a:r>
            <a:r>
              <a:rPr lang="en-US" dirty="0"/>
              <a:t>determine the range, altitude, direction, or speed of objects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Modern uses of radar include defense systems, outer space surveillance, flight control, anti-collision systems, and many other applications.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 &amp; Applications of </a:t>
            </a:r>
            <a:r>
              <a:rPr lang="en-US" dirty="0" smtClean="0"/>
              <a:t>Radar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4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789532" cy="48216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radar system has a transmitter that emits radio waves </a:t>
            </a:r>
            <a:r>
              <a:rPr lang="en-US" dirty="0" smtClean="0"/>
              <a:t>in predetermined </a:t>
            </a:r>
            <a:r>
              <a:rPr lang="en-US" dirty="0"/>
              <a:t>directions. When these come into contact with an object they are usually reflected or scattered in many directions.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Radar </a:t>
            </a:r>
            <a:r>
              <a:rPr lang="en-US" dirty="0"/>
              <a:t>signals are reflected especially well by materials of considerable electrical </a:t>
            </a:r>
            <a:r>
              <a:rPr lang="en-US" dirty="0" smtClean="0"/>
              <a:t>conductivity. </a:t>
            </a:r>
          </a:p>
          <a:p>
            <a:endParaRPr lang="en-US" dirty="0" smtClean="0"/>
          </a:p>
          <a:p>
            <a:r>
              <a:rPr lang="en-US" dirty="0" smtClean="0"/>
              <a:t>Some of the scattered radio waves are reflected back and detected by a receiver. If </a:t>
            </a:r>
            <a:r>
              <a:rPr lang="en-US" dirty="0"/>
              <a:t>the object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moving away or</a:t>
            </a:r>
            <a:r>
              <a:rPr lang="en-US" dirty="0"/>
              <a:t> </a:t>
            </a:r>
            <a:r>
              <a:rPr lang="en-US" dirty="0" smtClean="0"/>
              <a:t>toward </a:t>
            </a:r>
            <a:r>
              <a:rPr lang="en-US" dirty="0"/>
              <a:t>the </a:t>
            </a:r>
            <a:r>
              <a:rPr lang="en-US" dirty="0" smtClean="0"/>
              <a:t>receiver, </a:t>
            </a:r>
            <a:r>
              <a:rPr lang="en-US" dirty="0"/>
              <a:t>there is a slight </a:t>
            </a:r>
            <a:r>
              <a:rPr lang="en-US" dirty="0" smtClean="0"/>
              <a:t>change </a:t>
            </a:r>
            <a:r>
              <a:rPr lang="en-US" dirty="0"/>
              <a:t>in the </a:t>
            </a:r>
            <a:r>
              <a:rPr lang="en-US" dirty="0" smtClean="0"/>
              <a:t>frequency, </a:t>
            </a:r>
            <a:r>
              <a:rPr lang="en-US" dirty="0"/>
              <a:t>caused by the Doppler </a:t>
            </a:r>
            <a:r>
              <a:rPr lang="en-US" dirty="0" smtClean="0"/>
              <a:t>effect.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 &amp; Applications of </a:t>
            </a:r>
            <a:r>
              <a:rPr lang="en-US" dirty="0" smtClean="0"/>
              <a:t>Radar</a:t>
            </a:r>
            <a:endParaRPr lang="en-US" dirty="0"/>
          </a:p>
        </p:txBody>
      </p:sp>
      <p:pic>
        <p:nvPicPr>
          <p:cNvPr id="4" name="Picture 3" descr="rad_syste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68" y="2776397"/>
            <a:ext cx="3952411" cy="2325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12729" y="6002790"/>
            <a:ext cx="23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 Fact: Illumination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24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733" y="4530238"/>
            <a:ext cx="3443071" cy="1766622"/>
          </a:xfrm>
        </p:spPr>
        <p:txBody>
          <a:bodyPr/>
          <a:lstStyle/>
          <a:p>
            <a:pPr lvl="0"/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= </a:t>
            </a:r>
            <a:r>
              <a:rPr lang="en-US" dirty="0"/>
              <a:t>T</a:t>
            </a:r>
            <a:r>
              <a:rPr lang="en-US" dirty="0" smtClean="0"/>
              <a:t>ransmitter power</a:t>
            </a:r>
          </a:p>
          <a:p>
            <a:endParaRPr lang="en-US" baseline="-25000" dirty="0" smtClean="0"/>
          </a:p>
          <a:p>
            <a:r>
              <a:rPr lang="en-US" dirty="0" smtClean="0"/>
              <a:t>R= Range from Antenna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 &amp; Applications of Radar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584639"/>
              </p:ext>
            </p:extLst>
          </p:nvPr>
        </p:nvGraphicFramePr>
        <p:xfrm>
          <a:off x="688679" y="2854325"/>
          <a:ext cx="256698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787400" imgH="431800" progId="Equation.3">
                  <p:embed/>
                </p:oleObj>
              </mc:Choice>
              <mc:Fallback>
                <p:oleObj name="Equation" r:id="rId3" imgW="787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679" y="2854325"/>
                        <a:ext cx="2566987" cy="140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2466993"/>
              </p:ext>
            </p:extLst>
          </p:nvPr>
        </p:nvGraphicFramePr>
        <p:xfrm>
          <a:off x="5408269" y="2854325"/>
          <a:ext cx="2566987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787400" imgH="431800" progId="Equation.3">
                  <p:embed/>
                </p:oleObj>
              </mc:Choice>
              <mc:Fallback>
                <p:oleObj name="Equation" r:id="rId5" imgW="787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8269" y="2854325"/>
                        <a:ext cx="2566987" cy="140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1"/>
          <p:cNvSpPr txBox="1">
            <a:spLocks/>
          </p:cNvSpPr>
          <p:nvPr/>
        </p:nvSpPr>
        <p:spPr>
          <a:xfrm>
            <a:off x="4971323" y="4530238"/>
            <a:ext cx="3443071" cy="176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= Transmitter power</a:t>
            </a:r>
          </a:p>
          <a:p>
            <a:r>
              <a:rPr lang="en-US" dirty="0" err="1" smtClean="0"/>
              <a:t>G</a:t>
            </a:r>
            <a:r>
              <a:rPr lang="en-US" baseline="-25000" dirty="0" err="1" smtClean="0"/>
              <a:t>t</a:t>
            </a:r>
            <a:r>
              <a:rPr lang="en-US" dirty="0" smtClean="0"/>
              <a:t>= Gain of the transmitting antenna </a:t>
            </a:r>
            <a:endParaRPr lang="en-US" baseline="-25000" dirty="0" smtClean="0"/>
          </a:p>
          <a:p>
            <a:r>
              <a:rPr lang="en-US" dirty="0" smtClean="0"/>
              <a:t>R= Range from Antenna</a:t>
            </a:r>
            <a:endParaRPr lang="en-US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51733" y="2103739"/>
            <a:ext cx="3443071" cy="525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Isotropic Antenna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971323" y="2090912"/>
            <a:ext cx="3443071" cy="525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Directional Antenna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3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Gain is the radiation intensity relative to a lossless </a:t>
            </a:r>
            <a:r>
              <a:rPr lang="en-US" dirty="0" smtClean="0"/>
              <a:t>isotropic reference.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</a:t>
            </a:r>
            <a:r>
              <a:rPr lang="en-US" baseline="-25000" dirty="0" err="1" smtClean="0"/>
              <a:t>e</a:t>
            </a:r>
            <a:r>
              <a:rPr lang="en-US" dirty="0" smtClean="0"/>
              <a:t>= Effective Area (aperture*efficiency)</a:t>
            </a:r>
          </a:p>
          <a:p>
            <a:r>
              <a:rPr lang="en-US" dirty="0" err="1" smtClean="0"/>
              <a:t>λ</a:t>
            </a:r>
            <a:r>
              <a:rPr lang="en-US" dirty="0" smtClean="0"/>
              <a:t>= wavelength (c/f)</a:t>
            </a:r>
          </a:p>
          <a:p>
            <a:r>
              <a:rPr lang="en-US" dirty="0" smtClean="0"/>
              <a:t>In </a:t>
            </a:r>
            <a:r>
              <a:rPr lang="en-US" dirty="0"/>
              <a:t>general, an increase in gain is accompanied by a decrease </a:t>
            </a:r>
            <a:r>
              <a:rPr lang="en-US" dirty="0" smtClean="0"/>
              <a:t>in beam </a:t>
            </a:r>
            <a:r>
              <a:rPr lang="en-US" dirty="0" smtClean="0"/>
              <a:t>width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 &amp; Applications of Radar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07346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206104"/>
              </p:ext>
            </p:extLst>
          </p:nvPr>
        </p:nvGraphicFramePr>
        <p:xfrm>
          <a:off x="1932262" y="2763603"/>
          <a:ext cx="1955356" cy="1165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5" imgW="660400" imgH="393700" progId="Equation.3">
                  <p:embed/>
                </p:oleObj>
              </mc:Choice>
              <mc:Fallback>
                <p:oleObj name="Equation" r:id="rId5" imgW="6604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2262" y="2763603"/>
                        <a:ext cx="1955356" cy="1165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Screen Shot 2014-11-07 at 1.06.06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84" y="2495107"/>
            <a:ext cx="2811776" cy="170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2"/>
            <a:ext cx="8407893" cy="2039439"/>
          </a:xfrm>
        </p:spPr>
        <p:txBody>
          <a:bodyPr>
            <a:normAutofit/>
          </a:bodyPr>
          <a:lstStyle/>
          <a:p>
            <a:r>
              <a:rPr lang="en-US" dirty="0"/>
              <a:t>Electromagnetic Radiation is emitted and absorbed by charged particles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Radar absorbing materials contain either resistive or magnetic substances to reduce radar reflection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Electromagnetic Radiation</a:t>
            </a:r>
          </a:p>
        </p:txBody>
      </p:sp>
      <p:pic>
        <p:nvPicPr>
          <p:cNvPr id="4" name="Picture 3" descr="980px-EM_spectrum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78" y="3570876"/>
            <a:ext cx="5510963" cy="294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/>
              <a:t> </a:t>
            </a:r>
            <a:r>
              <a:rPr lang="en-US" b="1" dirty="0"/>
              <a:t>Pulse-Doppler radar</a:t>
            </a:r>
            <a:r>
              <a:rPr lang="en-US" dirty="0"/>
              <a:t> is </a:t>
            </a:r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radar</a:t>
            </a:r>
            <a:r>
              <a:rPr lang="en-US" dirty="0"/>
              <a:t> system that determines the range to a target using pulse-timing techniques, and uses </a:t>
            </a:r>
            <a:r>
              <a:rPr lang="en-US" dirty="0" smtClean="0"/>
              <a:t>the Doppler Shift</a:t>
            </a:r>
            <a:r>
              <a:rPr lang="en-US" dirty="0"/>
              <a:t> of the returned signal to determine the target object's velocity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Pulse-Doppler </a:t>
            </a:r>
            <a:r>
              <a:rPr lang="en-US" dirty="0" smtClean="0"/>
              <a:t>Radar</a:t>
            </a:r>
            <a:endParaRPr lang="en-US" dirty="0"/>
          </a:p>
        </p:txBody>
      </p:sp>
      <p:pic>
        <p:nvPicPr>
          <p:cNvPr id="4" name="Picture 3" descr="Radaroper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78" y="4121068"/>
            <a:ext cx="5212967" cy="2146516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366484"/>
              </p:ext>
            </p:extLst>
          </p:nvPr>
        </p:nvGraphicFramePr>
        <p:xfrm>
          <a:off x="3949700" y="3092450"/>
          <a:ext cx="1231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4" imgW="546100" imgH="393700" progId="Equation.3">
                  <p:embed/>
                </p:oleObj>
              </mc:Choice>
              <mc:Fallback>
                <p:oleObj name="Equation" r:id="rId4" imgW="546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9700" y="3092450"/>
                        <a:ext cx="12319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98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Doppler effect</a:t>
            </a:r>
            <a:r>
              <a:rPr lang="en-US" dirty="0"/>
              <a:t> (or </a:t>
            </a:r>
            <a:r>
              <a:rPr lang="en-US" b="1" dirty="0"/>
              <a:t>Doppler shift</a:t>
            </a:r>
            <a:r>
              <a:rPr lang="en-US" dirty="0"/>
              <a:t>) is the change in frequency of a wave </a:t>
            </a:r>
            <a:r>
              <a:rPr lang="en-US" dirty="0" smtClean="0"/>
              <a:t>for a target moving relative to an observer.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smtClean="0"/>
              <a:t>object of interest is moving toward the receiver, each successive reflection from the transmitted signal is emitted </a:t>
            </a:r>
            <a:r>
              <a:rPr lang="en-US" dirty="0"/>
              <a:t>from a position closer to the </a:t>
            </a:r>
            <a:r>
              <a:rPr lang="en-US" dirty="0" smtClean="0"/>
              <a:t>receiver than </a:t>
            </a:r>
            <a:r>
              <a:rPr lang="en-US" dirty="0"/>
              <a:t>the </a:t>
            </a:r>
            <a:r>
              <a:rPr lang="en-US" dirty="0" smtClean="0"/>
              <a:t>echo.</a:t>
            </a:r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time between the arrival of successive wave crests at the </a:t>
            </a:r>
            <a:r>
              <a:rPr lang="en-US" dirty="0" smtClean="0"/>
              <a:t>receiver is </a:t>
            </a:r>
            <a:r>
              <a:rPr lang="en-US" dirty="0"/>
              <a:t>reduced, causing an increase in the frequency.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Effect</a:t>
            </a:r>
            <a:endParaRPr lang="en-US" dirty="0"/>
          </a:p>
        </p:txBody>
      </p:sp>
      <p:pic>
        <p:nvPicPr>
          <p:cNvPr id="4" name="Picture 3" descr="Dopplerfrequenz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07" y="5121989"/>
            <a:ext cx="5804864" cy="145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2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4534</TotalTime>
  <Words>276</Words>
  <Application>Microsoft Macintosh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Grid</vt:lpstr>
      <vt:lpstr>Equation</vt:lpstr>
      <vt:lpstr>Microsoft Equation</vt:lpstr>
      <vt:lpstr>ASU/NASA Space Grant  Radar system analysis &amp; Design</vt:lpstr>
      <vt:lpstr>Table of Contents</vt:lpstr>
      <vt:lpstr>General Information &amp; Applications of Radar</vt:lpstr>
      <vt:lpstr>General Information &amp; Applications of Radar</vt:lpstr>
      <vt:lpstr>General Information &amp; Applications of Radar</vt:lpstr>
      <vt:lpstr>General Information &amp; Applications of Radar</vt:lpstr>
      <vt:lpstr>Electromagnetic Radiation</vt:lpstr>
      <vt:lpstr>Pulse-Doppler Radar</vt:lpstr>
      <vt:lpstr>Doppler Effect</vt:lpstr>
      <vt:lpstr>Doppler Effect</vt:lpstr>
      <vt:lpstr>Mono-static (Stationary)</vt:lpstr>
      <vt:lpstr>Mono-static (Stationary)</vt:lpstr>
      <vt:lpstr>Mono-static (Active)</vt:lpstr>
      <vt:lpstr>Bi-static (Active)</vt:lpstr>
      <vt:lpstr>References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Ja'Lon</dc:creator>
  <cp:lastModifiedBy>Ja'Lon</cp:lastModifiedBy>
  <cp:revision>34</cp:revision>
  <dcterms:created xsi:type="dcterms:W3CDTF">2014-11-07T01:58:21Z</dcterms:created>
  <dcterms:modified xsi:type="dcterms:W3CDTF">2015-04-09T09:59:26Z</dcterms:modified>
</cp:coreProperties>
</file>