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0" r:id="rId9"/>
    <p:sldId id="261" r:id="rId10"/>
    <p:sldId id="266" r:id="rId11"/>
    <p:sldId id="262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660066"/>
    <a:srgbClr val="422C16"/>
    <a:srgbClr val="025198"/>
    <a:srgbClr val="000099"/>
    <a:srgbClr val="1C1C1C"/>
    <a:srgbClr val="00005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587B-B3C5-4376-A195-01182A97977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C41BD-A668-4F27-8188-CCF85F05B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41BD-A668-4F27-8188-CCF85F05BA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9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B3EB-2EDE-4944-8062-7C0272B4CDD0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87591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41CA-6E72-4F23-98BB-CA504BD8D6AB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08024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4428-7E77-42E6-A877-09982845359E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0941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4585D-BB0D-42B5-B86E-B50B64C185A0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9759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67FF-0B4D-47C1-AEEF-1BA228840E8D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14756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126F-1799-461C-B204-84B03CE8673E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9380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67F9-B4B4-40DE-9756-CED419CA8346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91406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5B1D-527F-453D-8938-B67A066B59F1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1684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7AB8-B167-4FB1-8D8A-43E08496AEF5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4531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8819-2DFD-44DF-BF5A-9781D6FA9F9C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71621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E062-4FC4-4BE1-90EF-5291BA76AF23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0880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F54598-96E9-4402-8A72-9812F5813F9F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38267" y="712995"/>
            <a:ext cx="7634288" cy="544512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4800" b="1" dirty="0" smtClean="0">
                <a:solidFill>
                  <a:schemeClr val="accent3">
                    <a:lumMod val="95000"/>
                  </a:schemeClr>
                </a:solidFill>
              </a:rPr>
              <a:t>Chaotic Robotics</a:t>
            </a:r>
            <a:r>
              <a:rPr lang="en-US" altLang="en-US" sz="4800" b="1" dirty="0" smtClean="0">
                <a:solidFill>
                  <a:schemeClr val="bg1"/>
                </a:solidFill>
              </a:rPr>
              <a:t/>
            </a:r>
            <a:br>
              <a:rPr lang="en-US" altLang="en-US" sz="4800" b="1" dirty="0" smtClean="0">
                <a:solidFill>
                  <a:schemeClr val="bg1"/>
                </a:solidFill>
              </a:rPr>
            </a:br>
            <a:endParaRPr lang="en-US" alt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107504" y="4437112"/>
            <a:ext cx="5257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1C1C1C"/>
                </a:solidFill>
              </a:rPr>
              <a:t>        Callie Branyan                      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1C1C1C"/>
                </a:solidFill>
              </a:rPr>
              <a:t>   Mechanical Engineering</a:t>
            </a:r>
          </a:p>
          <a:p>
            <a:pPr eaLnBrk="1" hangingPunct="1"/>
            <a:endParaRPr lang="en-US" altLang="en-US" sz="2000" b="1" dirty="0">
              <a:solidFill>
                <a:srgbClr val="1C1C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227687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Study of Analog Robots and their Nonlinear Behavior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5960" y="5157192"/>
            <a:ext cx="47157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1C1C1C"/>
                </a:solidFill>
              </a:rPr>
              <a:t>             Arizona </a:t>
            </a:r>
            <a:r>
              <a:rPr lang="en-US" altLang="en-US" b="1" dirty="0">
                <a:solidFill>
                  <a:srgbClr val="1C1C1C"/>
                </a:solidFill>
              </a:rPr>
              <a:t>Space Grant Symposium 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1C1C1C"/>
                </a:solidFill>
              </a:rPr>
              <a:t>         April </a:t>
            </a:r>
            <a:r>
              <a:rPr lang="en-US" altLang="en-US" b="1" dirty="0">
                <a:solidFill>
                  <a:srgbClr val="1C1C1C"/>
                </a:solidFill>
              </a:rPr>
              <a:t>18, 2015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1C1C1C"/>
                </a:solidFill>
              </a:rPr>
              <a:t>        Tempe</a:t>
            </a:r>
            <a:r>
              <a:rPr lang="en-US" altLang="en-US" b="1" dirty="0">
                <a:solidFill>
                  <a:srgbClr val="1C1C1C"/>
                </a:solidFill>
              </a:rPr>
              <a:t>, Arizona</a:t>
            </a:r>
            <a:endParaRPr lang="en-US" altLang="en-US" sz="2000" b="1" dirty="0">
              <a:solidFill>
                <a:srgbClr val="1C1C1C"/>
              </a:solidFill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89498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nic_web300x250ppi.png (300×24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8" y="5974309"/>
            <a:ext cx="997562" cy="8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zsgc_logo_transparent_lg.png (200×26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58" y="4818062"/>
            <a:ext cx="1528043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95000"/>
                  </a:schemeClr>
                </a:solidFill>
              </a:rPr>
              <a:t>Expected Results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Robot is adaptable to complex environments</a:t>
            </a:r>
          </a:p>
          <a:p>
            <a:r>
              <a:rPr lang="en-US" sz="2800" dirty="0" smtClean="0"/>
              <a:t>Develops a form of decision making and behavior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136371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3692364"/>
            <a:ext cx="6300700" cy="315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7330" y="6497538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Tilden Patent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30618" y="3320989"/>
            <a:ext cx="588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Diagram for Pulse Modulation from Neuron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95000"/>
                  </a:schemeClr>
                </a:solidFill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 robot’s decision making</a:t>
            </a:r>
          </a:p>
          <a:p>
            <a:r>
              <a:rPr lang="en-US" sz="2400" dirty="0" smtClean="0"/>
              <a:t>Build a model to determine decision making points using Chaos Theory</a:t>
            </a:r>
          </a:p>
          <a:p>
            <a:r>
              <a:rPr lang="en-US" sz="2400" dirty="0" smtClean="0"/>
              <a:t>Horse and Rider Configuration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136371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rduino_robot_shield.jpg (500×29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335338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69" y="6205150"/>
            <a:ext cx="911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"Robots Now Have an Arduino Shield." </a:t>
            </a:r>
            <a:r>
              <a:rPr lang="en-US" sz="1600" i="1" dirty="0"/>
              <a:t>Embedded Projects from around the Web</a:t>
            </a:r>
            <a:r>
              <a:rPr lang="en-US" sz="1600" dirty="0"/>
              <a:t>. 30 July 2012. Web. 4 Apr. 2015. &lt;http://www.embedds.com/robots-now-have-an-arduino-shield/&gt;.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606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95000"/>
                  </a:schemeClr>
                </a:solidFill>
              </a:rPr>
              <a:t>References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Hasslacher, Brosl, and Mark Tilden. "Living Machines." </a:t>
            </a:r>
            <a:r>
              <a:rPr lang="en-US" sz="2000" i="1" dirty="0"/>
              <a:t>Robotics and Autonomous Systems</a:t>
            </a:r>
            <a:r>
              <a:rPr lang="en-US" sz="2000" dirty="0"/>
              <a:t>15 (1995): 143-69. Print</a:t>
            </a:r>
            <a:r>
              <a:rPr lang="en-US" sz="2000" dirty="0" smtClean="0"/>
              <a:t>.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Kuhns, Marcos. "Chaos at the Core of Intelligence." </a:t>
            </a:r>
            <a:r>
              <a:rPr lang="en-US" sz="2000" i="1" dirty="0"/>
              <a:t>Analog Robotics</a:t>
            </a:r>
            <a:r>
              <a:rPr lang="en-US" sz="2000" dirty="0"/>
              <a:t>. Web. 2 Dec. 2014.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sz="2000" dirty="0"/>
          </a:p>
          <a:p>
            <a:pPr lvl="0"/>
            <a:r>
              <a:rPr lang="en-US" sz="2000" dirty="0"/>
              <a:t>Rigter, Wilf. "The Servocore 2-motor Walker Circuit." </a:t>
            </a:r>
            <a:r>
              <a:rPr lang="en-US" sz="2000" i="1" dirty="0"/>
              <a:t>BEAM Robotics</a:t>
            </a:r>
            <a:r>
              <a:rPr lang="en-US" sz="2000" dirty="0"/>
              <a:t>. 17 Dec. 2003. Web. </a:t>
            </a:r>
            <a:endParaRPr lang="en-US" sz="2000" dirty="0" smtClean="0"/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Tilden, Mark W. Adaptive Robotic Nervous Systems and Control Circuits Therefor. Patent 5,325,031. 28 June 1994. Print.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95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95000"/>
                  </a:schemeClr>
                </a:solidFill>
              </a:rPr>
              <a:t>Acknowledgements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 </a:t>
            </a:r>
          </a:p>
          <a:p>
            <a:pPr lvl="1"/>
            <a:r>
              <a:rPr lang="en-US" dirty="0" smtClean="0"/>
              <a:t>Peter </a:t>
            </a:r>
            <a:r>
              <a:rPr lang="en-US" dirty="0" smtClean="0"/>
              <a:t>Smith, PhD: </a:t>
            </a:r>
            <a:r>
              <a:rPr lang="en-US" dirty="0" smtClean="0"/>
              <a:t>Lunar and Planetary Laboratory</a:t>
            </a:r>
          </a:p>
          <a:p>
            <a:pPr lvl="1"/>
            <a:r>
              <a:rPr lang="en-US" dirty="0" smtClean="0"/>
              <a:t>Arizona Space Grant </a:t>
            </a:r>
            <a:r>
              <a:rPr lang="en-US" dirty="0" smtClean="0"/>
              <a:t>Consortium</a:t>
            </a:r>
          </a:p>
          <a:p>
            <a:pPr lvl="2"/>
            <a:r>
              <a:rPr lang="en-US" dirty="0" smtClean="0"/>
              <a:t>Susan Brew: </a:t>
            </a:r>
            <a:r>
              <a:rPr lang="en-US" dirty="0"/>
              <a:t>Manager Arizona Space Grant Consortium and University of Arizona Programs </a:t>
            </a:r>
            <a:endParaRPr lang="en-US" dirty="0" smtClean="0"/>
          </a:p>
          <a:p>
            <a:pPr lvl="1"/>
            <a:r>
              <a:rPr lang="en-US" dirty="0" smtClean="0"/>
              <a:t>NASA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89498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ic_web300x250ppi.png (300×24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8" y="5974309"/>
            <a:ext cx="997562" cy="8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zsgc_logo_transparent_lg.png (200×26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58" y="4818062"/>
            <a:ext cx="1528043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89498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3140968"/>
            <a:ext cx="4300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4" descr="nic_web300x250ppi.png (300×24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8" y="5974309"/>
            <a:ext cx="997562" cy="8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zsgc_logo_transparent_lg.png (200×26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58" y="4818062"/>
            <a:ext cx="1528043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3">
                    <a:lumMod val="95000"/>
                  </a:schemeClr>
                </a:solidFill>
              </a:rPr>
              <a:t>Purpose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Develop an analog circuit that displays nonlinear behavior in order to analyze its ability to out perform it’s digital counterpart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dirty="0" smtClean="0"/>
              <a:t>Develop </a:t>
            </a:r>
            <a:r>
              <a:rPr lang="en-US" dirty="0"/>
              <a:t>more robust robots for autonomous exploration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80177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>
                    <a:lumMod val="95000"/>
                  </a:schemeClr>
                </a:solidFill>
              </a:rPr>
              <a:t>Relevance</a:t>
            </a:r>
            <a:endParaRPr lang="en-US" altLang="en-US" b="1" dirty="0" smtClean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Explorative vehicles are still struggling with basic problem solving</a:t>
            </a:r>
          </a:p>
          <a:p>
            <a:r>
              <a:rPr lang="en-US" dirty="0" smtClean="0"/>
              <a:t>Robots </a:t>
            </a:r>
            <a:r>
              <a:rPr lang="en-US" dirty="0" smtClean="0"/>
              <a:t>should be adaptable</a:t>
            </a:r>
          </a:p>
          <a:p>
            <a:r>
              <a:rPr lang="en-US" dirty="0" smtClean="0"/>
              <a:t>Analogy circuitry provides a certain level of instinctual responses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92076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800" b="1" dirty="0" smtClean="0">
                <a:solidFill>
                  <a:schemeClr val="accent3">
                    <a:lumMod val="95000"/>
                  </a:schemeClr>
                </a:solidFill>
              </a:rPr>
              <a:t>Background: Analog vs Digital</a:t>
            </a:r>
            <a:endParaRPr lang="en-US" sz="3800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Use of simple components to create complex behavior</a:t>
            </a:r>
          </a:p>
          <a:p>
            <a:pPr lvl="1"/>
            <a:r>
              <a:rPr lang="en-US" dirty="0" smtClean="0"/>
              <a:t>No programming</a:t>
            </a:r>
          </a:p>
          <a:p>
            <a:pPr lvl="1"/>
            <a:r>
              <a:rPr lang="en-US" dirty="0" smtClean="0"/>
              <a:t>Allows for levels between high and low</a:t>
            </a:r>
          </a:p>
          <a:p>
            <a:pPr lvl="2"/>
            <a:r>
              <a:rPr lang="en-US" dirty="0" smtClean="0"/>
              <a:t>Dimmer vs. Light switch</a:t>
            </a:r>
            <a:endParaRPr lang="en-US" dirty="0"/>
          </a:p>
          <a:p>
            <a:r>
              <a:rPr lang="en-US" dirty="0" smtClean="0"/>
              <a:t>Digital</a:t>
            </a:r>
          </a:p>
          <a:p>
            <a:pPr lvl="1"/>
            <a:r>
              <a:rPr lang="en-US" dirty="0" smtClean="0"/>
              <a:t>Usually the use of a microcontroller</a:t>
            </a:r>
          </a:p>
          <a:p>
            <a:pPr lvl="1"/>
            <a:r>
              <a:rPr lang="en-US" dirty="0" smtClean="0"/>
              <a:t>Machine language structure</a:t>
            </a:r>
          </a:p>
          <a:p>
            <a:pPr lvl="1"/>
            <a:r>
              <a:rPr lang="en-US" dirty="0" smtClean="0"/>
              <a:t>Rigid high and low levels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8384" y="92076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800" b="1" dirty="0" smtClean="0">
                <a:solidFill>
                  <a:schemeClr val="accent3">
                    <a:lumMod val="95000"/>
                  </a:schemeClr>
                </a:solidFill>
              </a:rPr>
              <a:t>Background: Nonlinear Circuits</a:t>
            </a:r>
            <a:endParaRPr lang="en-US" sz="3800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 Core</a:t>
            </a:r>
          </a:p>
          <a:p>
            <a:pPr lvl="1"/>
            <a:r>
              <a:rPr lang="en-US" dirty="0" smtClean="0"/>
              <a:t>The Microcore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Nervous Net</a:t>
            </a:r>
          </a:p>
          <a:p>
            <a:pPr lvl="1"/>
            <a:r>
              <a:rPr lang="en-US" dirty="0" smtClean="0"/>
              <a:t>Interfaces with</a:t>
            </a:r>
          </a:p>
          <a:p>
            <a:pPr marL="457200" lvl="1" indent="0">
              <a:buNone/>
            </a:pPr>
            <a:r>
              <a:rPr lang="en-US" dirty="0" smtClean="0"/>
              <a:t>Sensors and </a:t>
            </a:r>
          </a:p>
          <a:p>
            <a:pPr marL="457200" lvl="1" indent="0">
              <a:buNone/>
            </a:pPr>
            <a:r>
              <a:rPr lang="en-US" dirty="0" smtClean="0"/>
              <a:t>servos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8384" y="92076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7638"/>
            <a:ext cx="5263093" cy="3907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90" y="5666996"/>
            <a:ext cx="1638182" cy="66195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95000"/>
                  </a:schemeClr>
                </a:solidFill>
              </a:rPr>
              <a:t>Nervous Net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1370" y="5684924"/>
            <a:ext cx="2016224" cy="626102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95000"/>
                  </a:schemeClr>
                </a:solidFill>
              </a:rPr>
              <a:t>Neuron Core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38" y="5682623"/>
            <a:ext cx="1287532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C78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 from </a:t>
            </a:r>
          </a:p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75692" y="5689542"/>
            <a:ext cx="1133644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C78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Output to</a:t>
            </a:r>
          </a:p>
          <a:p>
            <a:pPr algn="ctr"/>
            <a:r>
              <a:rPr lang="en-US" dirty="0" smtClean="0"/>
              <a:t>Servos</a:t>
            </a:r>
          </a:p>
        </p:txBody>
      </p:sp>
      <p:cxnSp>
        <p:nvCxnSpPr>
          <p:cNvPr id="15" name="Straight Arrow Connector 14"/>
          <p:cNvCxnSpPr>
            <a:stCxn id="10" idx="3"/>
            <a:endCxn id="8" idx="1"/>
          </p:cNvCxnSpPr>
          <p:nvPr/>
        </p:nvCxnSpPr>
        <p:spPr>
          <a:xfrm flipV="1">
            <a:off x="1601670" y="5997975"/>
            <a:ext cx="643420" cy="7814"/>
          </a:xfrm>
          <a:prstGeom prst="straightConnector1">
            <a:avLst/>
          </a:prstGeom>
          <a:ln w="57150">
            <a:solidFill>
              <a:srgbClr val="0C7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3883272" y="5997975"/>
            <a:ext cx="638098" cy="0"/>
          </a:xfrm>
          <a:prstGeom prst="straightConnector1">
            <a:avLst/>
          </a:prstGeom>
          <a:ln w="57150">
            <a:solidFill>
              <a:srgbClr val="0C7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>
            <a:off x="6537594" y="5997975"/>
            <a:ext cx="638098" cy="14733"/>
          </a:xfrm>
          <a:prstGeom prst="straightConnector1">
            <a:avLst/>
          </a:prstGeom>
          <a:ln w="57150">
            <a:solidFill>
              <a:srgbClr val="0C7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2" idx="2"/>
          </p:cNvCxnSpPr>
          <p:nvPr/>
        </p:nvCxnSpPr>
        <p:spPr>
          <a:xfrm rot="5400000" flipH="1">
            <a:off x="4627522" y="3220881"/>
            <a:ext cx="323166" cy="5906818"/>
          </a:xfrm>
          <a:prstGeom prst="bentConnector4">
            <a:avLst>
              <a:gd name="adj1" fmla="val -70738"/>
              <a:gd name="adj2" fmla="val 100084"/>
            </a:avLst>
          </a:prstGeom>
          <a:ln w="57150">
            <a:solidFill>
              <a:srgbClr val="0C7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0962" y="503021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Circuit Diagram of Basic Microcore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594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95000"/>
                  </a:schemeClr>
                </a:solidFill>
              </a:rPr>
              <a:t>The Circuit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3" y="1413361"/>
            <a:ext cx="5113434" cy="5111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552" y="6519446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Photo taken of Prototype Circuit</a:t>
            </a:r>
            <a:endParaRPr lang="en-US" sz="16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135484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95000"/>
                  </a:schemeClr>
                </a:solidFill>
              </a:rPr>
              <a:t>The Circuit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3" y="1413361"/>
            <a:ext cx="5113434" cy="5111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552" y="6519446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Photo taken of Prototype Circuit</a:t>
            </a:r>
            <a:endParaRPr lang="en-US" sz="16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135484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30551" y="2172421"/>
            <a:ext cx="3323877" cy="72008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30551" y="4326151"/>
            <a:ext cx="3323877" cy="72008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54428" y="2132856"/>
            <a:ext cx="0" cy="2229299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30551" y="2208425"/>
            <a:ext cx="0" cy="2229299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42406" y="2208425"/>
            <a:ext cx="1573892" cy="92333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Microcore </a:t>
            </a:r>
          </a:p>
          <a:p>
            <a:r>
              <a:rPr lang="en-US" dirty="0" smtClean="0"/>
              <a:t>Walking Loop</a:t>
            </a:r>
          </a:p>
          <a:p>
            <a:r>
              <a:rPr lang="en-US" dirty="0" smtClean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95000"/>
                  </a:schemeClr>
                </a:solidFill>
              </a:rPr>
              <a:t>The Circuit</a:t>
            </a:r>
            <a:endParaRPr lang="en-US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3" y="1413361"/>
            <a:ext cx="5113434" cy="5111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552" y="6519446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Photo taken of Prototype Circuit</a:t>
            </a:r>
            <a:endParaRPr lang="en-US" sz="16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135484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33672" y="1921840"/>
            <a:ext cx="0" cy="5660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4203381" y="1859267"/>
            <a:ext cx="1033851" cy="628622"/>
          </a:xfrm>
          <a:prstGeom prst="bentConnector3">
            <a:avLst>
              <a:gd name="adj1" fmla="val 10138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66944" y="2487889"/>
            <a:ext cx="24438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59121" y="2679075"/>
            <a:ext cx="1043876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Infrared </a:t>
            </a:r>
          </a:p>
          <a:p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59632" y="1988840"/>
            <a:ext cx="12241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990377" y="1921840"/>
            <a:ext cx="965999" cy="84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833167" y="1484342"/>
            <a:ext cx="947695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Antenna</a:t>
            </a:r>
          </a:p>
          <a:p>
            <a:pPr algn="ctr"/>
            <a:r>
              <a:rPr lang="en-US" sz="1600" dirty="0" smtClean="0"/>
              <a:t>Touch</a:t>
            </a:r>
          </a:p>
          <a:p>
            <a:pPr algn="ctr"/>
            <a:r>
              <a:rPr lang="en-US" sz="1600" dirty="0" smtClean="0"/>
              <a:t>Sensor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6073" y="1573341"/>
            <a:ext cx="947695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Antenna</a:t>
            </a:r>
          </a:p>
          <a:p>
            <a:pPr algn="ctr"/>
            <a:r>
              <a:rPr lang="en-US" sz="1600" dirty="0" smtClean="0"/>
              <a:t>Touch</a:t>
            </a:r>
          </a:p>
          <a:p>
            <a:pPr algn="ctr"/>
            <a:r>
              <a:rPr lang="en-US" sz="1600" dirty="0" smtClean="0"/>
              <a:t>Sensor</a:t>
            </a:r>
            <a:endParaRPr lang="en-US" sz="1600" dirty="0"/>
          </a:p>
        </p:txBody>
      </p:sp>
      <p:cxnSp>
        <p:nvCxnSpPr>
          <p:cNvPr id="49" name="Straight Connector 48"/>
          <p:cNvCxnSpPr>
            <a:endCxn id="27" idx="0"/>
          </p:cNvCxnSpPr>
          <p:nvPr/>
        </p:nvCxnSpPr>
        <p:spPr>
          <a:xfrm>
            <a:off x="7681059" y="2487889"/>
            <a:ext cx="0" cy="1911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67744" y="4572775"/>
            <a:ext cx="0" cy="1808553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22163" y="3717032"/>
            <a:ext cx="1" cy="2664296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6136" y="3717032"/>
            <a:ext cx="0" cy="864096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67744" y="6381328"/>
            <a:ext cx="4754420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63245" y="3730494"/>
            <a:ext cx="1258918" cy="8353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67744" y="4572775"/>
            <a:ext cx="3563173" cy="21815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74224" y="3932173"/>
            <a:ext cx="1467068" cy="36933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Nervous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95000"/>
                  </a:schemeClr>
                </a:solidFill>
              </a:rPr>
              <a:t>The Robot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910267" cy="36675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22" y="1268760"/>
            <a:ext cx="4201111" cy="56246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7845" y="116632"/>
            <a:ext cx="1014621" cy="9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" y="6497538"/>
            <a:ext cx="792088" cy="3604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8337" y="4936306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Photos taken of prototype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93221" y="560726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Prototype 1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300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Diseño predeterminado</vt:lpstr>
      <vt:lpstr>Chaotic Robotics </vt:lpstr>
      <vt:lpstr>Purpose</vt:lpstr>
      <vt:lpstr>Relevance</vt:lpstr>
      <vt:lpstr>Background: Analog vs Digital</vt:lpstr>
      <vt:lpstr>Background: Nonlinear Circuits</vt:lpstr>
      <vt:lpstr>The Circuit</vt:lpstr>
      <vt:lpstr>The Circuit</vt:lpstr>
      <vt:lpstr>The Circuit</vt:lpstr>
      <vt:lpstr>The Robot</vt:lpstr>
      <vt:lpstr>Expected Results</vt:lpstr>
      <vt:lpstr>Future Work</vt:lpstr>
      <vt:lpstr>References</vt:lpstr>
      <vt:lpstr>Acknowledgements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Callie</cp:lastModifiedBy>
  <cp:revision>761</cp:revision>
  <dcterms:created xsi:type="dcterms:W3CDTF">2010-05-23T14:28:12Z</dcterms:created>
  <dcterms:modified xsi:type="dcterms:W3CDTF">2015-04-04T00:57:02Z</dcterms:modified>
</cp:coreProperties>
</file>