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67" r:id="rId4"/>
    <p:sldId id="262" r:id="rId5"/>
    <p:sldId id="266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8" y="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05F8D-03CC-463C-98A6-B4F1FBC86C2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89B2F-3ACE-4C95-A4E8-65EAD72A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89B2F-3ACE-4C95-A4E8-65EAD72A20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8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89B2F-3ACE-4C95-A4E8-65EAD72A20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7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0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0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2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7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5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7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7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9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2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9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096F6-04BA-4B4C-A76E-24E1E029533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4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715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Mesoscale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Simulation of a Convective Frontal Passage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74753"/>
            <a:ext cx="9144000" cy="165576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Travis Swaggerty, Dorothea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Ivanova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Melanie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Wetzel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of Applied Aviation Sciences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Embry-Riddle Aeronautical University, Prescott, Arizona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2" y="42494"/>
            <a:ext cx="2189748" cy="675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36457"/>
            <a:ext cx="1435768" cy="2219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1266" y="1294913"/>
            <a:ext cx="1116734" cy="961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492" y="718055"/>
            <a:ext cx="1543050" cy="15381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92" y="36457"/>
            <a:ext cx="2228850" cy="7816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92" y="36457"/>
            <a:ext cx="2228850" cy="8337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0" y="36457"/>
            <a:ext cx="1435768" cy="221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604" y="8784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96" y="3636532"/>
            <a:ext cx="3624362" cy="25513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4296" y="1235875"/>
            <a:ext cx="91460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more accurately predict convective frontal passages for…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 Response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Demonstrate the use of Aircraft Data Verification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 Simulation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613" y="3636531"/>
            <a:ext cx="3624362" cy="2551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448" y="3636531"/>
            <a:ext cx="3800475" cy="25513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75448" y="3636531"/>
            <a:ext cx="3800475" cy="255133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9396" y="6187870"/>
            <a:ext cx="362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Wyoming King Air B200T (UWKA).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5448" y="6187870"/>
            <a:ext cx="3800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to Emergency Response Aviation.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00938" y="6187869"/>
            <a:ext cx="3757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King Air on-board computer systems and instrument racks.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4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Case Study for April 2 – 3, 2014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9250" y="5588555"/>
            <a:ext cx="3631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KFSX Radar reflectivity (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dBZ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at 2130 Z.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38625" y="5610225"/>
            <a:ext cx="3619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GOES Satellite Visible Image showing radar scan area and WRF model inner nest (domain 3).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81975" y="5614877"/>
            <a:ext cx="3868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Topography within model Domain 2 and inset of domain 3.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26142" y="1995686"/>
            <a:ext cx="3624263" cy="3614539"/>
            <a:chOff x="326142" y="1995686"/>
            <a:chExt cx="3624263" cy="36145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142" y="1995686"/>
              <a:ext cx="3624263" cy="3592869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326142" y="2202417"/>
              <a:ext cx="3398295" cy="3386138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6142" y="1995686"/>
              <a:ext cx="3624263" cy="3614539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38625" y="2028825"/>
            <a:ext cx="3619500" cy="3581400"/>
            <a:chOff x="4238625" y="2028825"/>
            <a:chExt cx="3619500" cy="3581400"/>
          </a:xfrm>
        </p:grpSpPr>
        <p:grpSp>
          <p:nvGrpSpPr>
            <p:cNvPr id="5" name="Group 4"/>
            <p:cNvGrpSpPr/>
            <p:nvPr/>
          </p:nvGrpSpPr>
          <p:grpSpPr>
            <a:xfrm>
              <a:off x="4238625" y="2028825"/>
              <a:ext cx="3619500" cy="3581400"/>
              <a:chOff x="2756360" y="79020"/>
              <a:chExt cx="6858000" cy="68580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6360" y="79020"/>
                <a:ext cx="6858000" cy="6858000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6185360" y="3624652"/>
                <a:ext cx="1712278" cy="1833756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382138" y="3335840"/>
                <a:ext cx="2425959" cy="2411817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4238625" y="2028825"/>
              <a:ext cx="3619500" cy="355973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181975" y="1995686"/>
            <a:ext cx="3868884" cy="3614539"/>
            <a:chOff x="8181975" y="1995686"/>
            <a:chExt cx="3868884" cy="3614539"/>
          </a:xfrm>
        </p:grpSpPr>
        <p:grpSp>
          <p:nvGrpSpPr>
            <p:cNvPr id="19" name="Group 18"/>
            <p:cNvGrpSpPr/>
            <p:nvPr/>
          </p:nvGrpSpPr>
          <p:grpSpPr>
            <a:xfrm>
              <a:off x="8181975" y="1995686"/>
              <a:ext cx="3868884" cy="3614539"/>
              <a:chOff x="8181975" y="3114675"/>
              <a:chExt cx="3868884" cy="35814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8181975" y="3114675"/>
                <a:ext cx="3868884" cy="3581400"/>
                <a:chOff x="2236639" y="0"/>
                <a:chExt cx="7718721" cy="6858000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36639" y="0"/>
                  <a:ext cx="7718721" cy="6858000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95999" y="3429000"/>
                  <a:ext cx="1712278" cy="1699306"/>
                </a:xfrm>
                <a:prstGeom prst="rect">
                  <a:avLst/>
                </a:prstGeom>
              </p:spPr>
            </p:pic>
          </p:grpSp>
          <p:sp>
            <p:nvSpPr>
              <p:cNvPr id="14" name="Rectangle 13"/>
              <p:cNvSpPr/>
              <p:nvPr/>
            </p:nvSpPr>
            <p:spPr>
              <a:xfrm>
                <a:off x="10116417" y="4905375"/>
                <a:ext cx="858252" cy="887415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8181975" y="2028825"/>
              <a:ext cx="3868884" cy="355973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6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1" y="365125"/>
            <a:ext cx="11983452" cy="1325563"/>
          </a:xfrm>
        </p:spPr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Mesoscale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Dynamic Influences on Temperature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6929" y="1711133"/>
            <a:ext cx="3122416" cy="200261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08406" y="3702121"/>
            <a:ext cx="3140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Aircraft altitude and temperature time series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9753" y="5358714"/>
            <a:ext cx="29709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WRF domain 3 topography. Red Line indicated flight leg between two transects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45619" y="5361400"/>
            <a:ext cx="330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WRF forecast 500mb temperature, wind and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geopotential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height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12594" y="6236775"/>
            <a:ext cx="3138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Aircraft flight track with parallel transects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59753" y="2567867"/>
            <a:ext cx="2970902" cy="2790847"/>
            <a:chOff x="559753" y="2567867"/>
            <a:chExt cx="2970902" cy="27908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753" y="2567867"/>
              <a:ext cx="2970902" cy="279084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59753" y="2567867"/>
              <a:ext cx="2970902" cy="2790847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4326929" y="1711133"/>
            <a:ext cx="3122416" cy="199098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326929" y="4225341"/>
            <a:ext cx="3122416" cy="2023059"/>
            <a:chOff x="4326929" y="4225341"/>
            <a:chExt cx="3122416" cy="20230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6929" y="4225341"/>
              <a:ext cx="3122416" cy="202305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326929" y="4225341"/>
              <a:ext cx="3122416" cy="2023059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45619" y="2567867"/>
            <a:ext cx="3304674" cy="2790847"/>
            <a:chOff x="8245619" y="2567867"/>
            <a:chExt cx="3304674" cy="2790847"/>
          </a:xfrm>
        </p:grpSpPr>
        <p:grpSp>
          <p:nvGrpSpPr>
            <p:cNvPr id="21" name="Group 20"/>
            <p:cNvGrpSpPr/>
            <p:nvPr/>
          </p:nvGrpSpPr>
          <p:grpSpPr>
            <a:xfrm>
              <a:off x="8245619" y="2567867"/>
              <a:ext cx="3304674" cy="2790847"/>
              <a:chOff x="5755629" y="2550695"/>
              <a:chExt cx="4595704" cy="405063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5629" y="2550695"/>
                <a:ext cx="4595704" cy="4050632"/>
              </a:xfrm>
              <a:prstGeom prst="rect">
                <a:avLst/>
              </a:prstGeom>
            </p:spPr>
          </p:pic>
          <p:cxnSp>
            <p:nvCxnSpPr>
              <p:cNvPr id="20" name="Straight Connector 19"/>
              <p:cNvCxnSpPr/>
              <p:nvPr/>
            </p:nvCxnSpPr>
            <p:spPr>
              <a:xfrm flipV="1">
                <a:off x="7970334" y="3823831"/>
                <a:ext cx="419687" cy="49149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8245619" y="2567867"/>
              <a:ext cx="3304674" cy="2790847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36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365125"/>
            <a:ext cx="1099185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Cloud Structure and Icing Applications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57" y="2038054"/>
            <a:ext cx="3230827" cy="29710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6857" y="5003679"/>
            <a:ext cx="3410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Model distribution of Total Cloud Mixing Ratio (g kg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 for 00 Z at 700mb.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57" y="2083735"/>
            <a:ext cx="3230827" cy="2874263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125" y="2038054"/>
            <a:ext cx="4250875" cy="2919943"/>
          </a:xfrm>
        </p:spPr>
      </p:pic>
      <p:sp>
        <p:nvSpPr>
          <p:cNvPr id="13" name="TextBox 12"/>
          <p:cNvSpPr txBox="1"/>
          <p:nvPr/>
        </p:nvSpPr>
        <p:spPr>
          <a:xfrm>
            <a:off x="7940484" y="4947106"/>
            <a:ext cx="42515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Time series (21 Z 02 April – 01 Z 3 April) for Rosemount Icing Detector (trips, red) and liquid water content (g m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along aircraft track.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7" y="2038054"/>
            <a:ext cx="4112409" cy="29090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646" y="4957998"/>
            <a:ext cx="41117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WRF forecast vertical cross section of cloud mixing ratio (g kg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), temperature (˚C) and horizontal winds at 00Z on April 3, 2014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75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Forecasting Precipitation Distribution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3351" y="2518606"/>
            <a:ext cx="3782012" cy="3386894"/>
            <a:chOff x="3591930" y="3547571"/>
            <a:chExt cx="3221037" cy="28261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930" y="3547571"/>
              <a:ext cx="3221037" cy="2826147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5232051" y="4723304"/>
              <a:ext cx="392496" cy="2373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33351" y="5905500"/>
            <a:ext cx="3782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Model Domain 3 simulated reflectivity. Red line is UWKA transect beginning 2245 Z.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507" y="2515218"/>
            <a:ext cx="3782012" cy="33909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663" y="2514547"/>
            <a:ext cx="3782012" cy="33922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9507" y="5905500"/>
            <a:ext cx="3782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Cross-section of precipitation mixing ratio along transect in Domain 3.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5663" y="5905500"/>
            <a:ext cx="3782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Aircraft vertical profile of cloud/precipitation mass concentration.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Verification of Wind Patterns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377" y="4223998"/>
            <a:ext cx="3435009" cy="21378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377" y="1526862"/>
            <a:ext cx="3435008" cy="2191501"/>
          </a:xfrm>
          <a:prstGeom prst="rect">
            <a:avLst/>
          </a:prstGeom>
        </p:spPr>
      </p:pic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359" y="4386076"/>
            <a:ext cx="2678357" cy="2137885"/>
          </a:xfr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15" y="1526861"/>
            <a:ext cx="2790364" cy="21915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15" y="4386076"/>
            <a:ext cx="2790364" cy="2137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359" y="1526862"/>
            <a:ext cx="2678357" cy="22111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614" y="3718362"/>
            <a:ext cx="2790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NCEP forecast Cross-section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615" y="6492403"/>
            <a:ext cx="2790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NCEP forecast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meteogram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6640" y="3718362"/>
            <a:ext cx="2818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WRF forecast of 600mb temperature, wind &amp;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geopotential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height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2359" y="6492403"/>
            <a:ext cx="2678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WRF simulated sounding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7376" y="3684009"/>
            <a:ext cx="3435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Aircraft vertical profile of wind speed and direction along flight transects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77117" y="6334780"/>
            <a:ext cx="3465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Radiosonde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launched at Embry-Riddle Campus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07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8744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Aircraft measurements of cloud mass mixing ratio correspond to distribution indicated in model domain 3 (3km resolution).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 vertical profile of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supercooled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cloud structure matches convective distribution observed along sampling transects.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Radiosonde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aircraft profiles of wind velocity agree with simulation of wind patterns.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Mesoscale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dynamics associated with Mogollon Rim are represented in forecast results.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 produced reliable simulations of icing conditions.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70392" y="6488668"/>
            <a:ext cx="318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swaggert@my.erau.edu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4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392</Words>
  <Application>Microsoft Office PowerPoint</Application>
  <PresentationFormat>Widescreen</PresentationFormat>
  <Paragraphs>47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Mesoscale Simulation of a Convective Frontal Passage</vt:lpstr>
      <vt:lpstr>Objective</vt:lpstr>
      <vt:lpstr>Case Study for April 2 – 3, 2014</vt:lpstr>
      <vt:lpstr>Mesoscale Dynamic Influences on Temperature</vt:lpstr>
      <vt:lpstr>Cloud Structure and Icing Applications</vt:lpstr>
      <vt:lpstr>Forecasting Precipitation Distribution</vt:lpstr>
      <vt:lpstr>Verification of Wind Patterns</vt:lpstr>
      <vt:lpstr>Conclusions</vt:lpstr>
    </vt:vector>
  </TitlesOfParts>
  <Company>ERAU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Swaggerty, Travis S.</dc:creator>
  <cp:lastModifiedBy>Swaggerty, Travis S.</cp:lastModifiedBy>
  <cp:revision>84</cp:revision>
  <dcterms:created xsi:type="dcterms:W3CDTF">2015-03-31T17:42:00Z</dcterms:created>
  <dcterms:modified xsi:type="dcterms:W3CDTF">2015-04-04T00:29:31Z</dcterms:modified>
</cp:coreProperties>
</file>