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1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2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B14A5-F302-4A48-8B11-BE58AFFDFC74}" type="datetimeFigureOut">
              <a:rPr lang="en-US" smtClean="0"/>
              <a:t>4/3/15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1F64-BB14-9644-9E92-07D192814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8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1F64-BB14-9644-9E92-07D192814C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6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4/3/15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4/3/15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4/3/15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Baltazar Diaz</a:t>
            </a:r>
          </a:p>
          <a:p>
            <a:r>
              <a:rPr lang="en-US" dirty="0" smtClean="0"/>
              <a:t>Mentor: Richard </a:t>
            </a:r>
            <a:r>
              <a:rPr lang="en-US" dirty="0" err="1" smtClean="0"/>
              <a:t>Michod</a:t>
            </a:r>
            <a:endParaRPr lang="en-US" dirty="0" smtClean="0"/>
          </a:p>
          <a:p>
            <a:r>
              <a:rPr lang="en-US" dirty="0" err="1" smtClean="0"/>
              <a:t>CoMentors</a:t>
            </a:r>
            <a:r>
              <a:rPr lang="en-US" dirty="0"/>
              <a:t>:</a:t>
            </a:r>
            <a:r>
              <a:rPr lang="en-US" dirty="0" smtClean="0"/>
              <a:t> Erik </a:t>
            </a:r>
            <a:r>
              <a:rPr lang="en-US" dirty="0" err="1" smtClean="0"/>
              <a:t>Hanschen</a:t>
            </a:r>
            <a:r>
              <a:rPr lang="en-US" dirty="0" smtClean="0"/>
              <a:t> and Zach </a:t>
            </a:r>
            <a:r>
              <a:rPr lang="en-US" dirty="0" err="1" smtClean="0"/>
              <a:t>Grochau</a:t>
            </a:r>
            <a:r>
              <a:rPr lang="en-US" dirty="0" smtClean="0"/>
              <a:t>-Wright</a:t>
            </a:r>
          </a:p>
          <a:p>
            <a:r>
              <a:rPr lang="en-US" dirty="0" smtClean="0"/>
              <a:t>University of Arizona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185" y="5379034"/>
            <a:ext cx="1798140" cy="1261382"/>
          </a:xfrm>
          <a:prstGeom prst="rect">
            <a:avLst/>
          </a:prstGeom>
        </p:spPr>
      </p:pic>
      <p:pic>
        <p:nvPicPr>
          <p:cNvPr id="5" name="Picture 4" descr="Screen Shot 2014-04-02 at 2.33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1" y="4954995"/>
            <a:ext cx="1104887" cy="1685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9580"/>
            <a:ext cx="7543800" cy="2889396"/>
          </a:xfrm>
        </p:spPr>
        <p:txBody>
          <a:bodyPr/>
          <a:lstStyle/>
          <a:p>
            <a:r>
              <a:rPr lang="en-US" sz="4800" dirty="0" smtClean="0"/>
              <a:t>Developing a Model Organism to Investigate the Evolution of Cellular Differentiation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344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Differentiation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evolution of </a:t>
            </a:r>
            <a:r>
              <a:rPr lang="en-US" dirty="0" err="1" smtClean="0"/>
              <a:t>multicellularity</a:t>
            </a:r>
            <a:r>
              <a:rPr lang="en-US" dirty="0" smtClean="0"/>
              <a:t> has occurred numerous times and this process is not completely understood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Cellular differentiation allows for increase fitness through specialized cells</a:t>
            </a:r>
          </a:p>
          <a:p>
            <a:pPr lvl="1"/>
            <a:r>
              <a:rPr lang="en-US" dirty="0" smtClean="0"/>
              <a:t>Germ and somatic cells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Focusing on early transition of cellular differentiation</a:t>
            </a:r>
          </a:p>
          <a:p>
            <a:pPr marL="41148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9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 cell:  cell involved in replication</a:t>
            </a:r>
          </a:p>
          <a:p>
            <a:endParaRPr lang="en-US" dirty="0"/>
          </a:p>
          <a:p>
            <a:r>
              <a:rPr lang="en-US" dirty="0" smtClean="0"/>
              <a:t>Somatic cell: </a:t>
            </a:r>
            <a:r>
              <a:rPr lang="en-US" dirty="0" smtClean="0"/>
              <a:t>non </a:t>
            </a:r>
            <a:r>
              <a:rPr lang="en-US" dirty="0" smtClean="0"/>
              <a:t>reproductive </a:t>
            </a:r>
            <a:r>
              <a:rPr lang="en-US" dirty="0" smtClean="0"/>
              <a:t>cell </a:t>
            </a:r>
            <a:r>
              <a:rPr lang="en-US" dirty="0" smtClean="0"/>
              <a:t>whose function is hypothesized to be involved in motility and nutrient gathering		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841" y="5778949"/>
            <a:ext cx="130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Somatic cell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710" y="4924078"/>
            <a:ext cx="10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 cell</a:t>
            </a:r>
            <a:endParaRPr lang="en-US" dirty="0"/>
          </a:p>
        </p:txBody>
      </p:sp>
      <p:pic>
        <p:nvPicPr>
          <p:cNvPr id="12" name="Picture 11" descr="Screen Shot 2014-04-02 at 4.4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45470"/>
            <a:ext cx="4383664" cy="285533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404886" y="5963615"/>
            <a:ext cx="871955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315326" y="5228211"/>
            <a:ext cx="649384" cy="42140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9550" y="6334779"/>
            <a:ext cx="2036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Michod</a:t>
            </a:r>
            <a:r>
              <a:rPr lang="en-US" sz="1000" dirty="0" smtClean="0"/>
              <a:t> 2007.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31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E. </a:t>
            </a:r>
            <a:r>
              <a:rPr lang="en-US" i="1" dirty="0" err="1" smtClean="0"/>
              <a:t>illinoisensis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Ranges from </a:t>
            </a:r>
            <a:r>
              <a:rPr lang="en-US" dirty="0" smtClean="0"/>
              <a:t>8-</a:t>
            </a:r>
            <a:r>
              <a:rPr lang="en-US" dirty="0" smtClean="0"/>
              <a:t>32 cells</a:t>
            </a:r>
          </a:p>
          <a:p>
            <a:endParaRPr lang="en-US" dirty="0"/>
          </a:p>
          <a:p>
            <a:r>
              <a:rPr lang="en-US" dirty="0"/>
              <a:t>32 celled colonies had anterior cells reduced in size ( Goldstein 1964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Characterized as somatic cells 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Screen Shot 2014-04-01 at 2.4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4" y="4192208"/>
            <a:ext cx="2899121" cy="2038942"/>
          </a:xfrm>
          <a:prstGeom prst="rect">
            <a:avLst/>
          </a:prstGeom>
        </p:spPr>
      </p:pic>
      <p:pic>
        <p:nvPicPr>
          <p:cNvPr id="8" name="Picture 7" descr="Screen Shot 2014-04-01 at 2.5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26" y="4192208"/>
            <a:ext cx="2752155" cy="20198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27805" y="3844922"/>
            <a:ext cx="0" cy="78216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74397" y="3844922"/>
            <a:ext cx="0" cy="64300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29274" y="3475590"/>
            <a:ext cx="139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Somatic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1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Grew under </a:t>
            </a:r>
            <a:r>
              <a:rPr lang="en-US" dirty="0" smtClean="0"/>
              <a:t>different</a:t>
            </a:r>
            <a:r>
              <a:rPr lang="en-US" dirty="0" smtClean="0"/>
              <a:t> </a:t>
            </a:r>
            <a:r>
              <a:rPr lang="en-US" dirty="0" smtClean="0"/>
              <a:t>conditions</a:t>
            </a:r>
          </a:p>
          <a:p>
            <a:pPr lvl="1"/>
            <a:r>
              <a:rPr lang="en-US" dirty="0" smtClean="0"/>
              <a:t>1X </a:t>
            </a:r>
            <a:r>
              <a:rPr lang="en-US" dirty="0" smtClean="0"/>
              <a:t>SVM</a:t>
            </a:r>
          </a:p>
          <a:p>
            <a:pPr lvl="1"/>
            <a:r>
              <a:rPr lang="en-US" dirty="0" smtClean="0"/>
              <a:t>0.25x Phosphate 1x SVM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Isolated after hatching and placed in 12 well plate</a:t>
            </a:r>
          </a:p>
          <a:p>
            <a:pPr lvl="1"/>
            <a:r>
              <a:rPr lang="en-US" dirty="0" smtClean="0"/>
              <a:t>Quantified after replication took place in well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1529" y="4159946"/>
            <a:ext cx="2181280" cy="29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Quantification</a:t>
            </a:r>
            <a:endParaRPr lang="en-US" dirty="0"/>
          </a:p>
        </p:txBody>
      </p:sp>
      <p:pic>
        <p:nvPicPr>
          <p:cNvPr id="7" name="Content Placeholder 6" descr="Captured 1x_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4208311" y="4334685"/>
            <a:ext cx="2761141" cy="2208912"/>
          </a:xfrm>
        </p:spPr>
      </p:pic>
      <p:pic>
        <p:nvPicPr>
          <p:cNvPr id="4" name="Picture 3" descr="Captured 4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1" y="1600200"/>
            <a:ext cx="2761140" cy="2208912"/>
          </a:xfrm>
          <a:prstGeom prst="rect">
            <a:avLst/>
          </a:prstGeom>
        </p:spPr>
      </p:pic>
      <p:pic>
        <p:nvPicPr>
          <p:cNvPr id="5" name="Picture 4" descr="Captured 4x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7" y="4334685"/>
            <a:ext cx="2794309" cy="2235447"/>
          </a:xfrm>
          <a:prstGeom prst="rect">
            <a:avLst/>
          </a:prstGeom>
        </p:spPr>
      </p:pic>
      <p:pic>
        <p:nvPicPr>
          <p:cNvPr id="6" name="Picture 5" descr="Captured 40x 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4" y="1600200"/>
            <a:ext cx="2765502" cy="22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Screen Shot 2014-04-02 at 5.0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5" y="1300844"/>
            <a:ext cx="627298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8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 flipH="1">
            <a:off x="8077199" y="6161668"/>
            <a:ext cx="45719" cy="239131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 descr="Screen Shot 2015-04-03 at 8.32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5" y="1304464"/>
            <a:ext cx="6272988" cy="532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6" name="Picture 5" descr="Screen Shot 2014-04-02 at 2.33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13" y="4602389"/>
            <a:ext cx="1178958" cy="179841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rcRect t="5096" b="5096"/>
          <a:stretch>
            <a:fillRect/>
          </a:stretch>
        </p:blipFill>
        <p:spPr>
          <a:xfrm>
            <a:off x="457200" y="4962006"/>
            <a:ext cx="2283800" cy="1438794"/>
          </a:xfrm>
        </p:spPr>
      </p:pic>
    </p:spTree>
    <p:extLst>
      <p:ext uri="{BB962C8B-B14F-4D97-AF65-F5344CB8AC3E}">
        <p14:creationId xmlns:p14="http://schemas.microsoft.com/office/powerpoint/2010/main" val="117761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1737</TotalTime>
  <Words>162</Words>
  <Application>Microsoft Macintosh PowerPoint</Application>
  <PresentationFormat>On-screen Show (4:3)</PresentationFormat>
  <Paragraphs>50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Adjacency</vt:lpstr>
      <vt:lpstr>Developing a Model Organism to Investigate the Evolution of Cellular Differentiation </vt:lpstr>
      <vt:lpstr>Cellular Differentiation </vt:lpstr>
      <vt:lpstr>Background</vt:lpstr>
      <vt:lpstr>E. illinoisensis</vt:lpstr>
      <vt:lpstr>Methods</vt:lpstr>
      <vt:lpstr>Quantification</vt:lpstr>
      <vt:lpstr>Results</vt:lpstr>
      <vt:lpstr>Results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Baltazar Diaz</dc:creator>
  <cp:lastModifiedBy>Baltazar Diaz</cp:lastModifiedBy>
  <cp:revision>28</cp:revision>
  <dcterms:created xsi:type="dcterms:W3CDTF">2014-04-01T19:33:50Z</dcterms:created>
  <dcterms:modified xsi:type="dcterms:W3CDTF">2015-04-04T03:47:24Z</dcterms:modified>
</cp:coreProperties>
</file>