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2" r:id="rId4"/>
    <p:sldId id="275" r:id="rId5"/>
    <p:sldId id="259" r:id="rId6"/>
    <p:sldId id="272" r:id="rId7"/>
    <p:sldId id="260" r:id="rId8"/>
    <p:sldId id="266" r:id="rId9"/>
    <p:sldId id="27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86469" autoAdjust="0"/>
  </p:normalViewPr>
  <p:slideViewPr>
    <p:cSldViewPr snapToGrid="0" snapToObjects="1">
      <p:cViewPr varScale="1">
        <p:scale>
          <a:sx n="75" d="100"/>
          <a:sy n="75" d="100"/>
        </p:scale>
        <p:origin x="-3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Untitled:Users:solianna:Desktop:OCEC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Untitled:Users:solianna:Desktop:OCE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cat>
            <c:strRef>
              <c:f>Sheet1!$D$33:$G$33</c:f>
              <c:strCache>
                <c:ptCount val="4"/>
                <c:pt idx="0">
                  <c:v>Hayden</c:v>
                </c:pt>
                <c:pt idx="1">
                  <c:v>Green Valley</c:v>
                </c:pt>
                <c:pt idx="2">
                  <c:v>Iron King</c:v>
                </c:pt>
                <c:pt idx="3">
                  <c:v>PAS Roof</c:v>
                </c:pt>
              </c:strCache>
            </c:strRef>
          </c:cat>
          <c:val>
            <c:numRef>
              <c:f>Sheet1!$D$34:$G$34</c:f>
              <c:numCache>
                <c:formatCode>General</c:formatCode>
                <c:ptCount val="4"/>
                <c:pt idx="0">
                  <c:v>4.50734440344043</c:v>
                </c:pt>
                <c:pt idx="1">
                  <c:v>10.82359686545258</c:v>
                </c:pt>
                <c:pt idx="2">
                  <c:v>7.590790691887521</c:v>
                </c:pt>
                <c:pt idx="3">
                  <c:v>17.9774029120946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845032"/>
        <c:axId val="-2097837096"/>
      </c:barChart>
      <c:catAx>
        <c:axId val="-2097845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-2097837096"/>
        <c:crosses val="autoZero"/>
        <c:auto val="1"/>
        <c:lblAlgn val="ctr"/>
        <c:lblOffset val="100"/>
        <c:noMultiLvlLbl val="0"/>
      </c:catAx>
      <c:valAx>
        <c:axId val="-2097837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-2097845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17013342082239"/>
          <c:y val="0.0475166027499766"/>
          <c:w val="0.918298665791776"/>
          <c:h val="0.926565250295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Sheet1!$D$30</c:f>
              <c:strCache>
                <c:ptCount val="1"/>
                <c:pt idx="0">
                  <c:v>Hayden OC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Sheet1!$E$27</c:f>
                <c:numCache>
                  <c:formatCode>General</c:formatCode>
                  <c:ptCount val="1"/>
                  <c:pt idx="0">
                    <c:v>0.956403503579827</c:v>
                  </c:pt>
                </c:numCache>
              </c:numRef>
            </c:plus>
            <c:minus>
              <c:numRef>
                <c:f>Sheet1!$E$27</c:f>
                <c:numCache>
                  <c:formatCode>General</c:formatCode>
                  <c:ptCount val="1"/>
                  <c:pt idx="0">
                    <c:v>0.956403503579827</c:v>
                  </c:pt>
                </c:numCache>
              </c:numRef>
            </c:minus>
          </c:errBars>
          <c:val>
            <c:numRef>
              <c:f>Sheet1!$D$31</c:f>
              <c:numCache>
                <c:formatCode>General</c:formatCode>
                <c:ptCount val="1"/>
                <c:pt idx="0">
                  <c:v>4.199893478032127</c:v>
                </c:pt>
              </c:numCache>
            </c:numRef>
          </c:val>
        </c:ser>
        <c:ser>
          <c:idx val="1"/>
          <c:order val="1"/>
          <c:tx>
            <c:strRef>
              <c:f>Sheet1!$E$30</c:f>
              <c:strCache>
                <c:ptCount val="1"/>
                <c:pt idx="0">
                  <c:v>Hayden EC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Sheet1!$F$27</c:f>
                <c:numCache>
                  <c:formatCode>General</c:formatCode>
                  <c:ptCount val="1"/>
                  <c:pt idx="0">
                    <c:v>0.290801404389687</c:v>
                  </c:pt>
                </c:numCache>
              </c:numRef>
            </c:plus>
            <c:minus>
              <c:numRef>
                <c:f>Sheet1!$F$27</c:f>
                <c:numCache>
                  <c:formatCode>General</c:formatCode>
                  <c:ptCount val="1"/>
                  <c:pt idx="0">
                    <c:v>0.290801404389687</c:v>
                  </c:pt>
                </c:numCache>
              </c:numRef>
            </c:minus>
          </c:errBars>
          <c:val>
            <c:numRef>
              <c:f>Sheet1!$E$31</c:f>
              <c:numCache>
                <c:formatCode>General</c:formatCode>
                <c:ptCount val="1"/>
                <c:pt idx="0">
                  <c:v>0.931788898764064</c:v>
                </c:pt>
              </c:numCache>
            </c:numRef>
          </c:val>
        </c:ser>
        <c:ser>
          <c:idx val="2"/>
          <c:order val="2"/>
          <c:tx>
            <c:strRef>
              <c:f>Sheet1!$F$30</c:f>
              <c:strCache>
                <c:ptCount val="1"/>
                <c:pt idx="0">
                  <c:v>GV OC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Sheet1!$G$27</c:f>
                <c:numCache>
                  <c:formatCode>General</c:formatCode>
                  <c:ptCount val="1"/>
                  <c:pt idx="0">
                    <c:v>3.181218993149217</c:v>
                  </c:pt>
                </c:numCache>
              </c:numRef>
            </c:plus>
            <c:minus>
              <c:numRef>
                <c:f>Sheet1!$G$27</c:f>
                <c:numCache>
                  <c:formatCode>General</c:formatCode>
                  <c:ptCount val="1"/>
                  <c:pt idx="0">
                    <c:v>3.181218993149217</c:v>
                  </c:pt>
                </c:numCache>
              </c:numRef>
            </c:minus>
          </c:errBars>
          <c:val>
            <c:numRef>
              <c:f>Sheet1!$F$31</c:f>
              <c:numCache>
                <c:formatCode>General</c:formatCode>
                <c:ptCount val="1"/>
                <c:pt idx="0">
                  <c:v>6.432691266786025</c:v>
                </c:pt>
              </c:numCache>
            </c:numRef>
          </c:val>
        </c:ser>
        <c:ser>
          <c:idx val="3"/>
          <c:order val="3"/>
          <c:tx>
            <c:strRef>
              <c:f>Sheet1!$G$30</c:f>
              <c:strCache>
                <c:ptCount val="1"/>
                <c:pt idx="0">
                  <c:v>GV EC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Sheet1!$H$27</c:f>
                <c:numCache>
                  <c:formatCode>General</c:formatCode>
                  <c:ptCount val="1"/>
                  <c:pt idx="0">
                    <c:v>0.0916016840270027</c:v>
                  </c:pt>
                </c:numCache>
              </c:numRef>
            </c:plus>
            <c:minus>
              <c:numRef>
                <c:f>Sheet1!$H$27</c:f>
                <c:numCache>
                  <c:formatCode>General</c:formatCode>
                  <c:ptCount val="1"/>
                  <c:pt idx="0">
                    <c:v>0.0916016840270027</c:v>
                  </c:pt>
                </c:numCache>
              </c:numRef>
            </c:minus>
          </c:errBars>
          <c:val>
            <c:numRef>
              <c:f>Sheet1!$G$31</c:f>
              <c:numCache>
                <c:formatCode>General</c:formatCode>
                <c:ptCount val="1"/>
                <c:pt idx="0">
                  <c:v>0.594321032716793</c:v>
                </c:pt>
              </c:numCache>
            </c:numRef>
          </c:val>
        </c:ser>
        <c:ser>
          <c:idx val="4"/>
          <c:order val="4"/>
          <c:tx>
            <c:strRef>
              <c:f>Sheet1!$H$30</c:f>
              <c:strCache>
                <c:ptCount val="1"/>
                <c:pt idx="0">
                  <c:v>IK OC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Sheet1!$I$27</c:f>
                <c:numCache>
                  <c:formatCode>General</c:formatCode>
                  <c:ptCount val="1"/>
                  <c:pt idx="0">
                    <c:v>0.97564074394548</c:v>
                  </c:pt>
                </c:numCache>
              </c:numRef>
            </c:plus>
            <c:minus>
              <c:numRef>
                <c:f>Sheet1!$I$27</c:f>
                <c:numCache>
                  <c:formatCode>General</c:formatCode>
                  <c:ptCount val="1"/>
                  <c:pt idx="0">
                    <c:v>0.97564074394548</c:v>
                  </c:pt>
                </c:numCache>
              </c:numRef>
            </c:minus>
          </c:errBars>
          <c:val>
            <c:numRef>
              <c:f>Sheet1!$H$31</c:f>
              <c:numCache>
                <c:formatCode>General</c:formatCode>
                <c:ptCount val="1"/>
                <c:pt idx="0">
                  <c:v>3.628252467731664</c:v>
                </c:pt>
              </c:numCache>
            </c:numRef>
          </c:val>
        </c:ser>
        <c:ser>
          <c:idx val="5"/>
          <c:order val="5"/>
          <c:tx>
            <c:strRef>
              <c:f>Sheet1!$I$30</c:f>
              <c:strCache>
                <c:ptCount val="1"/>
                <c:pt idx="0">
                  <c:v>IK EC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Sheet1!$J$27</c:f>
                <c:numCache>
                  <c:formatCode>General</c:formatCode>
                  <c:ptCount val="1"/>
                  <c:pt idx="0">
                    <c:v>0.138820200195145</c:v>
                  </c:pt>
                </c:numCache>
              </c:numRef>
            </c:plus>
            <c:minus>
              <c:numRef>
                <c:f>Sheet1!$J$27</c:f>
                <c:numCache>
                  <c:formatCode>General</c:formatCode>
                  <c:ptCount val="1"/>
                  <c:pt idx="0">
                    <c:v>0.138820200195145</c:v>
                  </c:pt>
                </c:numCache>
              </c:numRef>
            </c:minus>
          </c:errBars>
          <c:val>
            <c:numRef>
              <c:f>Sheet1!$I$31</c:f>
              <c:numCache>
                <c:formatCode>General</c:formatCode>
                <c:ptCount val="1"/>
                <c:pt idx="0">
                  <c:v>0.477980834277155</c:v>
                </c:pt>
              </c:numCache>
            </c:numRef>
          </c:val>
        </c:ser>
        <c:ser>
          <c:idx val="6"/>
          <c:order val="6"/>
          <c:tx>
            <c:strRef>
              <c:f>Sheet1!$J$30</c:f>
              <c:strCache>
                <c:ptCount val="1"/>
                <c:pt idx="0">
                  <c:v>PAS OC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Sheet1!$K$27</c:f>
                <c:numCache>
                  <c:formatCode>General</c:formatCode>
                  <c:ptCount val="1"/>
                  <c:pt idx="0">
                    <c:v>12.35330033801595</c:v>
                  </c:pt>
                </c:numCache>
              </c:numRef>
            </c:plus>
            <c:minus>
              <c:numRef>
                <c:f>Sheet1!$K$27</c:f>
                <c:numCache>
                  <c:formatCode>General</c:formatCode>
                  <c:ptCount val="1"/>
                  <c:pt idx="0">
                    <c:v>12.35330033801595</c:v>
                  </c:pt>
                </c:numCache>
              </c:numRef>
            </c:minus>
          </c:errBars>
          <c:val>
            <c:numRef>
              <c:f>Sheet1!$J$31</c:f>
              <c:numCache>
                <c:formatCode>General</c:formatCode>
                <c:ptCount val="1"/>
                <c:pt idx="0">
                  <c:v>17.11678686993572</c:v>
                </c:pt>
              </c:numCache>
            </c:numRef>
          </c:val>
        </c:ser>
        <c:ser>
          <c:idx val="7"/>
          <c:order val="7"/>
          <c:tx>
            <c:strRef>
              <c:f>Sheet1!$K$30</c:f>
              <c:strCache>
                <c:ptCount val="1"/>
                <c:pt idx="0">
                  <c:v>PAS EC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Sheet1!$K$31</c:f>
                <c:numCache>
                  <c:formatCode>General</c:formatCode>
                  <c:ptCount val="1"/>
                  <c:pt idx="0">
                    <c:v>0.95212789932077</c:v>
                  </c:pt>
                </c:numCache>
              </c:numRef>
            </c:plus>
            <c:minus>
              <c:numRef>
                <c:f>Sheet1!$K$31</c:f>
                <c:numCache>
                  <c:formatCode>General</c:formatCode>
                  <c:ptCount val="1"/>
                  <c:pt idx="0">
                    <c:v>0.95212789932077</c:v>
                  </c:pt>
                </c:numCache>
              </c:numRef>
            </c:minus>
          </c:errBars>
          <c:val>
            <c:numRef>
              <c:f>Sheet1!$K$31</c:f>
              <c:numCache>
                <c:formatCode>General</c:formatCode>
                <c:ptCount val="1"/>
                <c:pt idx="0">
                  <c:v>0.95212789932077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6304472"/>
        <c:axId val="2070778600"/>
      </c:barChart>
      <c:catAx>
        <c:axId val="2116304472"/>
        <c:scaling>
          <c:orientation val="minMax"/>
        </c:scaling>
        <c:delete val="0"/>
        <c:axPos val="b"/>
        <c:majorTickMark val="none"/>
        <c:minorTickMark val="none"/>
        <c:tickLblPos val="none"/>
        <c:crossAx val="2070778600"/>
        <c:crosses val="autoZero"/>
        <c:auto val="1"/>
        <c:lblAlgn val="ctr"/>
        <c:lblOffset val="100"/>
        <c:noMultiLvlLbl val="0"/>
      </c:catAx>
      <c:valAx>
        <c:axId val="2070778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ug/m</a:t>
                </a:r>
                <a:r>
                  <a:rPr lang="en-US" sz="1800" baseline="30000" dirty="0" smtClean="0"/>
                  <a:t>3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0"/>
              <c:y val="0.4495791112235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2116304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0.37399</cdr:x>
      <cdr:y>0.43203</cdr:y>
    </cdr:from>
    <cdr:to>
      <cdr:x>0.45787</cdr:x>
      <cdr:y>0.51164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29883" y="2405537"/>
          <a:ext cx="746843" cy="443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10.8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0.6106</cdr:x>
      <cdr:y>0.56949</cdr:y>
    </cdr:from>
    <cdr:to>
      <cdr:x>0.71221</cdr:x>
      <cdr:y>0.64604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36604" y="3170889"/>
          <a:ext cx="904734" cy="426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7.6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0.84051</cdr:x>
      <cdr:y>0.13836</cdr:y>
    </cdr:from>
    <cdr:to>
      <cdr:x>0.93094</cdr:x>
      <cdr:y>0.20382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483654" y="770367"/>
          <a:ext cx="805162" cy="364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18</a:t>
          </a:r>
          <a:endParaRPr lang="en-U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2FF5F-42F3-5A45-9E05-A601E4DDA36D}" type="datetimeFigureOut">
              <a:rPr lang="en-US" smtClean="0"/>
              <a:t>4/3/15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38171-04A6-4B45-9F3A-E602EC237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714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623F2-D3B1-1E4C-944C-19394D059E5D}" type="datetimeFigureOut">
              <a:rPr lang="en-US" smtClean="0"/>
              <a:t>4/3/15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B77BA-D9D9-B744-B50F-766FD8355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Source:http</a:t>
            </a:r>
            <a:r>
              <a:rPr lang="en-US" dirty="0" smtClean="0"/>
              <a:t>://</a:t>
            </a:r>
            <a:r>
              <a:rPr lang="en-US" dirty="0" err="1" smtClean="0"/>
              <a:t>www.epa.gov</a:t>
            </a:r>
            <a:r>
              <a:rPr lang="en-US" dirty="0" smtClean="0"/>
              <a:t>/superfund/sites/</a:t>
            </a:r>
            <a:r>
              <a:rPr lang="en-US" dirty="0" err="1" smtClean="0"/>
              <a:t>docrec</a:t>
            </a:r>
            <a:r>
              <a:rPr lang="en-US" dirty="0" smtClean="0"/>
              <a:t>/pdoc1779.pdf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6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3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the combustion sources of these contaminants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6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01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magnitude of the ratios </a:t>
            </a:r>
          </a:p>
          <a:p>
            <a:r>
              <a:rPr lang="en-US" dirty="0" smtClean="0"/>
              <a:t>*Error</a:t>
            </a:r>
            <a:r>
              <a:rPr lang="en-US" baseline="0" dirty="0" smtClean="0"/>
              <a:t> bars are really range bars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4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Carbon Aerosol Particulate Analysis shows the amount of elemental carbon and organic carbon that are present in the samples collected by the filter. </a:t>
            </a:r>
          </a:p>
          <a:p>
            <a:r>
              <a:rPr lang="en-US" dirty="0" smtClean="0"/>
              <a:t>Haden elemental carbon numbers similar to the PAS roof urban site. </a:t>
            </a:r>
          </a:p>
          <a:p>
            <a:r>
              <a:rPr lang="en-US" dirty="0" smtClean="0"/>
              <a:t>Interesting because in 2013, </a:t>
            </a:r>
            <a:r>
              <a:rPr lang="en-US" dirty="0" err="1" smtClean="0"/>
              <a:t>Haydens</a:t>
            </a:r>
            <a:r>
              <a:rPr lang="en-US" dirty="0" smtClean="0"/>
              <a:t> population totaled 650 people, and the population of the student body of the U of A alone stands at 42,236. </a:t>
            </a:r>
          </a:p>
          <a:p>
            <a:r>
              <a:rPr lang="en-US" dirty="0" smtClean="0"/>
              <a:t>Future research will focus on characterization of PAH’s from the sites we collected samples from.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77BA-D9D9-B744-B50F-766FD83554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0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1AC1-60D3-F847-94E3-BFF47E604AB4}" type="datetime1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E341-195B-0947-B860-B436798454FD}" type="datetime1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2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5BA5A-6269-3945-B383-B2608ADEDA9C}" type="datetime1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1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8FC6-4673-DB4F-BC15-3D51A8A69709}" type="datetime1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0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F903-376F-D249-ABC2-2407373547B1}" type="datetime1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3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F365-5A26-614F-8697-19B438496ACC}" type="datetime1">
              <a:rPr lang="en-US" smtClean="0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7FBE-4B6E-964E-A17B-B43AEF66BE5B}" type="datetime1">
              <a:rPr lang="en-US" smtClean="0"/>
              <a:t>4/3/15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8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E1EA-C7C3-434D-85B2-8A97C6482C3A}" type="datetime1">
              <a:rPr lang="en-US" smtClean="0"/>
              <a:t>4/3/15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8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16EA-CF88-0D4C-BB38-AFCB9765962B}" type="datetime1">
              <a:rPr lang="en-US" smtClean="0"/>
              <a:t>4/3/15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9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1ED70-D009-E142-8934-ABF6F6D71E0D}" type="datetime1">
              <a:rPr lang="en-US" smtClean="0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ACB78-7C1E-6B48-8766-F063C55148C2}" type="datetime1">
              <a:rPr lang="en-US" smtClean="0"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49117-581D-3242-B16B-5BB8BF411072}" type="datetime1">
              <a:rPr lang="en-US" smtClean="0"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B39CC-0526-3643-9E18-36FDB01C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1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74673" y="45852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Research Supported by: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NIEHS Superfund Research Program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The National Science Foundation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NASA Space Grant Consortium 2014</a:t>
            </a:r>
          </a:p>
        </p:txBody>
      </p:sp>
      <p:pic>
        <p:nvPicPr>
          <p:cNvPr id="7" name="Picture 218" descr="SRP_800x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397" y="4622284"/>
            <a:ext cx="1774313" cy="7564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azvibe.com/images/university-of-arizona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2199" y="5378762"/>
            <a:ext cx="1290770" cy="1122409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245" y="3449172"/>
            <a:ext cx="990600" cy="9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logo_epaseal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245" y="5747740"/>
            <a:ext cx="838200" cy="93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2"/>
          <p:cNvSpPr>
            <a:spLocks noGrp="1"/>
          </p:cNvSpPr>
          <p:nvPr>
            <p:ph type="ctrTitle"/>
          </p:nvPr>
        </p:nvSpPr>
        <p:spPr>
          <a:xfrm>
            <a:off x="802763" y="2454392"/>
            <a:ext cx="7772400" cy="17582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Analysis of </a:t>
            </a:r>
            <a:r>
              <a:rPr lang="en-US" sz="2800" b="1" dirty="0" smtClean="0"/>
              <a:t>Carbonaceous Airborne Particulate Matter at Mining Sites in Southern Arizona</a:t>
            </a:r>
            <a:endParaRPr lang="en-US" sz="2800" b="1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05597" y="3978286"/>
            <a:ext cx="5046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Solianna Herrera</a:t>
            </a:r>
            <a:endParaRPr lang="en-US" sz="2400" dirty="0"/>
          </a:p>
        </p:txBody>
      </p:sp>
      <p:pic>
        <p:nvPicPr>
          <p:cNvPr id="13" name="Picture 2" descr="The University of Arizona Department of Atmospheric Scienc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0"/>
            <a:ext cx="9144001" cy="1957624"/>
          </a:xfrm>
          <a:prstGeom prst="rect">
            <a:avLst/>
          </a:prstGeom>
          <a:noFill/>
        </p:spPr>
      </p:pic>
      <p:pic>
        <p:nvPicPr>
          <p:cNvPr id="14" name="Picture 13" descr="Screen Shot 2014-11-05 at 3.28.27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2203" cy="1957624"/>
          </a:xfrm>
          <a:prstGeom prst="rect">
            <a:avLst/>
          </a:prstGeom>
        </p:spPr>
      </p:pic>
      <p:pic>
        <p:nvPicPr>
          <p:cNvPr id="16" name="Picture 15" descr="Screen Shot 2014-11-06 at 12.30.5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60" y="3583040"/>
            <a:ext cx="1013714" cy="17957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69" y="54130"/>
            <a:ext cx="8229600" cy="11430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DUST1 6-29-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219" y="1842203"/>
            <a:ext cx="8025149" cy="4514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220" y="735465"/>
            <a:ext cx="8271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Acknowledgements</a:t>
            </a:r>
          </a:p>
          <a:p>
            <a:r>
              <a:rPr lang="en-US" dirty="0" smtClean="0"/>
              <a:t>K.P Rine, Mary Jones, Victoria Raught, Chad Smith, Matthew King, Omar Felix, Michael Stovern, Jong-Sang Youn, Armin Sorooshian, E.A. Saez, Eric A.Betterton </a:t>
            </a:r>
          </a:p>
        </p:txBody>
      </p:sp>
    </p:spTree>
    <p:extLst>
      <p:ext uri="{BB962C8B-B14F-4D97-AF65-F5344CB8AC3E}">
        <p14:creationId xmlns:p14="http://schemas.microsoft.com/office/powerpoint/2010/main" val="192924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147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“Superfund”</a:t>
            </a:r>
            <a:endParaRPr lang="en-US" b="1" dirty="0"/>
          </a:p>
        </p:txBody>
      </p:sp>
      <p:pic>
        <p:nvPicPr>
          <p:cNvPr id="5" name="Picture 4" descr="Screen Shot 2014-08-06 at 11.00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1" y="1607656"/>
            <a:ext cx="4063999" cy="366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36" y="1607655"/>
            <a:ext cx="4064000" cy="3667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4649" y="961325"/>
            <a:ext cx="391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Hayden AZ: </a:t>
            </a:r>
          </a:p>
          <a:p>
            <a:r>
              <a:rPr lang="en-US" dirty="0" smtClean="0"/>
              <a:t>ASARCO owned Copper Smelting Site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0241" y="961324"/>
            <a:ext cx="391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Dewey</a:t>
            </a:r>
            <a:r>
              <a:rPr lang="en-US" dirty="0" smtClean="0"/>
              <a:t>-Humboldt AZ:</a:t>
            </a:r>
          </a:p>
          <a:p>
            <a:r>
              <a:rPr lang="en-US" dirty="0" smtClean="0"/>
              <a:t>Ex-Ferrous Mining Site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3836" y="5479143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Concentrations (ppm)</a:t>
            </a:r>
          </a:p>
          <a:p>
            <a:r>
              <a:rPr lang="en-US" dirty="0" smtClean="0"/>
              <a:t>Arsenic: </a:t>
            </a:r>
            <a:r>
              <a:rPr lang="en-US" b="1" dirty="0" smtClean="0"/>
              <a:t>14.0</a:t>
            </a:r>
            <a:endParaRPr lang="en-US" dirty="0" smtClean="0"/>
          </a:p>
          <a:p>
            <a:r>
              <a:rPr lang="en-US" dirty="0" smtClean="0"/>
              <a:t>Lead: </a:t>
            </a:r>
            <a:r>
              <a:rPr lang="en-US" b="1" dirty="0" smtClean="0"/>
              <a:t>46.4</a:t>
            </a:r>
            <a:endParaRPr lang="en-US" dirty="0"/>
          </a:p>
          <a:p>
            <a:r>
              <a:rPr lang="en-US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241" y="5479143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Concentrations (ppm)</a:t>
            </a:r>
          </a:p>
          <a:p>
            <a:r>
              <a:rPr lang="en-US" dirty="0" smtClean="0"/>
              <a:t>Arsenic: </a:t>
            </a:r>
            <a:r>
              <a:rPr lang="en-US" b="1" dirty="0" smtClean="0"/>
              <a:t>6,460</a:t>
            </a:r>
            <a:endParaRPr lang="en-US" b="1" dirty="0" smtClean="0"/>
          </a:p>
          <a:p>
            <a:r>
              <a:rPr lang="en-US" dirty="0" smtClean="0"/>
              <a:t>Lead: </a:t>
            </a:r>
            <a:r>
              <a:rPr lang="en-US" b="1" dirty="0" smtClean="0"/>
              <a:t>5,910</a:t>
            </a:r>
            <a:endParaRPr lang="en-US" b="1" dirty="0"/>
          </a:p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39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7541" y="17161"/>
            <a:ext cx="5592082" cy="76147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Project Background</a:t>
            </a:r>
            <a:endParaRPr lang="en-US" b="1" dirty="0"/>
          </a:p>
        </p:txBody>
      </p:sp>
      <p:pic>
        <p:nvPicPr>
          <p:cNvPr id="4" name="Picture 3" descr="Screen Shot 2014-09-23 at 6.2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7" y="1031353"/>
            <a:ext cx="2304546" cy="3175522"/>
          </a:xfrm>
          <a:prstGeom prst="rect">
            <a:avLst/>
          </a:prstGeom>
        </p:spPr>
      </p:pic>
      <p:pic>
        <p:nvPicPr>
          <p:cNvPr id="2" name="Picture 1" descr="Screen Shot 2014-12-03 at 1.09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340225"/>
            <a:ext cx="3365500" cy="2082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397472" y="1496703"/>
            <a:ext cx="3266110" cy="3607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229214" y="1496703"/>
            <a:ext cx="1434368" cy="3041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52384" y="1496703"/>
            <a:ext cx="4480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Potential Sources of Carbonaceous Aerosols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Grinding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Smelting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Refining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Mine tailings </a:t>
            </a:r>
            <a:r>
              <a:rPr lang="en-US" b="1" dirty="0" smtClean="0"/>
              <a:t>management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endParaRPr lang="en-US" dirty="0"/>
          </a:p>
        </p:txBody>
      </p:sp>
      <p:pic>
        <p:nvPicPr>
          <p:cNvPr id="15" name="Picture 14" descr="Screen Shot 2015-03-29 at 3.08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33" y="4206875"/>
            <a:ext cx="3223990" cy="2540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663582" y="1496703"/>
            <a:ext cx="188802" cy="2710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03959" y="3877844"/>
            <a:ext cx="17097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Converter Furnace</a:t>
            </a:r>
            <a:endParaRPr lang="en-US" sz="15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101343" y="6393481"/>
            <a:ext cx="18967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Slag</a:t>
            </a:r>
            <a:endParaRPr lang="en-US" sz="15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96797" y="668411"/>
            <a:ext cx="15718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Smokestack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113554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172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Contaminant Characterization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8151" y="1280696"/>
            <a:ext cx="159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Organic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34261" y="1291471"/>
            <a:ext cx="269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Elemental</a:t>
            </a:r>
            <a:endParaRPr lang="en-US" sz="24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3971"/>
            <a:ext cx="2837145" cy="1773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44" y="3122424"/>
            <a:ext cx="15367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99" y="5292410"/>
            <a:ext cx="4013879" cy="165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999" y="3502521"/>
            <a:ext cx="238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Benzo[</a:t>
            </a:r>
            <a:r>
              <a:rPr lang="en-US" i="1" dirty="0" smtClean="0"/>
              <a:t>a</a:t>
            </a:r>
            <a:r>
              <a:rPr lang="en-US" dirty="0" smtClean="0"/>
              <a:t>]pyrene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47474" y="4469071"/>
            <a:ext cx="238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Levoglucosan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9999" y="5470591"/>
            <a:ext cx="238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Hexadecane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26423" y="4390316"/>
            <a:ext cx="238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Soot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922" y="1913971"/>
            <a:ext cx="2810640" cy="25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11-06 at 11.43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692"/>
            <a:ext cx="3510130" cy="2855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741" y="1341026"/>
            <a:ext cx="169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OC/EC Analyzer</a:t>
            </a:r>
          </a:p>
        </p:txBody>
      </p:sp>
      <p:pic>
        <p:nvPicPr>
          <p:cNvPr id="5" name="Picture 4" descr="Screen Shot 2014-07-10 at 10.12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35" y="876633"/>
            <a:ext cx="2877711" cy="2777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4535" y="230302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 Suspended Particulate</a:t>
            </a:r>
          </a:p>
          <a:p>
            <a:r>
              <a:rPr lang="en-US" b="1" dirty="0" smtClean="0"/>
              <a:t>Collector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0594" y="0"/>
            <a:ext cx="562314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Instruments &amp; Collection</a:t>
            </a:r>
            <a:endParaRPr lang="en-US" b="1" dirty="0"/>
          </a:p>
        </p:txBody>
      </p:sp>
      <p:pic>
        <p:nvPicPr>
          <p:cNvPr id="9" name="Picture 8" descr="I:\Presentation\20130727_150311.jpg"/>
          <p:cNvPicPr>
            <a:picLocks noChangeAspect="1" noChangeArrowheads="1"/>
          </p:cNvPicPr>
          <p:nvPr/>
        </p:nvPicPr>
        <p:blipFill rotWithShape="1">
          <a:blip r:embed="rId4" cstate="print"/>
          <a:srcRect t="22635"/>
          <a:stretch/>
        </p:blipFill>
        <p:spPr bwMode="auto">
          <a:xfrm>
            <a:off x="3616226" y="4403554"/>
            <a:ext cx="4683985" cy="245444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34488" y="4034222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Gas Chromatography/ Mass Spectrometry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1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Screen Shot 2015-02-25 at 5.0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30" y="2566535"/>
            <a:ext cx="2667000" cy="2006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20092" y="4191411"/>
            <a:ext cx="0" cy="565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59" y="4911689"/>
            <a:ext cx="6489887" cy="15240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16596" y="3822079"/>
            <a:ext cx="47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75915" y="3303689"/>
            <a:ext cx="84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54419" y="2795857"/>
            <a:ext cx="73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Non-Polar</a:t>
            </a:r>
            <a:endParaRPr lang="en-US" dirty="0"/>
          </a:p>
        </p:txBody>
      </p:sp>
      <p:pic>
        <p:nvPicPr>
          <p:cNvPr id="13" name="Picture 12" descr="Screen Shot 2014-12-05 at 1.28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7" y="140834"/>
            <a:ext cx="3295844" cy="19105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8517" y="140834"/>
            <a:ext cx="3488283" cy="174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785032" y="2388439"/>
            <a:ext cx="212972" cy="10335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06643" y="1940377"/>
            <a:ext cx="2091874" cy="12523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541040" y="3511380"/>
            <a:ext cx="2795123" cy="0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92942" y="3119023"/>
            <a:ext cx="16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OC/EC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75976" y="4573135"/>
            <a:ext cx="2364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Analysis time (sec)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 rot="5400000">
            <a:off x="7573515" y="3544329"/>
            <a:ext cx="1733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C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048295" y="2933754"/>
            <a:ext cx="288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Carbon Release </a:t>
            </a:r>
            <a:r>
              <a:rPr lang="en-US" sz="1400" dirty="0" err="1" smtClean="0"/>
              <a:t>ug</a:t>
            </a:r>
            <a:r>
              <a:rPr lang="en-US" sz="1400" dirty="0" smtClean="0"/>
              <a:t>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/sec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637399" y="394646"/>
            <a:ext cx="278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Intensity (arbitrary units)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304603" y="523977"/>
            <a:ext cx="278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Intensity (arbitrary units)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849280" y="1866707"/>
            <a:ext cx="2214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Retention time (sec)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995495" y="1994278"/>
            <a:ext cx="2214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Retention time (sec)</a:t>
            </a:r>
            <a:endParaRPr lang="en-US" sz="1400" dirty="0"/>
          </a:p>
        </p:txBody>
      </p:sp>
      <p:pic>
        <p:nvPicPr>
          <p:cNvPr id="34" name="Picture 33" descr="Screen Shot 2015-02-25 at 5.35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17" y="2388439"/>
            <a:ext cx="2492657" cy="218084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69434" y="6413698"/>
            <a:ext cx="276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Retention time (min)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583434" y="5468460"/>
            <a:ext cx="173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μS</a:t>
            </a:r>
            <a:r>
              <a:rPr lang="en-US" sz="1400" dirty="0" smtClean="0"/>
              <a:t>/cm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813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50030" y="277918"/>
            <a:ext cx="25590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OC/EC Ratios</a:t>
            </a:r>
            <a:endParaRPr lang="en-US" sz="32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874695"/>
              </p:ext>
            </p:extLst>
          </p:nvPr>
        </p:nvGraphicFramePr>
        <p:xfrm>
          <a:off x="120147" y="970416"/>
          <a:ext cx="8903706" cy="5567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8742" y="4994494"/>
            <a:ext cx="117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4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837495"/>
              </p:ext>
            </p:extLst>
          </p:nvPr>
        </p:nvGraphicFramePr>
        <p:xfrm>
          <a:off x="0" y="613106"/>
          <a:ext cx="9144000" cy="5596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5688" y="173989"/>
            <a:ext cx="7961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Organic and Elemental Carbon Breakdown</a:t>
            </a:r>
            <a:endParaRPr lang="en-US" sz="3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53997" y="6027003"/>
            <a:ext cx="836086" cy="830997"/>
          </a:xfrm>
          <a:prstGeom prst="rect">
            <a:avLst/>
          </a:prstGeom>
          <a:noFill/>
        </p:spPr>
        <p:txBody>
          <a:bodyPr vert="horz" wrap="none" rtlCol="0" anchor="t" anchorCtr="0">
            <a:spAutoFit/>
          </a:bodyPr>
          <a:lstStyle/>
          <a:p>
            <a:pPr algn="ctr"/>
            <a:r>
              <a:rPr lang="en-US" sz="1600" b="1" dirty="0" smtClean="0"/>
              <a:t>Hayden </a:t>
            </a:r>
          </a:p>
          <a:p>
            <a:pPr algn="ctr"/>
            <a:r>
              <a:rPr lang="en-US" sz="1600" b="1" dirty="0" smtClean="0"/>
              <a:t>OC</a:t>
            </a:r>
          </a:p>
          <a:p>
            <a:pPr algn="ctr"/>
            <a:r>
              <a:rPr lang="en-US" sz="1600" b="1" dirty="0" smtClean="0"/>
              <a:t>4.2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62636" y="6027003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Hayden </a:t>
            </a:r>
          </a:p>
          <a:p>
            <a:pPr algn="ctr"/>
            <a:r>
              <a:rPr lang="en-US" sz="1600" b="1" dirty="0" smtClean="0"/>
              <a:t>EC</a:t>
            </a:r>
          </a:p>
          <a:p>
            <a:pPr algn="ctr"/>
            <a:r>
              <a:rPr lang="en-US" sz="1600" b="1" dirty="0" smtClean="0"/>
              <a:t>0.9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31767" y="6027003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GV </a:t>
            </a:r>
          </a:p>
          <a:p>
            <a:pPr algn="ctr"/>
            <a:r>
              <a:rPr lang="en-US" sz="1600" b="1" dirty="0" smtClean="0"/>
              <a:t>OC</a:t>
            </a:r>
          </a:p>
          <a:p>
            <a:pPr algn="ctr"/>
            <a:r>
              <a:rPr lang="en-US" sz="1600" b="1" dirty="0" smtClean="0"/>
              <a:t>6.4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09193" y="6027003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GV </a:t>
            </a:r>
          </a:p>
          <a:p>
            <a:pPr algn="ctr"/>
            <a:r>
              <a:rPr lang="en-US" sz="1600" b="1" dirty="0" smtClean="0"/>
              <a:t>EC</a:t>
            </a:r>
          </a:p>
          <a:p>
            <a:pPr algn="ctr"/>
            <a:r>
              <a:rPr lang="en-US" sz="1600" b="1" dirty="0" smtClean="0"/>
              <a:t>0.6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01709" y="6013875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Iron King </a:t>
            </a:r>
          </a:p>
          <a:p>
            <a:pPr algn="ctr"/>
            <a:r>
              <a:rPr lang="en-US" sz="1600" b="1" dirty="0" smtClean="0"/>
              <a:t>OC</a:t>
            </a:r>
          </a:p>
          <a:p>
            <a:pPr algn="ctr"/>
            <a:r>
              <a:rPr lang="en-US" sz="1600" b="1" dirty="0" smtClean="0"/>
              <a:t>3.6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56536" y="6000989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Iron King </a:t>
            </a:r>
          </a:p>
          <a:p>
            <a:pPr algn="ctr"/>
            <a:r>
              <a:rPr lang="en-US" sz="1600" b="1" dirty="0" smtClean="0"/>
              <a:t>EC</a:t>
            </a:r>
          </a:p>
          <a:p>
            <a:pPr algn="ctr"/>
            <a:r>
              <a:rPr lang="en-US" sz="1600" b="1" dirty="0" smtClean="0"/>
              <a:t>0.5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6013875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PAS</a:t>
            </a:r>
          </a:p>
          <a:p>
            <a:pPr algn="ctr"/>
            <a:r>
              <a:rPr lang="en-US" sz="1600" b="1" dirty="0" smtClean="0"/>
              <a:t> OC</a:t>
            </a:r>
          </a:p>
          <a:p>
            <a:pPr algn="ctr"/>
            <a:r>
              <a:rPr lang="en-US" sz="1600" b="1" dirty="0" smtClean="0"/>
              <a:t>17.1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68172" y="5998293"/>
            <a:ext cx="121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PAS </a:t>
            </a:r>
          </a:p>
          <a:p>
            <a:pPr algn="ctr"/>
            <a:r>
              <a:rPr lang="en-US" sz="1600" b="1" dirty="0" smtClean="0"/>
              <a:t>EC</a:t>
            </a:r>
          </a:p>
          <a:p>
            <a:pPr algn="ctr"/>
            <a:r>
              <a:rPr lang="en-US" sz="1600" b="1" dirty="0" smtClean="0"/>
              <a:t>1.0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8203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Analysis shows amount of OC and EC present in samples</a:t>
            </a:r>
          </a:p>
          <a:p>
            <a:r>
              <a:rPr lang="en-US" dirty="0" smtClean="0"/>
              <a:t> Hayden EC levels similar to PAS urban site</a:t>
            </a:r>
          </a:p>
          <a:p>
            <a:pPr marL="0" indent="0">
              <a:buNone/>
            </a:pPr>
            <a:r>
              <a:rPr lang="en-US" dirty="0" smtClean="0"/>
              <a:t>	2013 Hayden Population=650</a:t>
            </a:r>
          </a:p>
          <a:p>
            <a:pPr marL="0" indent="0">
              <a:buNone/>
            </a:pPr>
            <a:r>
              <a:rPr lang="en-US" dirty="0" smtClean="0"/>
              <a:t>	2013 U of A Student body= 42,236 </a:t>
            </a:r>
          </a:p>
          <a:p>
            <a:r>
              <a:rPr lang="en-US" dirty="0" smtClean="0"/>
              <a:t>Chemical reduction of trace/residual copper oxide to metallic copper by natural gas</a:t>
            </a:r>
          </a:p>
          <a:p>
            <a:r>
              <a:rPr lang="en-US" dirty="0" smtClean="0"/>
              <a:t>Future research will focus on PAH characterization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B39CC-0526-3643-9E18-36FDB01CDE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18755</TotalTime>
  <Words>405</Words>
  <Application>Microsoft Macintosh PowerPoint</Application>
  <PresentationFormat>On-screen Show (4:3)</PresentationFormat>
  <Paragraphs>123</Paragraphs>
  <Slides>10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Analysis of Carbonaceous Airborne Particulate Matter at Mining Sites in Southern Arizona </vt:lpstr>
      <vt:lpstr>“Superfund”</vt:lpstr>
      <vt:lpstr>Project Background</vt:lpstr>
      <vt:lpstr>Contaminant Characterization</vt:lpstr>
      <vt:lpstr>Instruments &amp; Collection</vt:lpstr>
      <vt:lpstr>PowerPoint Presentation</vt:lpstr>
      <vt:lpstr>PowerPoint Presentation</vt:lpstr>
      <vt:lpstr>PowerPoint Presentation</vt:lpstr>
      <vt:lpstr>Conclusions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Solianna Herrera</dc:creator>
  <cp:lastModifiedBy>Solianna Herrera</cp:lastModifiedBy>
  <cp:revision>124</cp:revision>
  <dcterms:created xsi:type="dcterms:W3CDTF">2014-11-05T22:23:33Z</dcterms:created>
  <dcterms:modified xsi:type="dcterms:W3CDTF">2015-04-03T20:43:27Z</dcterms:modified>
</cp:coreProperties>
</file>