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1.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6"/>
  </p:notesMasterIdLst>
  <p:sldIdLst>
    <p:sldId id="263" r:id="rId2"/>
    <p:sldId id="267" r:id="rId3"/>
    <p:sldId id="264" r:id="rId4"/>
    <p:sldId id="265" r:id="rId5"/>
    <p:sldId id="269" r:id="rId6"/>
    <p:sldId id="268" r:id="rId7"/>
    <p:sldId id="266" r:id="rId8"/>
    <p:sldId id="275" r:id="rId9"/>
    <p:sldId id="276" r:id="rId10"/>
    <p:sldId id="274" r:id="rId11"/>
    <p:sldId id="270" r:id="rId12"/>
    <p:sldId id="273" r:id="rId13"/>
    <p:sldId id="272" r:id="rId14"/>
    <p:sldId id="271"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92832F5-EA01-48E5-B403-87E193F50680}">
          <p14:sldIdLst>
            <p14:sldId id="263"/>
            <p14:sldId id="267"/>
            <p14:sldId id="264"/>
            <p14:sldId id="265"/>
            <p14:sldId id="269"/>
            <p14:sldId id="268"/>
            <p14:sldId id="266"/>
            <p14:sldId id="275"/>
            <p14:sldId id="276"/>
            <p14:sldId id="274"/>
            <p14:sldId id="270"/>
            <p14:sldId id="273"/>
            <p14:sldId id="272"/>
            <p14:sldId id="271"/>
          </p14:sldIdLst>
        </p14:section>
        <p14:section name="Next Steps and Action Items" id="{C24C98EC-938D-4034-8DB8-5E8DBF16E3CB}">
          <p14:sldIdLst/>
        </p14:section>
        <p14:section name="Appendix" id="{E35CCD6A-2288-476E-BC93-C75323AE1F32}">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96"/>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329" autoAdjust="0"/>
    <p:restoredTop sz="99613" autoAdjust="0"/>
  </p:normalViewPr>
  <p:slideViewPr>
    <p:cSldViewPr>
      <p:cViewPr varScale="1">
        <p:scale>
          <a:sx n="89" d="100"/>
          <a:sy n="89" d="100"/>
        </p:scale>
        <p:origin x="-1016" y="-104"/>
      </p:cViewPr>
      <p:guideLst>
        <p:guide orient="horz" pos="2160"/>
        <p:guide orient="horz" pos="576"/>
        <p:guide pos="2880"/>
        <p:guide pos="288"/>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75" d="100"/>
          <a:sy n="75" d="100"/>
        </p:scale>
        <p:origin x="-3224"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_rels/viewProps.xml.rels><?xml version="1.0" encoding="UTF-8" standalone="yes"?>
<Relationships xmlns="http://schemas.openxmlformats.org/package/2006/relationships"><Relationship Id="rId1" Type="http://schemas.openxmlformats.org/officeDocument/2006/relationships/slide" Target="slides/slide4.xml"/><Relationship Id="rId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Workbook4"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Workbook4"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sz="1800" b="1" i="0" u="none" strike="noStrike" baseline="0">
                <a:effectLst/>
              </a:rPr>
              <a:t>Protein-like fluorescence </a:t>
            </a:r>
            <a:endParaRPr lang="en-US"/>
          </a:p>
        </c:rich>
      </c:tx>
      <c:layout/>
      <c:overlay val="0"/>
    </c:title>
    <c:autoTitleDeleted val="0"/>
    <c:plotArea>
      <c:layout/>
      <c:lineChart>
        <c:grouping val="standard"/>
        <c:varyColors val="0"/>
        <c:ser>
          <c:idx val="1"/>
          <c:order val="0"/>
          <c:marker>
            <c:symbol val="none"/>
          </c:marker>
          <c:val>
            <c:numRef>
              <c:f>Sheet1!$B$1:$B$11</c:f>
              <c:numCache>
                <c:formatCode>General</c:formatCode>
                <c:ptCount val="11"/>
                <c:pt idx="0">
                  <c:v>1.0</c:v>
                </c:pt>
                <c:pt idx="1">
                  <c:v>5.0</c:v>
                </c:pt>
                <c:pt idx="2">
                  <c:v>10.0</c:v>
                </c:pt>
                <c:pt idx="3">
                  <c:v>15.0</c:v>
                </c:pt>
                <c:pt idx="4">
                  <c:v>20.0</c:v>
                </c:pt>
                <c:pt idx="5">
                  <c:v>25.0</c:v>
                </c:pt>
                <c:pt idx="6">
                  <c:v>30.0</c:v>
                </c:pt>
                <c:pt idx="7">
                  <c:v>35.0</c:v>
                </c:pt>
                <c:pt idx="8">
                  <c:v>40.0</c:v>
                </c:pt>
                <c:pt idx="9">
                  <c:v>45.0</c:v>
                </c:pt>
                <c:pt idx="10">
                  <c:v>50.0</c:v>
                </c:pt>
              </c:numCache>
            </c:numRef>
          </c:val>
          <c:smooth val="0"/>
        </c:ser>
        <c:dLbls>
          <c:showLegendKey val="0"/>
          <c:showVal val="0"/>
          <c:showCatName val="0"/>
          <c:showSerName val="0"/>
          <c:showPercent val="0"/>
          <c:showBubbleSize val="0"/>
        </c:dLbls>
        <c:marker val="1"/>
        <c:smooth val="0"/>
        <c:axId val="-2096033896"/>
        <c:axId val="-2095746520"/>
      </c:lineChart>
      <c:catAx>
        <c:axId val="-2096033896"/>
        <c:scaling>
          <c:orientation val="minMax"/>
        </c:scaling>
        <c:delete val="0"/>
        <c:axPos val="b"/>
        <c:title>
          <c:tx>
            <c:rich>
              <a:bodyPr/>
              <a:lstStyle/>
              <a:p>
                <a:pPr>
                  <a:defRPr/>
                </a:pPr>
                <a:r>
                  <a:rPr lang="en-US"/>
                  <a:t>Bio degradable</a:t>
                </a:r>
                <a:r>
                  <a:rPr lang="en-US" baseline="0"/>
                  <a:t> DOC </a:t>
                </a:r>
                <a:endParaRPr lang="en-US"/>
              </a:p>
            </c:rich>
          </c:tx>
          <c:layout/>
          <c:overlay val="0"/>
        </c:title>
        <c:majorTickMark val="none"/>
        <c:minorTickMark val="none"/>
        <c:tickLblPos val="none"/>
        <c:crossAx val="-2095746520"/>
        <c:crosses val="autoZero"/>
        <c:auto val="1"/>
        <c:lblAlgn val="ctr"/>
        <c:lblOffset val="100"/>
        <c:noMultiLvlLbl val="0"/>
      </c:catAx>
      <c:valAx>
        <c:axId val="-2095746520"/>
        <c:scaling>
          <c:orientation val="minMax"/>
        </c:scaling>
        <c:delete val="1"/>
        <c:axPos val="l"/>
        <c:majorGridlines/>
        <c:title>
          <c:tx>
            <c:rich>
              <a:bodyPr rot="-5400000" vert="horz"/>
              <a:lstStyle/>
              <a:p>
                <a:pPr>
                  <a:defRPr/>
                </a:pPr>
                <a:r>
                  <a:rPr lang="en-US"/>
                  <a:t>Protein Fluorescnce </a:t>
                </a:r>
              </a:p>
            </c:rich>
          </c:tx>
          <c:layout/>
          <c:overlay val="0"/>
        </c:title>
        <c:numFmt formatCode="General" sourceLinked="1"/>
        <c:majorTickMark val="out"/>
        <c:minorTickMark val="none"/>
        <c:tickLblPos val="nextTo"/>
        <c:crossAx val="-2096033896"/>
        <c:crosses val="autoZero"/>
        <c:crossBetween val="between"/>
      </c:valAx>
      <c:spPr>
        <a:noFill/>
        <a:ln w="25400">
          <a:noFill/>
        </a:ln>
      </c:spPr>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sz="1800" b="1" i="0" u="none" strike="noStrike" baseline="0">
                <a:effectLst/>
              </a:rPr>
              <a:t>Humic-like fluorescence </a:t>
            </a:r>
            <a:endParaRPr lang="en-US"/>
          </a:p>
        </c:rich>
      </c:tx>
      <c:layout/>
      <c:overlay val="0"/>
    </c:title>
    <c:autoTitleDeleted val="0"/>
    <c:plotArea>
      <c:layout/>
      <c:lineChart>
        <c:grouping val="standard"/>
        <c:varyColors val="0"/>
        <c:ser>
          <c:idx val="1"/>
          <c:order val="0"/>
          <c:spPr>
            <a:ln>
              <a:solidFill>
                <a:schemeClr val="tx2">
                  <a:lumMod val="75000"/>
                </a:schemeClr>
              </a:solidFill>
            </a:ln>
          </c:spPr>
          <c:marker>
            <c:symbol val="none"/>
          </c:marker>
          <c:val>
            <c:numRef>
              <c:f>Sheet1!$B$1:$B$11</c:f>
              <c:numCache>
                <c:formatCode>General</c:formatCode>
                <c:ptCount val="11"/>
                <c:pt idx="0">
                  <c:v>1.0</c:v>
                </c:pt>
                <c:pt idx="1">
                  <c:v>5.0</c:v>
                </c:pt>
                <c:pt idx="2">
                  <c:v>10.0</c:v>
                </c:pt>
                <c:pt idx="3">
                  <c:v>15.0</c:v>
                </c:pt>
                <c:pt idx="4">
                  <c:v>20.0</c:v>
                </c:pt>
                <c:pt idx="5">
                  <c:v>25.0</c:v>
                </c:pt>
                <c:pt idx="6">
                  <c:v>30.0</c:v>
                </c:pt>
                <c:pt idx="7">
                  <c:v>35.0</c:v>
                </c:pt>
                <c:pt idx="8">
                  <c:v>40.0</c:v>
                </c:pt>
                <c:pt idx="9">
                  <c:v>45.0</c:v>
                </c:pt>
                <c:pt idx="10">
                  <c:v>50.0</c:v>
                </c:pt>
              </c:numCache>
            </c:numRef>
          </c:val>
          <c:smooth val="0"/>
        </c:ser>
        <c:dLbls>
          <c:showLegendKey val="0"/>
          <c:showVal val="0"/>
          <c:showCatName val="0"/>
          <c:showSerName val="0"/>
          <c:showPercent val="0"/>
          <c:showBubbleSize val="0"/>
        </c:dLbls>
        <c:marker val="1"/>
        <c:smooth val="0"/>
        <c:axId val="-2096046840"/>
        <c:axId val="-2096052504"/>
      </c:lineChart>
      <c:catAx>
        <c:axId val="-2096046840"/>
        <c:scaling>
          <c:orientation val="minMax"/>
        </c:scaling>
        <c:delete val="0"/>
        <c:axPos val="b"/>
        <c:title>
          <c:tx>
            <c:rich>
              <a:bodyPr/>
              <a:lstStyle/>
              <a:p>
                <a:pPr>
                  <a:defRPr/>
                </a:pPr>
                <a:r>
                  <a:rPr lang="en-US"/>
                  <a:t>Flow /</a:t>
                </a:r>
                <a:r>
                  <a:rPr lang="en-US" baseline="0"/>
                  <a:t> Loading</a:t>
                </a:r>
                <a:endParaRPr lang="en-US"/>
              </a:p>
            </c:rich>
          </c:tx>
          <c:layout/>
          <c:overlay val="0"/>
        </c:title>
        <c:majorTickMark val="none"/>
        <c:minorTickMark val="none"/>
        <c:tickLblPos val="none"/>
        <c:crossAx val="-2096052504"/>
        <c:crosses val="autoZero"/>
        <c:auto val="1"/>
        <c:lblAlgn val="ctr"/>
        <c:lblOffset val="100"/>
        <c:noMultiLvlLbl val="0"/>
      </c:catAx>
      <c:valAx>
        <c:axId val="-2096052504"/>
        <c:scaling>
          <c:orientation val="minMax"/>
        </c:scaling>
        <c:delete val="1"/>
        <c:axPos val="l"/>
        <c:majorGridlines/>
        <c:title>
          <c:tx>
            <c:rich>
              <a:bodyPr rot="-5400000" vert="horz"/>
              <a:lstStyle/>
              <a:p>
                <a:pPr>
                  <a:defRPr/>
                </a:pPr>
                <a:r>
                  <a:rPr lang="en-US"/>
                  <a:t>Humic Fluorescnce </a:t>
                </a:r>
              </a:p>
            </c:rich>
          </c:tx>
          <c:layout/>
          <c:overlay val="0"/>
        </c:title>
        <c:numFmt formatCode="General" sourceLinked="1"/>
        <c:majorTickMark val="out"/>
        <c:minorTickMark val="none"/>
        <c:tickLblPos val="nextTo"/>
        <c:crossAx val="-2096046840"/>
        <c:crosses val="autoZero"/>
        <c:crossBetween val="between"/>
      </c:valAx>
      <c:spPr>
        <a:noFill/>
        <a:ln w="25400">
          <a:noFill/>
        </a:ln>
      </c:spPr>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4506C0-3FFE-45A5-803D-9F4FC5464A70}" type="datetimeFigureOut">
              <a:rPr lang="en-US" smtClean="0"/>
              <a:t>4/3/15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646707-6BBD-41A9-B4DF-0C76A73A2D2A}" type="slidenum">
              <a:rPr lang="en-US" smtClean="0"/>
              <a:t>‹#›</a:t>
            </a:fld>
            <a:endParaRPr lang="en-US"/>
          </a:p>
        </p:txBody>
      </p:sp>
    </p:spTree>
    <p:extLst>
      <p:ext uri="{BB962C8B-B14F-4D97-AF65-F5344CB8AC3E}">
        <p14:creationId xmlns:p14="http://schemas.microsoft.com/office/powerpoint/2010/main" val="2360758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E0C3846-8D4C-4326-8BC7-9B455A036298}"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Strong relationship between protein-like fluorescence and biodegradable DOC </a:t>
            </a:r>
          </a:p>
          <a:p>
            <a:r>
              <a:rPr lang="en-US" dirty="0" err="1"/>
              <a:t>Humic</a:t>
            </a:r>
            <a:r>
              <a:rPr lang="en-US" dirty="0"/>
              <a:t>-like fluorescence controlled by hydrological processes and protein-like fluorescence linked with biological </a:t>
            </a:r>
            <a:r>
              <a:rPr lang="en-US" dirty="0" smtClean="0"/>
              <a:t>processes</a:t>
            </a:r>
          </a:p>
          <a:p>
            <a:endParaRPr lang="en-US" dirty="0" smtClean="0"/>
          </a:p>
          <a:p>
            <a:r>
              <a:rPr lang="en-US" dirty="0" smtClean="0"/>
              <a:t>Anthropogenic and climate drivers will influence the dynamics of the aquatic ecosystem  </a:t>
            </a:r>
          </a:p>
          <a:p>
            <a:r>
              <a:rPr lang="en-US" dirty="0" smtClean="0"/>
              <a:t>Base </a:t>
            </a:r>
            <a:r>
              <a:rPr lang="en-US" dirty="0" err="1" smtClean="0"/>
              <a:t>vs</a:t>
            </a:r>
            <a:r>
              <a:rPr lang="en-US" dirty="0" smtClean="0"/>
              <a:t> storm flow?</a:t>
            </a:r>
          </a:p>
          <a:p>
            <a:r>
              <a:rPr lang="en-US" dirty="0" err="1" smtClean="0"/>
              <a:t>Bioavaliability</a:t>
            </a:r>
            <a:r>
              <a:rPr lang="en-US" dirty="0" smtClean="0"/>
              <a:t> of wetland DOC will depend on season and anthropogenic activities </a:t>
            </a:r>
          </a:p>
          <a:p>
            <a:endParaRPr lang="en-US" dirty="0"/>
          </a:p>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11</a:t>
            </a:fld>
            <a:endParaRPr lang="en-US"/>
          </a:p>
        </p:txBody>
      </p:sp>
    </p:spTree>
    <p:extLst>
      <p:ext uri="{BB962C8B-B14F-4D97-AF65-F5344CB8AC3E}">
        <p14:creationId xmlns:p14="http://schemas.microsoft.com/office/powerpoint/2010/main" val="2192637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646707-6BBD-41A9-B4DF-0C76A73A2D2A}" type="slidenum">
              <a:rPr lang="en-US" smtClean="0"/>
              <a:t>13</a:t>
            </a:fld>
            <a:endParaRPr lang="en-US"/>
          </a:p>
        </p:txBody>
      </p:sp>
    </p:spTree>
    <p:extLst>
      <p:ext uri="{BB962C8B-B14F-4D97-AF65-F5344CB8AC3E}">
        <p14:creationId xmlns:p14="http://schemas.microsoft.com/office/powerpoint/2010/main" val="2378481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646707-6BBD-41A9-B4DF-0C76A73A2D2A}" type="slidenum">
              <a:rPr lang="en-US" smtClean="0"/>
              <a:t>14</a:t>
            </a:fld>
            <a:endParaRPr lang="en-US"/>
          </a:p>
        </p:txBody>
      </p:sp>
    </p:spTree>
    <p:extLst>
      <p:ext uri="{BB962C8B-B14F-4D97-AF65-F5344CB8AC3E}">
        <p14:creationId xmlns:p14="http://schemas.microsoft.com/office/powerpoint/2010/main" val="1281761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DOM- composed organic matter from terrestrial,</a:t>
            </a:r>
            <a:r>
              <a:rPr lang="en-US" baseline="0" dirty="0" smtClean="0"/>
              <a:t> atmospheric and autochthonous sources </a:t>
            </a:r>
            <a:endParaRPr lang="en-US" dirty="0" smtClean="0"/>
          </a:p>
          <a:p>
            <a:r>
              <a:rPr lang="en-US" dirty="0" smtClean="0"/>
              <a:t>DOM is metabolically important in rivers</a:t>
            </a:r>
            <a:r>
              <a:rPr lang="en-US" baseline="0" dirty="0" smtClean="0"/>
              <a:t> as it supplies energy (carbon) and nutrients to bacteria and algae contributing to eutrophication </a:t>
            </a:r>
          </a:p>
          <a:p>
            <a:endParaRPr lang="en-US" baseline="0" dirty="0" smtClean="0"/>
          </a:p>
          <a:p>
            <a:r>
              <a:rPr lang="en-US" baseline="0" dirty="0" smtClean="0"/>
              <a:t>Wetlands- important transitional zones from terrestrial and aquatic environments </a:t>
            </a:r>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a:t>
            </a:fld>
            <a:endParaRPr lang="en-US"/>
          </a:p>
        </p:txBody>
      </p:sp>
    </p:spTree>
    <p:extLst>
      <p:ext uri="{BB962C8B-B14F-4D97-AF65-F5344CB8AC3E}">
        <p14:creationId xmlns:p14="http://schemas.microsoft.com/office/powerpoint/2010/main" val="2156283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They are often formed in abandoned industrial areas that are low-lying in the landscape, where overland flows from municipal water use and storms accumulate and eventually support wetland soils and plant communities. Their positioning within the urban matrix means that accidental wetlands can both receive and modify materials from cities. Accidental wetlands tend to receive high volumes of pollutant-enriched municipal, storm and rainwater. Accidental wetlands tend to receive high volumes of pollutant-enriched municipal, storm and rainwater. </a:t>
            </a:r>
          </a:p>
          <a:p>
            <a:r>
              <a:rPr lang="en-US" sz="1200" kern="1200" dirty="0" smtClean="0">
                <a:solidFill>
                  <a:schemeClr val="tx1"/>
                </a:solidFill>
                <a:effectLst/>
                <a:latin typeface="+mn-lt"/>
                <a:ea typeface="+mn-ea"/>
                <a:cs typeface="+mn-cs"/>
              </a:rPr>
              <a:t>environmental heat mitigation for urban low-income and homeless populations. Due to their pervasiveness and provision of ecosystem services of potential value, accidental wetlands merit consideration in urban management strategies </a:t>
            </a:r>
          </a:p>
          <a:p>
            <a:r>
              <a:rPr 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3</a:t>
            </a:fld>
            <a:endParaRPr lang="en-US"/>
          </a:p>
        </p:txBody>
      </p:sp>
    </p:spTree>
    <p:extLst>
      <p:ext uri="{BB962C8B-B14F-4D97-AF65-F5344CB8AC3E}">
        <p14:creationId xmlns:p14="http://schemas.microsoft.com/office/powerpoint/2010/main" val="1724609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Salt River traversing Phoenix, AZ</a:t>
            </a:r>
          </a:p>
          <a:p>
            <a:r>
              <a:rPr lang="en-US" dirty="0" smtClean="0"/>
              <a:t>Construction of Tempe Town Lake</a:t>
            </a:r>
          </a:p>
          <a:p>
            <a:r>
              <a:rPr lang="en-US" dirty="0" smtClean="0"/>
              <a:t>Urban Expansion </a:t>
            </a:r>
          </a:p>
          <a:p>
            <a:r>
              <a:rPr lang="en-US" dirty="0" smtClean="0"/>
              <a:t>Precipitation </a:t>
            </a:r>
          </a:p>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4</a:t>
            </a:fld>
            <a:endParaRPr lang="en-US"/>
          </a:p>
        </p:txBody>
      </p:sp>
    </p:spTree>
    <p:extLst>
      <p:ext uri="{BB962C8B-B14F-4D97-AF65-F5344CB8AC3E}">
        <p14:creationId xmlns:p14="http://schemas.microsoft.com/office/powerpoint/2010/main" val="88070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646707-6BBD-41A9-B4DF-0C76A73A2D2A}" type="slidenum">
              <a:rPr lang="en-US" smtClean="0"/>
              <a:t>5</a:t>
            </a:fld>
            <a:endParaRPr lang="en-US"/>
          </a:p>
        </p:txBody>
      </p:sp>
    </p:spTree>
    <p:extLst>
      <p:ext uri="{BB962C8B-B14F-4D97-AF65-F5344CB8AC3E}">
        <p14:creationId xmlns:p14="http://schemas.microsoft.com/office/powerpoint/2010/main" val="2365705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sampling procedures that must be performed in order to ensure that the DOC measures is strictly from the sampling site and not from the environment in the laboratory</a:t>
            </a:r>
            <a:r>
              <a:rPr lang="en-US" dirty="0" smtClean="0">
                <a:effectLst/>
              </a:rPr>
              <a:t> </a:t>
            </a:r>
          </a:p>
          <a:p>
            <a:r>
              <a:rPr lang="en-US" dirty="0" smtClean="0">
                <a:effectLst/>
              </a:rPr>
              <a:t>Will </a:t>
            </a:r>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6</a:t>
            </a:fld>
            <a:endParaRPr lang="en-US"/>
          </a:p>
        </p:txBody>
      </p:sp>
    </p:spTree>
    <p:extLst>
      <p:ext uri="{BB962C8B-B14F-4D97-AF65-F5344CB8AC3E}">
        <p14:creationId xmlns:p14="http://schemas.microsoft.com/office/powerpoint/2010/main" val="1654677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a:t>
            </a:r>
            <a:r>
              <a:rPr lang="en-US" baseline="0" dirty="0" smtClean="0"/>
              <a:t> (two dimensional fluorescence index) provides information about the source or degree of degradation of DOM  </a:t>
            </a:r>
          </a:p>
          <a:p>
            <a:r>
              <a:rPr lang="en-US" baseline="0" dirty="0" smtClean="0"/>
              <a:t>EEM in formation about source, degree of </a:t>
            </a:r>
            <a:r>
              <a:rPr lang="en-US" baseline="0" dirty="0" err="1" smtClean="0"/>
              <a:t>humification</a:t>
            </a:r>
            <a:r>
              <a:rPr lang="en-US" baseline="0" dirty="0" smtClean="0"/>
              <a:t> and structure complexity </a:t>
            </a:r>
          </a:p>
          <a:p>
            <a:r>
              <a:rPr lang="en-US" baseline="0" dirty="0" smtClean="0"/>
              <a:t>PARAFAC-excitation and emission </a:t>
            </a:r>
            <a:r>
              <a:rPr lang="en-US" baseline="0" dirty="0" err="1" smtClean="0"/>
              <a:t>matricies</a:t>
            </a:r>
            <a:r>
              <a:rPr lang="en-US" baseline="0" dirty="0" smtClean="0"/>
              <a:t> can be analyzed by using modeling </a:t>
            </a:r>
          </a:p>
          <a:p>
            <a:r>
              <a:rPr lang="en-US" baseline="0" dirty="0" smtClean="0"/>
              <a:t>Breaks down DOM into individual components and provides estimates of the relative contribution of each components to total fluorescence </a:t>
            </a:r>
          </a:p>
          <a:p>
            <a:endParaRPr lang="en-US" baseline="0" dirty="0" smtClean="0"/>
          </a:p>
          <a:p>
            <a:r>
              <a:rPr lang="en-US" dirty="0" err="1" smtClean="0"/>
              <a:t>Humic</a:t>
            </a:r>
            <a:r>
              <a:rPr lang="en-US" dirty="0" smtClean="0"/>
              <a:t>-like fluorescence help distinguish between </a:t>
            </a:r>
            <a:r>
              <a:rPr lang="en-US" dirty="0" err="1" smtClean="0"/>
              <a:t>terrigenous</a:t>
            </a:r>
            <a:r>
              <a:rPr lang="en-US" dirty="0" smtClean="0"/>
              <a:t> and aquatic DOM </a:t>
            </a:r>
          </a:p>
          <a:p>
            <a:r>
              <a:rPr lang="en-US" dirty="0" smtClean="0"/>
              <a:t>Changes in land use may affect biochemical composition of DOM and aquatic food-web dynamics </a:t>
            </a:r>
          </a:p>
          <a:p>
            <a:r>
              <a:rPr lang="en-US" dirty="0" smtClean="0"/>
              <a:t>Identify water pollution and urban catchments </a:t>
            </a:r>
          </a:p>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7</a:t>
            </a:fld>
            <a:endParaRPr lang="en-US"/>
          </a:p>
        </p:txBody>
      </p:sp>
    </p:spTree>
    <p:extLst>
      <p:ext uri="{BB962C8B-B14F-4D97-AF65-F5344CB8AC3E}">
        <p14:creationId xmlns:p14="http://schemas.microsoft.com/office/powerpoint/2010/main" val="1841217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8</a:t>
            </a:fld>
            <a:endParaRPr lang="en-US"/>
          </a:p>
        </p:txBody>
      </p:sp>
    </p:spTree>
    <p:extLst>
      <p:ext uri="{BB962C8B-B14F-4D97-AF65-F5344CB8AC3E}">
        <p14:creationId xmlns:p14="http://schemas.microsoft.com/office/powerpoint/2010/main" val="3097737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Varies across a stream channel and from the surface to the bottom of the stream because</a:t>
            </a:r>
            <a:r>
              <a:rPr lang="en-US" baseline="0" dirty="0" smtClean="0"/>
              <a:t> of friction and irregularities in cross-section and alignment </a:t>
            </a:r>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10</a:t>
            </a:fld>
            <a:endParaRPr lang="en-US"/>
          </a:p>
        </p:txBody>
      </p:sp>
    </p:spTree>
    <p:extLst>
      <p:ext uri="{BB962C8B-B14F-4D97-AF65-F5344CB8AC3E}">
        <p14:creationId xmlns:p14="http://schemas.microsoft.com/office/powerpoint/2010/main" val="3716111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7.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733203"/>
            <a:ext cx="9144000" cy="6124797"/>
          </a:xfrm>
          <a:prstGeom prst="rect">
            <a:avLst/>
          </a:prstGeom>
        </p:spPr>
      </p:pic>
      <p:pic>
        <p:nvPicPr>
          <p:cNvPr id="8"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477000" y="1295400"/>
            <a:ext cx="901373" cy="901373"/>
          </a:xfrm>
          <a:prstGeom prst="ellipse">
            <a:avLst/>
          </a:prstGeom>
          <a:ln>
            <a:noFill/>
          </a:ln>
          <a:effectLst>
            <a:outerShdw blurRad="292100" dist="76200" dir="2700000" algn="tl" rotWithShape="0">
              <a:srgbClr val="333333">
                <a:alpha val="50000"/>
              </a:srgbClr>
            </a:outerShdw>
          </a:effectLst>
        </p:spPr>
      </p:pic>
      <p:pic>
        <p:nvPicPr>
          <p:cNvPr id="9" name="Picture 8"/>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5791200" y="1905000"/>
            <a:ext cx="1240461" cy="1240461"/>
          </a:xfrm>
          <a:prstGeom prst="ellipse">
            <a:avLst/>
          </a:prstGeom>
          <a:ln>
            <a:noFill/>
          </a:ln>
          <a:effectLst>
            <a:outerShdw blurRad="292100" dist="76200" dir="2700000" algn="tl" rotWithShape="0">
              <a:srgbClr val="333333">
                <a:alpha val="50000"/>
              </a:srgbClr>
            </a:outerShdw>
          </a:effectLst>
        </p:spPr>
      </p:pic>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6705600" y="2209800"/>
            <a:ext cx="1828800" cy="1828800"/>
          </a:xfrm>
          <a:prstGeom prst="ellipse">
            <a:avLst/>
          </a:prstGeom>
          <a:ln>
            <a:noFill/>
          </a:ln>
          <a:effectLst>
            <a:outerShdw blurRad="292100" dist="76200" dir="2700000" algn="tl" rotWithShape="0">
              <a:srgbClr val="333333">
                <a:alpha val="50000"/>
              </a:srgbClr>
            </a:outerShdw>
          </a:effectLst>
        </p:spPr>
      </p:pic>
      <p:sp>
        <p:nvSpPr>
          <p:cNvPr id="2" name="Title 1"/>
          <p:cNvSpPr>
            <a:spLocks noGrp="1"/>
          </p:cNvSpPr>
          <p:nvPr>
            <p:ph type="ctrTitle"/>
          </p:nvPr>
        </p:nvSpPr>
        <p:spPr>
          <a:xfrm>
            <a:off x="381000" y="381001"/>
            <a:ext cx="7772400" cy="761999"/>
          </a:xfrm>
        </p:spPr>
        <p:txBody>
          <a:bodyPr anchor="t"/>
          <a:lstStyle>
            <a:lvl1pPr algn="l">
              <a:defRPr>
                <a:latin typeface="Georgia" pitchFamily="18" charset="0"/>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439948" y="1219200"/>
            <a:ext cx="5275052" cy="1295400"/>
          </a:xfrm>
        </p:spPr>
        <p:txBody>
          <a:bodyPr>
            <a:normAutofit/>
          </a:bodyPr>
          <a:lstStyle>
            <a:lvl1pPr marL="0" indent="0" algn="l">
              <a:buNone/>
              <a:defRPr sz="1600" baseline="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a:t>
            </a:r>
            <a:endParaRPr lang="en-US" dirty="0"/>
          </a:p>
        </p:txBody>
      </p:sp>
      <p:sp>
        <p:nvSpPr>
          <p:cNvPr id="4" name="Date Placeholder 3"/>
          <p:cNvSpPr>
            <a:spLocks noGrp="1"/>
          </p:cNvSpPr>
          <p:nvPr>
            <p:ph type="dt" sz="half" idx="10"/>
          </p:nvPr>
        </p:nvSpPr>
        <p:spPr/>
        <p:txBody>
          <a:bodyPr/>
          <a:lstStyle/>
          <a:p>
            <a:fld id="{F922158D-428B-4987-8B28-745A2AFA1252}" type="datetimeFigureOut">
              <a:rPr lang="en-US" smtClean="0"/>
              <a:t>4/3/15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5FC477-0A05-4F3E-8EE9-E015C9089D5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500"/>
                                  </p:stCondLst>
                                  <p:iterate type="lt">
                                    <p:tmPct val="5000"/>
                                  </p:iterate>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31" presetClass="entr" presetSubtype="0" fill="hold" nodeType="withEffect">
                                  <p:stCondLst>
                                    <p:cond delay="1000"/>
                                  </p:stCondLst>
                                  <p:iterate type="lt">
                                    <p:tmPct val="5000"/>
                                  </p:iterate>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22158D-428B-4987-8B28-745A2AFA1252}" type="datetimeFigureOut">
              <a:rPr lang="en-US" smtClean="0"/>
              <a:t>4/3/15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5FC477-0A05-4F3E-8EE9-E015C9089D56}" type="slidenum">
              <a:rPr lang="en-US" smtClean="0"/>
              <a:t>‹#›</a:t>
            </a:fld>
            <a:endParaRPr lang="en-US"/>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0"/>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0"/>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22158D-428B-4987-8B28-745A2AFA1252}" type="datetimeFigureOut">
              <a:rPr lang="en-US" smtClean="0"/>
              <a:t>4/3/15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5FC477-0A05-4F3E-8EE9-E015C9089D56}" type="slidenum">
              <a:rPr lang="en-US" smtClean="0"/>
              <a:t>‹#›</a:t>
            </a:fld>
            <a:endParaRPr lang="en-US"/>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srcRect l="-92" t="50811" r="45394" b="-590"/>
          <a:stretch/>
        </p:blipFill>
        <p:spPr>
          <a:xfrm>
            <a:off x="-13648" y="0"/>
            <a:ext cx="9157648" cy="5582272"/>
          </a:xfrm>
          <a:prstGeom prst="rect">
            <a:avLst/>
          </a:prstGeom>
        </p:spPr>
      </p:pic>
      <p:pic>
        <p:nvPicPr>
          <p:cNvPr id="8"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85800" y="1066799"/>
            <a:ext cx="1979920" cy="2013807"/>
          </a:xfrm>
          <a:prstGeom prst="ellipse">
            <a:avLst/>
          </a:prstGeom>
          <a:ln>
            <a:noFill/>
          </a:ln>
          <a:effectLst>
            <a:outerShdw blurRad="292100" dist="139700" dir="2700000" algn="tl" rotWithShape="0">
              <a:srgbClr val="333333">
                <a:alpha val="65000"/>
              </a:srgbClr>
            </a:outerShdw>
          </a:effectLst>
        </p:spPr>
      </p:pic>
      <p:sp>
        <p:nvSpPr>
          <p:cNvPr id="2" name="Title 1"/>
          <p:cNvSpPr>
            <a:spLocks noGrp="1"/>
          </p:cNvSpPr>
          <p:nvPr>
            <p:ph type="title" hasCustomPrompt="1"/>
          </p:nvPr>
        </p:nvSpPr>
        <p:spPr>
          <a:xfrm>
            <a:off x="3768304" y="1905000"/>
            <a:ext cx="5105400" cy="1143001"/>
          </a:xfrm>
        </p:spPr>
        <p:txBody>
          <a:bodyPr anchor="b" anchorCtr="0">
            <a:normAutofit/>
          </a:bodyPr>
          <a:lstStyle>
            <a:lvl1pPr algn="l">
              <a:defRPr sz="3600" b="0" cap="none">
                <a:latin typeface="Georgia"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810000" y="3048000"/>
            <a:ext cx="5105400" cy="1500187"/>
          </a:xfrm>
        </p:spPr>
        <p:txBody>
          <a:bodyPr anchor="t"/>
          <a:lstStyle>
            <a:lvl1pPr marL="0" indent="0">
              <a:buNone/>
              <a:defRPr sz="2000">
                <a:solidFill>
                  <a:schemeClr val="tx1"/>
                </a:solidFill>
                <a:latin typeface="Georgia"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922158D-428B-4987-8B28-745A2AFA1252}" type="datetimeFigureOut">
              <a:rPr lang="en-US" smtClean="0"/>
              <a:t>4/3/15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5FC477-0A05-4F3E-8EE9-E015C9089D56}" type="slidenum">
              <a:rPr lang="en-US" smtClean="0"/>
              <a:t>‹#›</a:t>
            </a:fld>
            <a:endParaRPr lang="en-US"/>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914400"/>
          </a:xfrm>
        </p:spPr>
        <p:txBody>
          <a:bodyPr anchor="t">
            <a:normAutofit/>
          </a:bodyPr>
          <a:lstStyle>
            <a:lvl1pPr algn="l">
              <a:defRPr sz="2800">
                <a:latin typeface="Georgia" pitchFamily="18"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marL="342900" indent="-342900">
              <a:lnSpc>
                <a:spcPct val="150000"/>
              </a:lnSpc>
              <a:spcBef>
                <a:spcPts val="0"/>
              </a:spcBef>
              <a:buSzPct val="130000"/>
              <a:buFont typeface="Arial" pitchFamily="34" charset="0"/>
              <a:buChar char="•"/>
              <a:defRPr sz="2000">
                <a:latin typeface="Georgia" pitchFamily="18" charset="0"/>
              </a:defRPr>
            </a:lvl1pPr>
            <a:lvl2pPr marL="571500" indent="-228600">
              <a:lnSpc>
                <a:spcPct val="150000"/>
              </a:lnSpc>
              <a:spcBef>
                <a:spcPts val="0"/>
              </a:spcBef>
              <a:buSzPct val="60000"/>
              <a:buFont typeface="Courier New" pitchFamily="49" charset="0"/>
              <a:buChar char="o"/>
              <a:defRPr sz="1800">
                <a:latin typeface="Georgia" pitchFamily="18" charset="0"/>
              </a:defRPr>
            </a:lvl2pPr>
            <a:lvl3pPr>
              <a:defRPr sz="2000">
                <a:latin typeface="Georgia" pitchFamily="18" charset="0"/>
              </a:defRPr>
            </a:lvl3pPr>
            <a:lvl4pPr>
              <a:defRPr sz="2000">
                <a:latin typeface="Georgia" pitchFamily="18" charset="0"/>
              </a:defRPr>
            </a:lvl4pPr>
            <a:lvl5pPr>
              <a:defRPr sz="2000">
                <a:latin typeface="Georgia"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F922158D-428B-4987-8B28-745A2AFA1252}" type="datetimeFigureOut">
              <a:rPr lang="en-US" smtClean="0"/>
              <a:t>4/3/15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5FC477-0A05-4F3E-8EE9-E015C9089D56}" type="slidenum">
              <a:rPr lang="en-US" smtClean="0"/>
              <a:t>‹#›</a:t>
            </a:fld>
            <a:endParaRPr lang="en-US"/>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828800"/>
            <a:ext cx="4038600" cy="42973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828800"/>
            <a:ext cx="4038600" cy="42973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922158D-428B-4987-8B28-745A2AFA1252}" type="datetimeFigureOut">
              <a:rPr lang="en-US" smtClean="0"/>
              <a:t>4/3/15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5FC477-0A05-4F3E-8EE9-E015C9089D56}" type="slidenum">
              <a:rPr lang="en-US" smtClean="0"/>
              <a:t>‹#›</a:t>
            </a:fld>
            <a:endParaRPr lang="en-US"/>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6096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922158D-428B-4987-8B28-745A2AFA1252}" type="datetimeFigureOut">
              <a:rPr lang="en-US" smtClean="0"/>
              <a:t>4/3/15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5FC477-0A05-4F3E-8EE9-E015C9089D56}" type="slidenum">
              <a:rPr lang="en-US" smtClean="0"/>
              <a:t>‹#›</a:t>
            </a:fld>
            <a:endParaRPr lang="en-US"/>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lvl1pPr>
              <a:defRPr sz="2800"/>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922158D-428B-4987-8B28-745A2AFA1252}" type="datetimeFigureOut">
              <a:rPr lang="en-US" smtClean="0"/>
              <a:t>4/3/15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5FC477-0A05-4F3E-8EE9-E015C9089D56}" type="slidenum">
              <a:rPr lang="en-US" smtClean="0"/>
              <a:t>‹#›</a:t>
            </a:fld>
            <a:endParaRPr lang="en-US"/>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22158D-428B-4987-8B28-745A2AFA1252}" type="datetimeFigureOut">
              <a:rPr lang="en-US" smtClean="0"/>
              <a:t>4/3/15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5FC477-0A05-4F3E-8EE9-E015C9089D56}" type="slidenum">
              <a:rPr lang="en-US" smtClean="0"/>
              <a:t>‹#›</a:t>
            </a:fld>
            <a:endParaRPr lang="en-US"/>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3008313" cy="7620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914400"/>
            <a:ext cx="5111750" cy="5211763"/>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752600"/>
            <a:ext cx="3008313" cy="43735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22158D-428B-4987-8B28-745A2AFA1252}" type="datetimeFigureOut">
              <a:rPr lang="en-US" smtClean="0"/>
              <a:t>4/3/15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5FC477-0A05-4F3E-8EE9-E015C9089D56}" type="slidenum">
              <a:rPr lang="en-US" smtClean="0"/>
              <a:t>‹#›</a:t>
            </a:fld>
            <a:endParaRPr lang="en-US"/>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22158D-428B-4987-8B28-745A2AFA1252}" type="datetimeFigureOut">
              <a:rPr lang="en-US" smtClean="0"/>
              <a:t>4/3/15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5FC477-0A05-4F3E-8EE9-E015C9089D56}" type="slidenum">
              <a:rPr lang="en-US" smtClean="0"/>
              <a:t>‹#›</a:t>
            </a:fld>
            <a:endParaRPr lang="en-US"/>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914400"/>
            <a:ext cx="8229600" cy="9144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828800"/>
            <a:ext cx="8229600" cy="42973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22158D-428B-4987-8B28-745A2AFA1252}" type="datetimeFigureOut">
              <a:rPr lang="en-US" smtClean="0"/>
              <a:t>4/3/15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5FC477-0A05-4F3E-8EE9-E015C9089D56}" type="slidenum">
              <a:rPr lang="en-US" smtClean="0"/>
              <a:t>‹#›</a:t>
            </a:fld>
            <a:endParaRPr lang="en-US"/>
          </a:p>
        </p:txBody>
      </p:sp>
      <p:pic>
        <p:nvPicPr>
          <p:cNvPr id="7" name="Picture 6"/>
          <p:cNvPicPr>
            <a:picLocks noChangeAspect="1"/>
          </p:cNvPicPr>
          <p:nvPr/>
        </p:nvPicPr>
        <p:blipFill rotWithShape="1">
          <a:blip r:embed="rId13" cstate="email">
            <a:extLst>
              <a:ext uri="{28A0092B-C50C-407E-A947-70E740481C1C}">
                <a14:useLocalDpi xmlns:a14="http://schemas.microsoft.com/office/drawing/2010/main"/>
              </a:ext>
            </a:extLst>
          </a:blip>
          <a:srcRect l="-144"/>
          <a:stretch/>
        </p:blipFill>
        <p:spPr>
          <a:xfrm>
            <a:off x="-13251" y="0"/>
            <a:ext cx="9157252" cy="66044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spd="slow">
    <p:fade/>
  </p:transition>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sz="28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1" Type="http://schemas.openxmlformats.org/officeDocument/2006/relationships/tags" Target="../tags/tag1.xml"/><Relationship Id="rId2"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1.bin"/><Relationship Id="rId5" Type="http://schemas.openxmlformats.org/officeDocument/2006/relationships/image" Target="../media/image20.png"/><Relationship Id="rId1" Type="http://schemas.openxmlformats.org/officeDocument/2006/relationships/vmlDrawing" Target="../drawings/vmlDrawing1.vml"/><Relationship Id="rId2"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e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4" cstate="print">
            <a:extLst>
              <a:ext uri="{28A0092B-C50C-407E-A947-70E740481C1C}">
                <a14:useLocalDpi xmlns:a14="http://schemas.microsoft.com/office/drawing/2010/main"/>
              </a:ext>
            </a:extLst>
          </a:blip>
          <a:srcRect b="10309"/>
          <a:stretch/>
        </p:blipFill>
        <p:spPr>
          <a:xfrm>
            <a:off x="3099741" y="2137512"/>
            <a:ext cx="3301059" cy="3348888"/>
          </a:xfrm>
          <a:prstGeom prst="rect">
            <a:avLst/>
          </a:prstGeom>
        </p:spPr>
      </p:pic>
      <p:sp>
        <p:nvSpPr>
          <p:cNvPr id="2" name="Title 1"/>
          <p:cNvSpPr>
            <a:spLocks noGrp="1"/>
          </p:cNvSpPr>
          <p:nvPr>
            <p:ph type="title"/>
          </p:nvPr>
        </p:nvSpPr>
        <p:spPr>
          <a:xfrm>
            <a:off x="381000" y="381000"/>
            <a:ext cx="9144000" cy="1219200"/>
          </a:xfrm>
        </p:spPr>
        <p:txBody>
          <a:bodyPr>
            <a:noAutofit/>
          </a:bodyPr>
          <a:lstStyle/>
          <a:p>
            <a:pPr algn="ctr"/>
            <a:r>
              <a:rPr lang="en-US" sz="3200" b="1" dirty="0" smtClean="0"/>
              <a:t>Characterization of DOC in Accidental Urban Wetlands </a:t>
            </a:r>
            <a:r>
              <a:rPr lang="en-US" sz="3200" dirty="0" smtClean="0"/>
              <a:t/>
            </a:r>
            <a:br>
              <a:rPr lang="en-US" sz="3200" dirty="0" smtClean="0"/>
            </a:br>
            <a:r>
              <a:rPr lang="en-US" sz="3200" dirty="0" smtClean="0"/>
              <a:t>Stephanie Bone </a:t>
            </a:r>
            <a:endParaRPr lang="en-US" sz="3200" dirty="0"/>
          </a:p>
        </p:txBody>
      </p:sp>
      <p:sp>
        <p:nvSpPr>
          <p:cNvPr id="5" name="Content Placeholder 4"/>
          <p:cNvSpPr>
            <a:spLocks noGrp="1"/>
          </p:cNvSpPr>
          <p:nvPr>
            <p:ph idx="1"/>
          </p:nvPr>
        </p:nvSpPr>
        <p:spPr/>
        <p:txBody>
          <a:bodyPr/>
          <a:lstStyle/>
          <a:p>
            <a:pPr marL="0" indent="0">
              <a:lnSpc>
                <a:spcPct val="150000"/>
              </a:lnSpc>
              <a:buNone/>
            </a:pPr>
            <a:endParaRPr lang="en-US" dirty="0"/>
          </a:p>
          <a:p>
            <a:pPr marL="0" indent="0">
              <a:lnSpc>
                <a:spcPct val="150000"/>
              </a:lnSpc>
              <a:buNone/>
            </a:pPr>
            <a:endParaRPr lang="en-US" dirty="0" smtClean="0"/>
          </a:p>
        </p:txBody>
      </p:sp>
      <p:pic>
        <p:nvPicPr>
          <p:cNvPr id="3" name="Picture 2" descr="Screen Shot 2015-03-31 at 5.54.41 PM.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995414" y="3934664"/>
            <a:ext cx="1511300" cy="2040639"/>
          </a:xfrm>
          <a:prstGeom prst="rect">
            <a:avLst/>
          </a:prstGeom>
        </p:spPr>
      </p:pic>
      <p:sp>
        <p:nvSpPr>
          <p:cNvPr id="7" name="TextBox 6"/>
          <p:cNvSpPr txBox="1"/>
          <p:nvPr/>
        </p:nvSpPr>
        <p:spPr>
          <a:xfrm flipH="1">
            <a:off x="304800" y="5181600"/>
            <a:ext cx="8534400" cy="1477328"/>
          </a:xfrm>
          <a:prstGeom prst="rect">
            <a:avLst/>
          </a:prstGeom>
          <a:noFill/>
        </p:spPr>
        <p:txBody>
          <a:bodyPr wrap="square" rtlCol="0">
            <a:spAutoFit/>
          </a:bodyPr>
          <a:lstStyle/>
          <a:p>
            <a:r>
              <a:rPr lang="en-US" u="sng" dirty="0" smtClean="0"/>
              <a:t>Co-authors:</a:t>
            </a:r>
          </a:p>
          <a:p>
            <a:r>
              <a:rPr lang="en-US" dirty="0" smtClean="0"/>
              <a:t>Dr. </a:t>
            </a:r>
            <a:r>
              <a:rPr lang="en-US" dirty="0" err="1" smtClean="0"/>
              <a:t>Hilairy</a:t>
            </a:r>
            <a:r>
              <a:rPr lang="en-US" dirty="0" smtClean="0"/>
              <a:t> Hartnett, Dr. Monica </a:t>
            </a:r>
            <a:r>
              <a:rPr lang="en-US" dirty="0" err="1" smtClean="0"/>
              <a:t>Palta</a:t>
            </a:r>
            <a:endParaRPr lang="en-US" dirty="0"/>
          </a:p>
          <a:p>
            <a:r>
              <a:rPr lang="en-US" u="sng" dirty="0" smtClean="0"/>
              <a:t>Acknowledgments:</a:t>
            </a:r>
          </a:p>
          <a:p>
            <a:r>
              <a:rPr lang="en-US" dirty="0" smtClean="0"/>
              <a:t>'</a:t>
            </a:r>
            <a:r>
              <a:rPr lang="en-US" dirty="0"/>
              <a:t>CANDY Lab' (</a:t>
            </a:r>
            <a:r>
              <a:rPr lang="en-US" dirty="0" err="1"/>
              <a:t>CArbon</a:t>
            </a:r>
            <a:r>
              <a:rPr lang="en-US" dirty="0"/>
              <a:t> and Nitrogen </a:t>
            </a:r>
            <a:r>
              <a:rPr lang="en-US" dirty="0" smtClean="0"/>
              <a:t>Dynamics), Dr. Enrique </a:t>
            </a:r>
            <a:r>
              <a:rPr lang="en-US" dirty="0" err="1" smtClean="0"/>
              <a:t>Vivoni</a:t>
            </a:r>
            <a:r>
              <a:rPr lang="en-US" dirty="0"/>
              <a:t>,</a:t>
            </a:r>
            <a:endParaRPr lang="en-US" dirty="0" smtClean="0"/>
          </a:p>
          <a:p>
            <a:r>
              <a:rPr lang="en-US" dirty="0" smtClean="0"/>
              <a:t>ASU/NASA Space Grant, School of Earth and Space Exploration </a:t>
            </a:r>
            <a:endParaRPr lang="en-US" dirty="0"/>
          </a:p>
        </p:txBody>
      </p:sp>
      <p:pic>
        <p:nvPicPr>
          <p:cNvPr id="4" name="Picture 3"/>
          <p:cNvPicPr>
            <a:picLocks noChangeAspect="1"/>
          </p:cNvPicPr>
          <p:nvPr/>
        </p:nvPicPr>
        <p:blipFill>
          <a:blip r:embed="rId6"/>
          <a:stretch>
            <a:fillRect/>
          </a:stretch>
        </p:blipFill>
        <p:spPr>
          <a:xfrm>
            <a:off x="209993" y="3200401"/>
            <a:ext cx="2514600" cy="734263"/>
          </a:xfrm>
          <a:prstGeom prst="rect">
            <a:avLst/>
          </a:prstGeom>
        </p:spPr>
      </p:pic>
      <p:pic>
        <p:nvPicPr>
          <p:cNvPr id="6" name="Picture 5"/>
          <p:cNvPicPr>
            <a:picLocks noChangeAspect="1"/>
          </p:cNvPicPr>
          <p:nvPr/>
        </p:nvPicPr>
        <p:blipFill>
          <a:blip r:embed="rId7"/>
          <a:stretch>
            <a:fillRect/>
          </a:stretch>
        </p:blipFill>
        <p:spPr>
          <a:xfrm>
            <a:off x="6662928" y="3200401"/>
            <a:ext cx="2176272" cy="565831"/>
          </a:xfrm>
          <a:prstGeom prst="rect">
            <a:avLst/>
          </a:prstGeom>
        </p:spPr>
      </p:pic>
      <p:pic>
        <p:nvPicPr>
          <p:cNvPr id="8" name="Picture 7"/>
          <p:cNvPicPr>
            <a:picLocks noChangeAspect="1"/>
          </p:cNvPicPr>
          <p:nvPr/>
        </p:nvPicPr>
        <p:blipFill>
          <a:blip r:embed="rId8"/>
          <a:stretch>
            <a:fillRect/>
          </a:stretch>
        </p:blipFill>
        <p:spPr>
          <a:xfrm>
            <a:off x="209993" y="3934664"/>
            <a:ext cx="2514600" cy="750888"/>
          </a:xfrm>
          <a:prstGeom prst="rect">
            <a:avLst/>
          </a:prstGeom>
        </p:spPr>
      </p:pic>
    </p:spTree>
    <p:custDataLst>
      <p:tags r:id="rId1"/>
    </p:custData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229600" cy="609600"/>
          </a:xfrm>
        </p:spPr>
        <p:txBody>
          <a:bodyPr/>
          <a:lstStyle/>
          <a:p>
            <a:pPr algn="ctr"/>
            <a:r>
              <a:rPr lang="en-US" b="1" dirty="0"/>
              <a:t>Measuring DOC </a:t>
            </a:r>
            <a:endParaRPr lang="en-US" dirty="0"/>
          </a:p>
        </p:txBody>
      </p:sp>
      <p:sp>
        <p:nvSpPr>
          <p:cNvPr id="3" name="Text Placeholder 2"/>
          <p:cNvSpPr>
            <a:spLocks noGrp="1"/>
          </p:cNvSpPr>
          <p:nvPr>
            <p:ph type="body" idx="1"/>
          </p:nvPr>
        </p:nvSpPr>
        <p:spPr>
          <a:xfrm>
            <a:off x="-152400" y="1295400"/>
            <a:ext cx="4040188" cy="639762"/>
          </a:xfrm>
        </p:spPr>
        <p:txBody>
          <a:bodyPr/>
          <a:lstStyle/>
          <a:p>
            <a:pPr algn="ctr"/>
            <a:r>
              <a:rPr lang="en-US" dirty="0" smtClean="0"/>
              <a:t>Measurements 	</a:t>
            </a:r>
            <a:endParaRPr lang="en-US" dirty="0"/>
          </a:p>
        </p:txBody>
      </p:sp>
      <p:sp>
        <p:nvSpPr>
          <p:cNvPr id="4" name="Content Placeholder 3"/>
          <p:cNvSpPr>
            <a:spLocks noGrp="1"/>
          </p:cNvSpPr>
          <p:nvPr>
            <p:ph sz="half" idx="2"/>
          </p:nvPr>
        </p:nvSpPr>
        <p:spPr>
          <a:xfrm>
            <a:off x="152400" y="2209800"/>
            <a:ext cx="4191000" cy="4191000"/>
          </a:xfrm>
        </p:spPr>
        <p:txBody>
          <a:bodyPr>
            <a:normAutofit/>
          </a:bodyPr>
          <a:lstStyle/>
          <a:p>
            <a:pPr marL="0" indent="0" algn="ctr">
              <a:buNone/>
            </a:pPr>
            <a:r>
              <a:rPr lang="en-US" u="sng" dirty="0" smtClean="0"/>
              <a:t>Lab</a:t>
            </a:r>
          </a:p>
          <a:p>
            <a:pPr>
              <a:buFont typeface="Arial"/>
              <a:buChar char="•"/>
            </a:pPr>
            <a:r>
              <a:rPr lang="en-US" dirty="0" smtClean="0"/>
              <a:t>DOC </a:t>
            </a:r>
          </a:p>
          <a:p>
            <a:pPr>
              <a:buFont typeface="Arial"/>
              <a:buChar char="•"/>
            </a:pPr>
            <a:r>
              <a:rPr lang="en-US" dirty="0" smtClean="0"/>
              <a:t>Fluorescence </a:t>
            </a:r>
          </a:p>
          <a:p>
            <a:pPr marL="0" indent="0">
              <a:buNone/>
            </a:pPr>
            <a:endParaRPr lang="en-US" dirty="0"/>
          </a:p>
          <a:p>
            <a:pPr marL="0" indent="0" algn="ctr">
              <a:buNone/>
            </a:pPr>
            <a:r>
              <a:rPr lang="en-US" u="sng" dirty="0" smtClean="0"/>
              <a:t>Field </a:t>
            </a:r>
          </a:p>
          <a:p>
            <a:pPr>
              <a:buFont typeface="Arial"/>
              <a:buChar char="•"/>
            </a:pPr>
            <a:r>
              <a:rPr lang="en-US" dirty="0" smtClean="0"/>
              <a:t>Flow rate </a:t>
            </a:r>
          </a:p>
          <a:p>
            <a:pPr>
              <a:buFont typeface="Arial"/>
              <a:buChar char="•"/>
            </a:pPr>
            <a:r>
              <a:rPr lang="en-US" dirty="0" smtClean="0"/>
              <a:t>Water height </a:t>
            </a:r>
          </a:p>
          <a:p>
            <a:pPr>
              <a:buFont typeface="Arial"/>
              <a:buChar char="•"/>
            </a:pPr>
            <a:endParaRPr lang="en-US" dirty="0"/>
          </a:p>
          <a:p>
            <a:pPr marL="0" indent="0">
              <a:buNone/>
            </a:pPr>
            <a:endParaRPr lang="en-US" dirty="0" smtClean="0"/>
          </a:p>
          <a:p>
            <a:pPr marL="0" indent="0" algn="ctr">
              <a:buNone/>
            </a:pPr>
            <a:r>
              <a:rPr lang="en-US" u="sng" dirty="0" smtClean="0"/>
              <a:t>NWS</a:t>
            </a:r>
          </a:p>
          <a:p>
            <a:pPr>
              <a:buFont typeface="Arial"/>
              <a:buChar char="•"/>
            </a:pPr>
            <a:r>
              <a:rPr lang="en-US" dirty="0" smtClean="0"/>
              <a:t>Precipitation </a:t>
            </a:r>
            <a:endParaRPr lang="en-US" dirty="0"/>
          </a:p>
        </p:txBody>
      </p:sp>
      <p:sp>
        <p:nvSpPr>
          <p:cNvPr id="5" name="Text Placeholder 4"/>
          <p:cNvSpPr>
            <a:spLocks noGrp="1"/>
          </p:cNvSpPr>
          <p:nvPr>
            <p:ph type="body" sz="quarter" idx="3"/>
          </p:nvPr>
        </p:nvSpPr>
        <p:spPr>
          <a:xfrm>
            <a:off x="5334000" y="1295400"/>
            <a:ext cx="4041775" cy="639762"/>
          </a:xfrm>
        </p:spPr>
        <p:txBody>
          <a:bodyPr/>
          <a:lstStyle/>
          <a:p>
            <a:pPr algn="ctr"/>
            <a:r>
              <a:rPr lang="en-US" dirty="0" smtClean="0"/>
              <a:t>Calculations </a:t>
            </a:r>
            <a:endParaRPr lang="en-US" dirty="0"/>
          </a:p>
        </p:txBody>
      </p:sp>
      <p:sp>
        <p:nvSpPr>
          <p:cNvPr id="6" name="Content Placeholder 5"/>
          <p:cNvSpPr>
            <a:spLocks noGrp="1"/>
          </p:cNvSpPr>
          <p:nvPr>
            <p:ph sz="quarter" idx="4"/>
          </p:nvPr>
        </p:nvSpPr>
        <p:spPr>
          <a:xfrm>
            <a:off x="5181601" y="2133600"/>
            <a:ext cx="3657600" cy="4495800"/>
          </a:xfrm>
        </p:spPr>
        <p:txBody>
          <a:bodyPr>
            <a:normAutofit fontScale="25000" lnSpcReduction="20000"/>
          </a:bodyPr>
          <a:lstStyle/>
          <a:p>
            <a:pPr marL="0" indent="0" algn="ctr">
              <a:buNone/>
            </a:pPr>
            <a:r>
              <a:rPr lang="en-US" sz="8000" b="1" u="sng" dirty="0" smtClean="0"/>
              <a:t>Discharge</a:t>
            </a:r>
            <a:r>
              <a:rPr lang="en-US" sz="8000" b="1" dirty="0" smtClean="0"/>
              <a:t> </a:t>
            </a:r>
            <a:endParaRPr lang="en-US" sz="8000" b="1" dirty="0"/>
          </a:p>
          <a:p>
            <a:pPr marL="0" indent="0" algn="ctr">
              <a:buNone/>
            </a:pPr>
            <a:r>
              <a:rPr lang="en-US" sz="8000" dirty="0" smtClean="0"/>
              <a:t>Q=VA</a:t>
            </a:r>
          </a:p>
          <a:p>
            <a:pPr marL="0" indent="0" algn="ctr">
              <a:buNone/>
            </a:pPr>
            <a:endParaRPr lang="en-US" sz="6200" dirty="0" smtClean="0"/>
          </a:p>
          <a:p>
            <a:pPr marL="0" indent="0">
              <a:buNone/>
            </a:pPr>
            <a:r>
              <a:rPr lang="en-US" sz="6200" dirty="0" smtClean="0"/>
              <a:t>Velocity varies across stream channel and from the surface to the bottom of the stream </a:t>
            </a:r>
          </a:p>
          <a:p>
            <a:pPr marL="0" indent="0">
              <a:buNone/>
            </a:pPr>
            <a:endParaRPr lang="en-US" sz="6200" dirty="0" smtClean="0"/>
          </a:p>
          <a:p>
            <a:pPr marL="0" indent="0">
              <a:buNone/>
            </a:pPr>
            <a:endParaRPr lang="en-US" sz="6200" dirty="0"/>
          </a:p>
          <a:p>
            <a:pPr marL="0" indent="0" algn="ctr">
              <a:buNone/>
            </a:pPr>
            <a:r>
              <a:rPr lang="en-US" sz="8000" b="1" u="sng" dirty="0" smtClean="0"/>
              <a:t>Load </a:t>
            </a:r>
            <a:endParaRPr lang="en-US" sz="6200" b="1" u="sng" dirty="0" smtClean="0"/>
          </a:p>
          <a:p>
            <a:pPr marL="0" indent="0">
              <a:buNone/>
            </a:pPr>
            <a:r>
              <a:rPr lang="en-US" sz="6200" dirty="0" smtClean="0"/>
              <a:t>Determine carbon/ flow for each season</a:t>
            </a:r>
          </a:p>
          <a:p>
            <a:pPr marL="0" indent="0">
              <a:buNone/>
            </a:pPr>
            <a:endParaRPr lang="en-US" sz="6200" dirty="0" smtClean="0"/>
          </a:p>
          <a:p>
            <a:pPr marL="0" indent="0" algn="ctr">
              <a:buNone/>
            </a:pPr>
            <a:r>
              <a:rPr lang="en-US" sz="8000" dirty="0" smtClean="0"/>
              <a:t>Q</a:t>
            </a:r>
            <a:r>
              <a:rPr lang="en-US" sz="8000" baseline="-25000" dirty="0" smtClean="0"/>
              <a:t>S</a:t>
            </a:r>
            <a:r>
              <a:rPr lang="en-US" sz="8000" dirty="0" smtClean="0"/>
              <a:t>=</a:t>
            </a:r>
            <a:r>
              <a:rPr lang="en-US" sz="8000" dirty="0" err="1" smtClean="0"/>
              <a:t>Q</a:t>
            </a:r>
            <a:r>
              <a:rPr lang="en-US" sz="8000" baseline="-25000" dirty="0" err="1" smtClean="0"/>
              <a:t>w</a:t>
            </a:r>
            <a:r>
              <a:rPr lang="en-US" sz="8000" dirty="0" err="1" smtClean="0"/>
              <a:t>C</a:t>
            </a:r>
            <a:endParaRPr lang="en-US" sz="8000" dirty="0" smtClean="0"/>
          </a:p>
          <a:p>
            <a:pPr marL="0" indent="0">
              <a:buNone/>
            </a:pPr>
            <a:endParaRPr lang="en-US" sz="6200" dirty="0" smtClean="0"/>
          </a:p>
          <a:p>
            <a:pPr marL="0" indent="0">
              <a:buNone/>
            </a:pPr>
            <a:r>
              <a:rPr lang="en-US" sz="6200" dirty="0" smtClean="0"/>
              <a:t>Q</a:t>
            </a:r>
            <a:r>
              <a:rPr lang="en-US" sz="6200" baseline="-25000" dirty="0" smtClean="0"/>
              <a:t>S</a:t>
            </a:r>
            <a:r>
              <a:rPr lang="en-US" sz="6200" dirty="0" smtClean="0"/>
              <a:t>=constituent discharge </a:t>
            </a:r>
          </a:p>
          <a:p>
            <a:pPr marL="0" indent="0">
              <a:buNone/>
            </a:pPr>
            <a:r>
              <a:rPr lang="en-US" sz="6200" dirty="0" err="1" smtClean="0"/>
              <a:t>Q</a:t>
            </a:r>
            <a:r>
              <a:rPr lang="en-US" sz="6200" baseline="-25000" dirty="0" err="1" smtClean="0"/>
              <a:t>w</a:t>
            </a:r>
            <a:r>
              <a:rPr lang="en-US" sz="6200" dirty="0" err="1" smtClean="0"/>
              <a:t>streamflow</a:t>
            </a:r>
            <a:r>
              <a:rPr lang="en-US" sz="6200" dirty="0" smtClean="0"/>
              <a:t> </a:t>
            </a:r>
          </a:p>
          <a:p>
            <a:pPr marL="0" indent="0">
              <a:buNone/>
            </a:pPr>
            <a:r>
              <a:rPr lang="en-US" sz="6200" dirty="0" smtClean="0"/>
              <a:t>C= concentration </a:t>
            </a:r>
            <a:endParaRPr lang="en-US" sz="6200" dirty="0"/>
          </a:p>
          <a:p>
            <a:pPr marL="0" indent="0" algn="ctr">
              <a:buNone/>
            </a:pPr>
            <a:r>
              <a:rPr lang="en-US" sz="6200" dirty="0" smtClean="0"/>
              <a:t>Discharge times concentration </a:t>
            </a:r>
            <a:endParaRPr lang="en-US" sz="6200" dirty="0"/>
          </a:p>
        </p:txBody>
      </p:sp>
      <p:pic>
        <p:nvPicPr>
          <p:cNvPr id="7" name="Picture 6" descr="Screen Shot 2015-04-01 at 3.49.43 P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352800" y="1524000"/>
            <a:ext cx="2819400" cy="1456690"/>
          </a:xfrm>
          <a:prstGeom prst="rect">
            <a:avLst/>
          </a:prstGeom>
        </p:spPr>
      </p:pic>
    </p:spTree>
    <p:extLst>
      <p:ext uri="{BB962C8B-B14F-4D97-AF65-F5344CB8AC3E}">
        <p14:creationId xmlns:p14="http://schemas.microsoft.com/office/powerpoint/2010/main" val="407631958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14400"/>
          </a:xfrm>
        </p:spPr>
        <p:txBody>
          <a:bodyPr/>
          <a:lstStyle/>
          <a:p>
            <a:pPr algn="ctr"/>
            <a:r>
              <a:rPr lang="en-US" b="1" dirty="0" smtClean="0"/>
              <a:t>Predicted Results - I </a:t>
            </a:r>
            <a:endParaRPr lang="en-US" b="1" dirty="0"/>
          </a:p>
        </p:txBody>
      </p:sp>
      <p:graphicFrame>
        <p:nvGraphicFramePr>
          <p:cNvPr id="7" name="Chart 6"/>
          <p:cNvGraphicFramePr>
            <a:graphicFrameLocks/>
          </p:cNvGraphicFramePr>
          <p:nvPr>
            <p:extLst>
              <p:ext uri="{D42A27DB-BD31-4B8C-83A1-F6EECF244321}">
                <p14:modId xmlns:p14="http://schemas.microsoft.com/office/powerpoint/2010/main" val="490303228"/>
              </p:ext>
            </p:extLst>
          </p:nvPr>
        </p:nvGraphicFramePr>
        <p:xfrm>
          <a:off x="2362200" y="1219200"/>
          <a:ext cx="4419600" cy="2971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a:graphicFrameLocks/>
          </p:cNvGraphicFramePr>
          <p:nvPr>
            <p:extLst>
              <p:ext uri="{D42A27DB-BD31-4B8C-83A1-F6EECF244321}">
                <p14:modId xmlns:p14="http://schemas.microsoft.com/office/powerpoint/2010/main" val="82589861"/>
              </p:ext>
            </p:extLst>
          </p:nvPr>
        </p:nvGraphicFramePr>
        <p:xfrm>
          <a:off x="2247900" y="4191000"/>
          <a:ext cx="4648200" cy="24384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8729613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614" y="4800600"/>
            <a:ext cx="8229600" cy="609600"/>
          </a:xfrm>
        </p:spPr>
        <p:txBody>
          <a:bodyPr/>
          <a:lstStyle/>
          <a:p>
            <a:pPr algn="ctr"/>
            <a:r>
              <a:rPr lang="en-US" b="1" dirty="0" smtClean="0"/>
              <a:t>Questions that need to be answered</a:t>
            </a:r>
            <a:endParaRPr lang="en-US" b="1" dirty="0"/>
          </a:p>
        </p:txBody>
      </p:sp>
      <p:pic>
        <p:nvPicPr>
          <p:cNvPr id="4" name="Content Placeholder 3" descr="Untitled.png"/>
          <p:cNvPicPr>
            <a:picLocks noGrp="1" noChangeAspect="1"/>
          </p:cNvPicPr>
          <p:nvPr>
            <p:ph idx="1"/>
          </p:nvPr>
        </p:nvPicPr>
        <p:blipFill>
          <a:blip r:embed="rId2" cstate="email">
            <a:extLst>
              <a:ext uri="{28A0092B-C50C-407E-A947-70E740481C1C}">
                <a14:useLocalDpi xmlns:a14="http://schemas.microsoft.com/office/drawing/2010/main" val="0"/>
              </a:ext>
            </a:extLst>
          </a:blip>
          <a:srcRect/>
          <a:stretch>
            <a:fillRect/>
          </a:stretch>
        </p:blipFill>
        <p:spPr>
          <a:xfrm>
            <a:off x="2091264" y="1600200"/>
            <a:ext cx="4961472" cy="2590800"/>
          </a:xfrm>
        </p:spPr>
      </p:pic>
      <p:sp>
        <p:nvSpPr>
          <p:cNvPr id="5" name="TextBox 4"/>
          <p:cNvSpPr txBox="1"/>
          <p:nvPr/>
        </p:nvSpPr>
        <p:spPr>
          <a:xfrm>
            <a:off x="1093044" y="5257800"/>
            <a:ext cx="5296643" cy="1015663"/>
          </a:xfrm>
          <a:prstGeom prst="rect">
            <a:avLst/>
          </a:prstGeom>
          <a:noFill/>
        </p:spPr>
        <p:txBody>
          <a:bodyPr wrap="none" rtlCol="0">
            <a:spAutoFit/>
          </a:bodyPr>
          <a:lstStyle/>
          <a:p>
            <a:pPr marL="285750" indent="-285750">
              <a:buFont typeface="Arial"/>
              <a:buChar char="•"/>
            </a:pPr>
            <a:r>
              <a:rPr lang="en-US" sz="2000" dirty="0" smtClean="0"/>
              <a:t>Differences between base and storm flow ?</a:t>
            </a:r>
          </a:p>
          <a:p>
            <a:pPr marL="285750" indent="-285750">
              <a:buFont typeface="Arial"/>
              <a:buChar char="•"/>
            </a:pPr>
            <a:r>
              <a:rPr lang="en-US" sz="2000" dirty="0" smtClean="0"/>
              <a:t>Effects of season?</a:t>
            </a:r>
          </a:p>
          <a:p>
            <a:pPr marL="285750" indent="-285750">
              <a:buFont typeface="Arial"/>
              <a:buChar char="•"/>
            </a:pPr>
            <a:r>
              <a:rPr lang="en-US" sz="2000" dirty="0" smtClean="0"/>
              <a:t>Effects of human activity? </a:t>
            </a:r>
            <a:endParaRPr lang="en-US" sz="2000" dirty="0"/>
          </a:p>
        </p:txBody>
      </p:sp>
      <p:sp>
        <p:nvSpPr>
          <p:cNvPr id="6" name="Title 1"/>
          <p:cNvSpPr txBox="1">
            <a:spLocks/>
          </p:cNvSpPr>
          <p:nvPr/>
        </p:nvSpPr>
        <p:spPr>
          <a:xfrm>
            <a:off x="152400" y="838200"/>
            <a:ext cx="8229600" cy="6096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2800" kern="1200">
                <a:solidFill>
                  <a:schemeClr val="tx1"/>
                </a:solidFill>
                <a:latin typeface="Georgia" pitchFamily="18" charset="0"/>
                <a:ea typeface="+mj-ea"/>
                <a:cs typeface="+mj-cs"/>
              </a:defRPr>
            </a:lvl1pPr>
          </a:lstStyle>
          <a:p>
            <a:pPr algn="ctr"/>
            <a:r>
              <a:rPr lang="en-US" b="1" dirty="0" smtClean="0"/>
              <a:t>Predicted Results - II</a:t>
            </a:r>
            <a:endParaRPr lang="en-US" b="1" dirty="0"/>
          </a:p>
        </p:txBody>
      </p:sp>
      <p:sp>
        <p:nvSpPr>
          <p:cNvPr id="3" name="Rectangle 2"/>
          <p:cNvSpPr/>
          <p:nvPr/>
        </p:nvSpPr>
        <p:spPr>
          <a:xfrm>
            <a:off x="1371600" y="4312173"/>
            <a:ext cx="6389687" cy="400110"/>
          </a:xfrm>
          <a:prstGeom prst="rect">
            <a:avLst/>
          </a:prstGeom>
        </p:spPr>
        <p:txBody>
          <a:bodyPr wrap="square">
            <a:spAutoFit/>
          </a:bodyPr>
          <a:lstStyle/>
          <a:p>
            <a:pPr lvl="0"/>
            <a:r>
              <a:rPr lang="en-US" sz="2000" dirty="0">
                <a:solidFill>
                  <a:prstClr val="black"/>
                </a:solidFill>
              </a:rPr>
              <a:t>Flow and concentration will determine DOC load</a:t>
            </a:r>
          </a:p>
        </p:txBody>
      </p:sp>
    </p:spTree>
    <p:extLst>
      <p:ext uri="{BB962C8B-B14F-4D97-AF65-F5344CB8AC3E}">
        <p14:creationId xmlns:p14="http://schemas.microsoft.com/office/powerpoint/2010/main" val="277496595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914400"/>
          </a:xfrm>
        </p:spPr>
        <p:txBody>
          <a:bodyPr/>
          <a:lstStyle/>
          <a:p>
            <a:pPr algn="ctr"/>
            <a:r>
              <a:rPr lang="en-US" b="1" dirty="0" smtClean="0"/>
              <a:t>Any Questions?</a:t>
            </a:r>
            <a:endParaRPr lang="en-US" b="1" dirty="0"/>
          </a:p>
        </p:txBody>
      </p:sp>
      <p:pic>
        <p:nvPicPr>
          <p:cNvPr id="5" name="Picture 4" descr="Pipe networkds Salt River sites copy 2.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76400" y="1676400"/>
            <a:ext cx="5522259" cy="4267200"/>
          </a:xfrm>
          <a:prstGeom prst="rect">
            <a:avLst/>
          </a:prstGeom>
        </p:spPr>
      </p:pic>
    </p:spTree>
    <p:extLst>
      <p:ext uri="{BB962C8B-B14F-4D97-AF65-F5344CB8AC3E}">
        <p14:creationId xmlns:p14="http://schemas.microsoft.com/office/powerpoint/2010/main" val="197678177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References </a:t>
            </a:r>
            <a:endParaRPr lang="en-US" b="1" dirty="0"/>
          </a:p>
        </p:txBody>
      </p:sp>
      <p:sp>
        <p:nvSpPr>
          <p:cNvPr id="3" name="Content Placeholder 2"/>
          <p:cNvSpPr>
            <a:spLocks noGrp="1"/>
          </p:cNvSpPr>
          <p:nvPr>
            <p:ph idx="1"/>
          </p:nvPr>
        </p:nvSpPr>
        <p:spPr/>
        <p:txBody>
          <a:bodyPr/>
          <a:lstStyle/>
          <a:p>
            <a:pPr>
              <a:buFont typeface="Arial"/>
              <a:buChar char="•"/>
            </a:pPr>
            <a:r>
              <a:rPr lang="en-US" dirty="0" smtClean="0"/>
              <a:t>Brooks, Paul. </a:t>
            </a:r>
            <a:r>
              <a:rPr lang="en-US" dirty="0" err="1" smtClean="0"/>
              <a:t>Haas,Peter</a:t>
            </a:r>
            <a:r>
              <a:rPr lang="en-US" dirty="0" smtClean="0"/>
              <a:t>. </a:t>
            </a:r>
            <a:r>
              <a:rPr lang="en-US" dirty="0" err="1" smtClean="0"/>
              <a:t>Huth</a:t>
            </a:r>
            <a:r>
              <a:rPr lang="en-US" dirty="0" smtClean="0"/>
              <a:t>, Anne. 2006. Seasonal Variability in the concentration and flux of organic matter and inorganic nitrogen in a semiarid catchment, San Pedro River, Arizona. </a:t>
            </a:r>
          </a:p>
          <a:p>
            <a:pPr>
              <a:buFont typeface="Arial"/>
              <a:buChar char="•"/>
            </a:pPr>
            <a:r>
              <a:rPr lang="en-US" dirty="0" err="1"/>
              <a:t>Palta</a:t>
            </a:r>
            <a:r>
              <a:rPr lang="en-US" dirty="0"/>
              <a:t>, M. Grimm, N. Unrestored accidental urban wetlands </a:t>
            </a:r>
            <a:endParaRPr lang="en-US" dirty="0" smtClean="0"/>
          </a:p>
          <a:p>
            <a:pPr>
              <a:buFont typeface="Arial"/>
              <a:buChar char="•"/>
            </a:pPr>
            <a:r>
              <a:rPr lang="en-US" dirty="0" err="1" smtClean="0"/>
              <a:t>Seitzinger</a:t>
            </a:r>
            <a:r>
              <a:rPr lang="en-US" dirty="0" smtClean="0"/>
              <a:t>, S.P. Hartnett, H. Styles, R. 2005. Molecular-level chemical characterization and bioavailability of dissolved organic matter in stream water using electrospray-ionization mass spectrometry. </a:t>
            </a:r>
          </a:p>
        </p:txBody>
      </p:sp>
    </p:spTree>
    <p:extLst>
      <p:ext uri="{BB962C8B-B14F-4D97-AF65-F5344CB8AC3E}">
        <p14:creationId xmlns:p14="http://schemas.microsoft.com/office/powerpoint/2010/main" val="32769038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229600" cy="914400"/>
          </a:xfrm>
        </p:spPr>
        <p:txBody>
          <a:bodyPr/>
          <a:lstStyle/>
          <a:p>
            <a:r>
              <a:rPr lang="en-US" b="1" dirty="0" smtClean="0"/>
              <a:t>Why is it important ?</a:t>
            </a:r>
            <a:endParaRPr lang="en-US" b="1" dirty="0"/>
          </a:p>
        </p:txBody>
      </p:sp>
      <p:sp>
        <p:nvSpPr>
          <p:cNvPr id="3" name="Content Placeholder 2"/>
          <p:cNvSpPr>
            <a:spLocks noGrp="1"/>
          </p:cNvSpPr>
          <p:nvPr>
            <p:ph sz="half" idx="1"/>
          </p:nvPr>
        </p:nvSpPr>
        <p:spPr>
          <a:xfrm>
            <a:off x="228600" y="1371600"/>
            <a:ext cx="3962400" cy="4953000"/>
          </a:xfrm>
        </p:spPr>
        <p:txBody>
          <a:bodyPr>
            <a:normAutofit fontScale="77500" lnSpcReduction="20000"/>
          </a:bodyPr>
          <a:lstStyle/>
          <a:p>
            <a:r>
              <a:rPr lang="en-US" dirty="0" smtClean="0"/>
              <a:t>Dissolved organic carbon (DOC) is an important intermediate in the global carbon cycle </a:t>
            </a:r>
          </a:p>
          <a:p>
            <a:r>
              <a:rPr lang="en-US" dirty="0" smtClean="0"/>
              <a:t>Determine current and future effects of land use and land management on stream biochemistry </a:t>
            </a:r>
          </a:p>
          <a:p>
            <a:r>
              <a:rPr lang="en-US" dirty="0" smtClean="0"/>
              <a:t>Implications for water quality and nutrient processing capacity in the channel</a:t>
            </a:r>
          </a:p>
          <a:p>
            <a:pPr marL="0" indent="0">
              <a:buNone/>
            </a:pPr>
            <a:endParaRPr lang="en-US" sz="3300" b="1" dirty="0" smtClean="0"/>
          </a:p>
          <a:p>
            <a:pPr marL="0" indent="0">
              <a:buNone/>
            </a:pPr>
            <a:r>
              <a:rPr lang="en-US" sz="3300" b="1" dirty="0" smtClean="0"/>
              <a:t>What am I going to do?</a:t>
            </a:r>
          </a:p>
          <a:p>
            <a:r>
              <a:rPr lang="en-US" dirty="0" smtClean="0"/>
              <a:t>Quantify </a:t>
            </a:r>
            <a:r>
              <a:rPr lang="en-US" dirty="0"/>
              <a:t>and </a:t>
            </a:r>
            <a:r>
              <a:rPr lang="en-US" dirty="0" smtClean="0"/>
              <a:t>characterize DOC </a:t>
            </a:r>
          </a:p>
          <a:p>
            <a:r>
              <a:rPr lang="en-US" dirty="0" smtClean="0"/>
              <a:t>Sample water from Salt River during base and storm flow </a:t>
            </a:r>
          </a:p>
          <a:p>
            <a:pPr marL="0" indent="0">
              <a:buNone/>
            </a:pPr>
            <a:endParaRPr lang="en-US" dirty="0"/>
          </a:p>
        </p:txBody>
      </p:sp>
      <p:pic>
        <p:nvPicPr>
          <p:cNvPr id="5" name="Content Placeholder 4"/>
          <p:cNvPicPr>
            <a:picLocks noGrp="1" noChangeAspect="1"/>
          </p:cNvPicPr>
          <p:nvPr>
            <p:ph sz="half" idx="2"/>
          </p:nvPr>
        </p:nvPicPr>
        <p:blipFill>
          <a:blip r:embed="rId3"/>
          <a:srcRect t="10230" b="10230"/>
          <a:stretch>
            <a:fillRect/>
          </a:stretch>
        </p:blipFill>
        <p:spPr>
          <a:xfrm>
            <a:off x="4343400" y="1600199"/>
            <a:ext cx="4419600" cy="4702775"/>
          </a:xfrm>
        </p:spPr>
      </p:pic>
    </p:spTree>
    <p:extLst>
      <p:ext uri="{BB962C8B-B14F-4D97-AF65-F5344CB8AC3E}">
        <p14:creationId xmlns:p14="http://schemas.microsoft.com/office/powerpoint/2010/main" val="148414389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305800" cy="914400"/>
          </a:xfrm>
        </p:spPr>
        <p:txBody>
          <a:bodyPr/>
          <a:lstStyle/>
          <a:p>
            <a:pPr algn="ctr"/>
            <a:r>
              <a:rPr lang="en-US" b="1" dirty="0" smtClean="0"/>
              <a:t>What is an Accidental Urban Wetland? </a:t>
            </a:r>
            <a:endParaRPr lang="en-US" b="1" dirty="0"/>
          </a:p>
        </p:txBody>
      </p:sp>
      <p:pic>
        <p:nvPicPr>
          <p:cNvPr id="5" name="Content Placeholder 4"/>
          <p:cNvPicPr>
            <a:picLocks noGrp="1" noChangeAspect="1"/>
          </p:cNvPicPr>
          <p:nvPr>
            <p:ph sz="half" idx="2"/>
          </p:nvPr>
        </p:nvPicPr>
        <p:blipFill>
          <a:blip r:embed="rId3"/>
          <a:srcRect t="10261" b="10261"/>
          <a:stretch>
            <a:fillRect/>
          </a:stretch>
        </p:blipFill>
        <p:spPr/>
      </p:pic>
      <p:sp>
        <p:nvSpPr>
          <p:cNvPr id="7" name="Content Placeholder 6"/>
          <p:cNvSpPr>
            <a:spLocks noGrp="1"/>
          </p:cNvSpPr>
          <p:nvPr>
            <p:ph sz="half" idx="1"/>
          </p:nvPr>
        </p:nvSpPr>
        <p:spPr>
          <a:xfrm>
            <a:off x="304800" y="1828800"/>
            <a:ext cx="4191000" cy="4297363"/>
          </a:xfrm>
        </p:spPr>
        <p:txBody>
          <a:bodyPr>
            <a:normAutofit/>
          </a:bodyPr>
          <a:lstStyle/>
          <a:p>
            <a:pPr>
              <a:buFont typeface="Arial"/>
              <a:buChar char="•"/>
            </a:pPr>
            <a:r>
              <a:rPr lang="en-US" dirty="0"/>
              <a:t>Storm and Waste water </a:t>
            </a:r>
            <a:endParaRPr lang="en-US" dirty="0" smtClean="0"/>
          </a:p>
          <a:p>
            <a:pPr>
              <a:buFont typeface="Arial"/>
              <a:buChar char="•"/>
            </a:pPr>
            <a:r>
              <a:rPr lang="en-US" dirty="0"/>
              <a:t>Receive and modify materials from the city </a:t>
            </a:r>
          </a:p>
          <a:p>
            <a:pPr>
              <a:buFont typeface="Arial"/>
              <a:buChar char="•"/>
            </a:pPr>
            <a:r>
              <a:rPr lang="en-US" dirty="0" smtClean="0"/>
              <a:t>Municipal land use and water infrastructure decisions</a:t>
            </a:r>
          </a:p>
          <a:p>
            <a:r>
              <a:rPr lang="en-US" dirty="0" smtClean="0"/>
              <a:t>Urban management strategies </a:t>
            </a:r>
          </a:p>
          <a:p>
            <a:r>
              <a:rPr lang="en-US" dirty="0"/>
              <a:t>Soil conditions and plant communities </a:t>
            </a:r>
          </a:p>
          <a:p>
            <a:endParaRPr lang="en-US" dirty="0"/>
          </a:p>
        </p:txBody>
      </p:sp>
    </p:spTree>
    <p:extLst>
      <p:ext uri="{BB962C8B-B14F-4D97-AF65-F5344CB8AC3E}">
        <p14:creationId xmlns:p14="http://schemas.microsoft.com/office/powerpoint/2010/main" val="336155486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609600"/>
          </a:xfrm>
        </p:spPr>
        <p:txBody>
          <a:bodyPr/>
          <a:lstStyle/>
          <a:p>
            <a:pPr algn="ctr"/>
            <a:r>
              <a:rPr lang="en-US" b="1" dirty="0"/>
              <a:t>What is an Accidental Urban Wetland? </a:t>
            </a:r>
          </a:p>
        </p:txBody>
      </p:sp>
      <p:sp>
        <p:nvSpPr>
          <p:cNvPr id="3" name="Text Placeholder 2"/>
          <p:cNvSpPr>
            <a:spLocks noGrp="1"/>
          </p:cNvSpPr>
          <p:nvPr>
            <p:ph type="body" idx="1"/>
          </p:nvPr>
        </p:nvSpPr>
        <p:spPr>
          <a:xfrm>
            <a:off x="2362200" y="1676400"/>
            <a:ext cx="4040188" cy="639762"/>
          </a:xfrm>
        </p:spPr>
        <p:txBody>
          <a:bodyPr/>
          <a:lstStyle/>
          <a:p>
            <a:pPr algn="ctr"/>
            <a:r>
              <a:rPr lang="en-US" dirty="0" smtClean="0"/>
              <a:t>Flowpaths through wetlands </a:t>
            </a:r>
            <a:endParaRPr lang="en-US" dirty="0"/>
          </a:p>
        </p:txBody>
      </p:sp>
      <p:pic>
        <p:nvPicPr>
          <p:cNvPr id="10" name="Picture 9" descr="Screen Shot 2015-03-31 at 6.07.2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90800"/>
            <a:ext cx="4800600" cy="2849317"/>
          </a:xfrm>
          <a:prstGeom prst="rect">
            <a:avLst/>
          </a:prstGeom>
        </p:spPr>
      </p:pic>
      <p:pic>
        <p:nvPicPr>
          <p:cNvPr id="13" name="Picture 12" descr="Screen Shot 2015-03-31 at 6.07.2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2590800"/>
            <a:ext cx="4648200" cy="2632896"/>
          </a:xfrm>
          <a:prstGeom prst="rect">
            <a:avLst/>
          </a:prstGeom>
        </p:spPr>
      </p:pic>
    </p:spTree>
    <p:extLst>
      <p:ext uri="{BB962C8B-B14F-4D97-AF65-F5344CB8AC3E}">
        <p14:creationId xmlns:p14="http://schemas.microsoft.com/office/powerpoint/2010/main" val="360171892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14400"/>
          </a:xfrm>
        </p:spPr>
        <p:txBody>
          <a:bodyPr/>
          <a:lstStyle/>
          <a:p>
            <a:pPr algn="ctr"/>
            <a:r>
              <a:rPr lang="en-US" b="1" dirty="0" smtClean="0"/>
              <a:t>Previous Urban Wetland Studies</a:t>
            </a:r>
            <a:endParaRPr lang="en-US" b="1" dirty="0"/>
          </a:p>
        </p:txBody>
      </p:sp>
      <p:sp>
        <p:nvSpPr>
          <p:cNvPr id="3" name="Content Placeholder 2"/>
          <p:cNvSpPr>
            <a:spLocks noGrp="1"/>
          </p:cNvSpPr>
          <p:nvPr>
            <p:ph sz="half" idx="1"/>
          </p:nvPr>
        </p:nvSpPr>
        <p:spPr>
          <a:xfrm>
            <a:off x="381000" y="1600200"/>
            <a:ext cx="4038600" cy="4572000"/>
          </a:xfrm>
        </p:spPr>
        <p:txBody>
          <a:bodyPr>
            <a:normAutofit fontScale="92500"/>
          </a:bodyPr>
          <a:lstStyle/>
          <a:p>
            <a:r>
              <a:rPr lang="en-US" dirty="0" smtClean="0"/>
              <a:t>Dr. Palta has conducted research in northern New Jersey and Phoenix, AZ</a:t>
            </a:r>
          </a:p>
          <a:p>
            <a:r>
              <a:rPr lang="en-US" dirty="0" smtClean="0"/>
              <a:t>Urban areas have high nitrogen loading from the atmosphere and from storm water</a:t>
            </a:r>
            <a:endParaRPr lang="en-US" dirty="0"/>
          </a:p>
          <a:p>
            <a:r>
              <a:rPr lang="en-US" dirty="0" smtClean="0"/>
              <a:t>Urban wetlands remove nitrate </a:t>
            </a:r>
            <a:r>
              <a:rPr lang="en-US" dirty="0"/>
              <a:t>  </a:t>
            </a:r>
            <a:endParaRPr lang="en-US" dirty="0" smtClean="0"/>
          </a:p>
          <a:p>
            <a:r>
              <a:rPr lang="en-US" dirty="0" smtClean="0"/>
              <a:t>Little information about how much and what sources of carbon in urban wetlands </a:t>
            </a:r>
            <a:endParaRPr lang="en-US" dirty="0"/>
          </a:p>
        </p:txBody>
      </p:sp>
      <p:pic>
        <p:nvPicPr>
          <p:cNvPr id="5" name="Content Placeholder 4"/>
          <p:cNvPicPr>
            <a:picLocks noGrp="1" noChangeAspect="1"/>
          </p:cNvPicPr>
          <p:nvPr>
            <p:ph sz="half" idx="2"/>
          </p:nvPr>
        </p:nvPicPr>
        <p:blipFill>
          <a:blip r:embed="rId3"/>
          <a:srcRect t="10230" b="10230"/>
          <a:stretch>
            <a:fillRect/>
          </a:stretch>
        </p:blipFill>
        <p:spPr>
          <a:xfrm>
            <a:off x="4495800" y="1524000"/>
            <a:ext cx="4439923" cy="4724400"/>
          </a:xfrm>
        </p:spPr>
      </p:pic>
    </p:spTree>
    <p:extLst>
      <p:ext uri="{BB962C8B-B14F-4D97-AF65-F5344CB8AC3E}">
        <p14:creationId xmlns:p14="http://schemas.microsoft.com/office/powerpoint/2010/main" val="364860897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914400"/>
          </a:xfrm>
        </p:spPr>
        <p:txBody>
          <a:bodyPr/>
          <a:lstStyle/>
          <a:p>
            <a:pPr algn="ctr"/>
            <a:r>
              <a:rPr lang="en-US" b="1" dirty="0" smtClean="0"/>
              <a:t>Water Sampling </a:t>
            </a:r>
          </a:p>
        </p:txBody>
      </p:sp>
      <p:pic>
        <p:nvPicPr>
          <p:cNvPr id="5" name="Content Placeholder 4"/>
          <p:cNvPicPr>
            <a:picLocks noGrp="1" noChangeAspect="1"/>
          </p:cNvPicPr>
          <p:nvPr>
            <p:ph sz="half" idx="1"/>
          </p:nvPr>
        </p:nvPicPr>
        <p:blipFill>
          <a:blip r:embed="rId3"/>
          <a:srcRect l="20" r="20"/>
          <a:stretch>
            <a:fillRect/>
          </a:stretch>
        </p:blipFill>
        <p:spPr>
          <a:xfrm>
            <a:off x="838200" y="1676400"/>
            <a:ext cx="3810000" cy="4054116"/>
          </a:xfrm>
        </p:spPr>
      </p:pic>
      <p:pic>
        <p:nvPicPr>
          <p:cNvPr id="6" name="Picture 5"/>
          <p:cNvPicPr>
            <a:picLocks noChangeAspect="1"/>
          </p:cNvPicPr>
          <p:nvPr/>
        </p:nvPicPr>
        <p:blipFill>
          <a:blip r:embed="rId4"/>
          <a:stretch>
            <a:fillRect/>
          </a:stretch>
        </p:blipFill>
        <p:spPr>
          <a:xfrm rot="16200000">
            <a:off x="4550736" y="2002466"/>
            <a:ext cx="4385931" cy="3276600"/>
          </a:xfrm>
          <a:prstGeom prst="rect">
            <a:avLst/>
          </a:prstGeom>
        </p:spPr>
      </p:pic>
      <p:sp>
        <p:nvSpPr>
          <p:cNvPr id="3" name="TextBox 2"/>
          <p:cNvSpPr txBox="1"/>
          <p:nvPr/>
        </p:nvSpPr>
        <p:spPr>
          <a:xfrm>
            <a:off x="949053" y="6172200"/>
            <a:ext cx="7245894" cy="400110"/>
          </a:xfrm>
          <a:prstGeom prst="rect">
            <a:avLst/>
          </a:prstGeom>
          <a:noFill/>
        </p:spPr>
        <p:txBody>
          <a:bodyPr wrap="none" rtlCol="0">
            <a:spAutoFit/>
          </a:bodyPr>
          <a:lstStyle/>
          <a:p>
            <a:r>
              <a:rPr lang="en-US" sz="2000" dirty="0" smtClean="0"/>
              <a:t>Sampling will occur 3 times for storm flow and 3 for base flow </a:t>
            </a:r>
            <a:endParaRPr lang="en-US" sz="2000" dirty="0"/>
          </a:p>
        </p:txBody>
      </p:sp>
    </p:spTree>
    <p:extLst>
      <p:ext uri="{BB962C8B-B14F-4D97-AF65-F5344CB8AC3E}">
        <p14:creationId xmlns:p14="http://schemas.microsoft.com/office/powerpoint/2010/main" val="241968473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914400"/>
          </a:xfrm>
        </p:spPr>
        <p:txBody>
          <a:bodyPr>
            <a:normAutofit fontScale="90000"/>
          </a:bodyPr>
          <a:lstStyle/>
          <a:p>
            <a:pPr algn="ctr"/>
            <a:r>
              <a:rPr lang="en-US" b="1" dirty="0" smtClean="0"/>
              <a:t>High </a:t>
            </a:r>
            <a:r>
              <a:rPr lang="en-US" b="1" dirty="0"/>
              <a:t>Temperature Combustion-Oxidation (HTCO)</a:t>
            </a:r>
            <a:br>
              <a:rPr lang="en-US" b="1" dirty="0"/>
            </a:br>
            <a:endParaRPr lang="en-US" b="1" dirty="0"/>
          </a:p>
        </p:txBody>
      </p:sp>
      <p:graphicFrame>
        <p:nvGraphicFramePr>
          <p:cNvPr id="6" name="Object 4"/>
          <p:cNvGraphicFramePr>
            <a:graphicFrameLocks noChangeAspect="1"/>
          </p:cNvGraphicFramePr>
          <p:nvPr>
            <p:extLst>
              <p:ext uri="{D42A27DB-BD31-4B8C-83A1-F6EECF244321}">
                <p14:modId xmlns:p14="http://schemas.microsoft.com/office/powerpoint/2010/main" val="1534945494"/>
              </p:ext>
            </p:extLst>
          </p:nvPr>
        </p:nvGraphicFramePr>
        <p:xfrm>
          <a:off x="1761576" y="1752600"/>
          <a:ext cx="5620849" cy="3897122"/>
        </p:xfrm>
        <a:graphic>
          <a:graphicData uri="http://schemas.openxmlformats.org/presentationml/2006/ole">
            <mc:AlternateContent xmlns:mc="http://schemas.openxmlformats.org/markup-compatibility/2006">
              <mc:Choice xmlns:v="urn:schemas-microsoft-com:vml" Requires="v">
                <p:oleObj spid="_x0000_s1098" name="Photo Editor Photo" r:id="rId4" imgW="15238095" imgH="11428571" progId="">
                  <p:embed/>
                </p:oleObj>
              </mc:Choice>
              <mc:Fallback>
                <p:oleObj name="Photo Editor Photo" r:id="rId4" imgW="15238095" imgH="11428571" progId="">
                  <p:embed/>
                  <p:pic>
                    <p:nvPicPr>
                      <p:cNvPr id="0" name=""/>
                      <p:cNvPicPr>
                        <a:picLocks noChangeAspect="1" noChangeArrowheads="1"/>
                      </p:cNvPicPr>
                      <p:nvPr/>
                    </p:nvPicPr>
                    <p:blipFill>
                      <a:blip r:embed="rId5">
                        <a:lum bright="6000"/>
                        <a:extLst>
                          <a:ext uri="{28A0092B-C50C-407E-A947-70E740481C1C}">
                            <a14:useLocalDpi xmlns:a14="http://schemas.microsoft.com/office/drawing/2010/main" val="0"/>
                          </a:ext>
                        </a:extLst>
                      </a:blip>
                      <a:srcRect l="2640" t="7521" r="2460" b="4721"/>
                      <a:stretch>
                        <a:fillRect/>
                      </a:stretch>
                    </p:blipFill>
                    <p:spPr bwMode="auto">
                      <a:xfrm>
                        <a:off x="1761576" y="1752600"/>
                        <a:ext cx="5620849" cy="3897122"/>
                      </a:xfrm>
                      <a:prstGeom prst="rect">
                        <a:avLst/>
                      </a:prstGeom>
                      <a:noFill/>
                      <a:ln w="38100">
                        <a:solidFill>
                          <a:schemeClr val="bg1"/>
                        </a:solidFill>
                        <a:miter lim="800000"/>
                        <a:headEnd/>
                        <a:tailEnd/>
                      </a:ln>
                      <a:effectLst/>
                      <a:extLst/>
                    </p:spPr>
                  </p:pic>
                </p:oleObj>
              </mc:Fallback>
            </mc:AlternateContent>
          </a:graphicData>
        </a:graphic>
      </p:graphicFrame>
      <p:sp>
        <p:nvSpPr>
          <p:cNvPr id="7" name="Rectangle 6"/>
          <p:cNvSpPr/>
          <p:nvPr/>
        </p:nvSpPr>
        <p:spPr>
          <a:xfrm>
            <a:off x="2247485" y="6096000"/>
            <a:ext cx="4649030" cy="400110"/>
          </a:xfrm>
          <a:prstGeom prst="rect">
            <a:avLst/>
          </a:prstGeom>
        </p:spPr>
        <p:txBody>
          <a:bodyPr wrap="none">
            <a:spAutoFit/>
          </a:bodyPr>
          <a:lstStyle/>
          <a:p>
            <a:r>
              <a:rPr lang="en-US" sz="2000" dirty="0"/>
              <a:t>Tells how much carbon is in the sample</a:t>
            </a:r>
          </a:p>
        </p:txBody>
      </p:sp>
    </p:spTree>
    <p:extLst>
      <p:ext uri="{BB962C8B-B14F-4D97-AF65-F5344CB8AC3E}">
        <p14:creationId xmlns:p14="http://schemas.microsoft.com/office/powerpoint/2010/main" val="262973750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914400"/>
          </a:xfrm>
        </p:spPr>
        <p:txBody>
          <a:bodyPr>
            <a:normAutofit fontScale="90000"/>
          </a:bodyPr>
          <a:lstStyle/>
          <a:p>
            <a:pPr algn="ctr"/>
            <a:r>
              <a:rPr lang="en-US" b="1" dirty="0"/>
              <a:t>Excitation-Emission Matrix (EEMs) Spectroscopy</a:t>
            </a:r>
          </a:p>
        </p:txBody>
      </p:sp>
      <p:pic>
        <p:nvPicPr>
          <p:cNvPr id="7" name="Picture 1"/>
          <p:cNvPicPr>
            <a:picLocks noChangeAspect="1" noChangeArrowheads="1"/>
          </p:cNvPicPr>
          <p:nvPr/>
        </p:nvPicPr>
        <p:blipFill>
          <a:blip r:embed="rId3" cstate="print"/>
          <a:srcRect l="7992"/>
          <a:stretch>
            <a:fillRect/>
          </a:stretch>
        </p:blipFill>
        <p:spPr bwMode="auto">
          <a:xfrm>
            <a:off x="304800" y="1905000"/>
            <a:ext cx="4551341" cy="3581400"/>
          </a:xfrm>
          <a:prstGeom prst="rect">
            <a:avLst/>
          </a:prstGeom>
          <a:noFill/>
          <a:ln w="9525">
            <a:noFill/>
            <a:miter lim="800000"/>
            <a:headEnd/>
            <a:tailEnd/>
          </a:ln>
        </p:spPr>
      </p:pic>
      <p:pic>
        <p:nvPicPr>
          <p:cNvPr id="9" name="Content Placeholder 8" descr="IMG_20121108_124330.JPG"/>
          <p:cNvPicPr>
            <a:picLocks noGrp="1" noChangeAspect="1"/>
          </p:cNvPicPr>
          <p:nvPr>
            <p:ph sz="half" idx="2"/>
          </p:nvPr>
        </p:nvPicPr>
        <p:blipFill>
          <a:blip r:embed="rId4" cstate="print">
            <a:extLst/>
          </a:blip>
          <a:srcRect l="14777" r="14777"/>
          <a:stretch>
            <a:fillRect/>
          </a:stretch>
        </p:blipFill>
        <p:spPr>
          <a:xfrm>
            <a:off x="4800600" y="1828800"/>
            <a:ext cx="3581400" cy="3810869"/>
          </a:xfrm>
          <a:prstGeom prst="rect">
            <a:avLst/>
          </a:prstGeom>
        </p:spPr>
      </p:pic>
      <p:sp>
        <p:nvSpPr>
          <p:cNvPr id="10" name="TextBox 9"/>
          <p:cNvSpPr txBox="1"/>
          <p:nvPr/>
        </p:nvSpPr>
        <p:spPr>
          <a:xfrm>
            <a:off x="0" y="5683071"/>
            <a:ext cx="9144000" cy="1015663"/>
          </a:xfrm>
          <a:prstGeom prst="rect">
            <a:avLst/>
          </a:prstGeom>
          <a:noFill/>
        </p:spPr>
        <p:txBody>
          <a:bodyPr wrap="square" rtlCol="0">
            <a:spAutoFit/>
          </a:bodyPr>
          <a:lstStyle/>
          <a:p>
            <a:r>
              <a:rPr lang="en-US" sz="2000" dirty="0"/>
              <a:t>Fluorescence occurs when </a:t>
            </a:r>
            <a:r>
              <a:rPr lang="en-US" sz="2000" dirty="0" smtClean="0"/>
              <a:t>molecules absorb </a:t>
            </a:r>
            <a:r>
              <a:rPr lang="en-US" sz="2000" dirty="0"/>
              <a:t>energy causing an </a:t>
            </a:r>
            <a:r>
              <a:rPr lang="en-US" sz="2000" dirty="0" smtClean="0"/>
              <a:t>electron to </a:t>
            </a:r>
            <a:r>
              <a:rPr lang="en-US" sz="2000" dirty="0"/>
              <a:t>be </a:t>
            </a:r>
            <a:r>
              <a:rPr lang="en-US" sz="2000" dirty="0" smtClean="0"/>
              <a:t>promoted to an excited state; as </a:t>
            </a:r>
            <a:r>
              <a:rPr lang="en-US" sz="2000" dirty="0"/>
              <a:t>it returns to </a:t>
            </a:r>
            <a:r>
              <a:rPr lang="en-US" sz="2000" dirty="0" smtClean="0"/>
              <a:t>ground state</a:t>
            </a:r>
            <a:r>
              <a:rPr lang="en-US" sz="2000" dirty="0"/>
              <a:t>, energy is lost as light </a:t>
            </a:r>
          </a:p>
          <a:p>
            <a:r>
              <a:rPr lang="en-US" sz="2000" dirty="0"/>
              <a:t>    </a:t>
            </a:r>
            <a:r>
              <a:rPr lang="en-US" sz="2000" b="1" dirty="0"/>
              <a:t>- </a:t>
            </a:r>
            <a:r>
              <a:rPr lang="en-US" sz="2000" b="1" dirty="0" smtClean="0"/>
              <a:t>molecules have specific excitation &amp; emission wavelengths</a:t>
            </a:r>
            <a:endParaRPr lang="en-US" sz="2000" dirty="0"/>
          </a:p>
        </p:txBody>
      </p:sp>
    </p:spTree>
    <p:extLst>
      <p:ext uri="{BB962C8B-B14F-4D97-AF65-F5344CB8AC3E}">
        <p14:creationId xmlns:p14="http://schemas.microsoft.com/office/powerpoint/2010/main" val="416691067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00" y="838200"/>
            <a:ext cx="8800900" cy="914400"/>
          </a:xfrm>
        </p:spPr>
        <p:txBody>
          <a:bodyPr>
            <a:normAutofit fontScale="90000"/>
          </a:bodyPr>
          <a:lstStyle/>
          <a:p>
            <a:r>
              <a:rPr lang="en-US" b="1" dirty="0"/>
              <a:t>What does a DOC fluorescence spectrum look like?</a:t>
            </a:r>
          </a:p>
        </p:txBody>
      </p:sp>
      <p:grpSp>
        <p:nvGrpSpPr>
          <p:cNvPr id="4" name="Group 3"/>
          <p:cNvGrpSpPr>
            <a:grpSpLocks/>
          </p:cNvGrpSpPr>
          <p:nvPr/>
        </p:nvGrpSpPr>
        <p:grpSpPr bwMode="auto">
          <a:xfrm>
            <a:off x="2438400" y="1905000"/>
            <a:ext cx="5611094" cy="4241126"/>
            <a:chOff x="460" y="1278"/>
            <a:chExt cx="3071" cy="2369"/>
          </a:xfrm>
        </p:grpSpPr>
        <p:pic>
          <p:nvPicPr>
            <p:cNvPr id="5" name="Picture 4" descr="nl_12_02_ww_eem"/>
            <p:cNvPicPr>
              <a:picLocks noChangeAspect="1" noChangeArrowheads="1"/>
            </p:cNvPicPr>
            <p:nvPr/>
          </p:nvPicPr>
          <p:blipFill rotWithShape="1">
            <a:blip r:embed="rId2" cstate="print"/>
            <a:srcRect t="3476"/>
            <a:stretch/>
          </p:blipFill>
          <p:spPr bwMode="auto">
            <a:xfrm>
              <a:off x="528" y="1278"/>
              <a:ext cx="3003" cy="2301"/>
            </a:xfrm>
            <a:prstGeom prst="rect">
              <a:avLst/>
            </a:prstGeom>
            <a:noFill/>
            <a:ln w="9525">
              <a:noFill/>
              <a:miter lim="800000"/>
              <a:headEnd/>
              <a:tailEnd/>
            </a:ln>
          </p:spPr>
        </p:pic>
        <p:sp>
          <p:nvSpPr>
            <p:cNvPr id="6" name="Text Box 5"/>
            <p:cNvSpPr txBox="1">
              <a:spLocks noChangeArrowheads="1"/>
            </p:cNvSpPr>
            <p:nvPr/>
          </p:nvSpPr>
          <p:spPr bwMode="auto">
            <a:xfrm>
              <a:off x="1213" y="3477"/>
              <a:ext cx="1632" cy="17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400" b="1" dirty="0">
                  <a:latin typeface="Arial" charset="0"/>
                </a:rPr>
                <a:t>Emission (nm)</a:t>
              </a:r>
            </a:p>
          </p:txBody>
        </p:sp>
        <p:sp>
          <p:nvSpPr>
            <p:cNvPr id="7" name="Text Box 6"/>
            <p:cNvSpPr txBox="1">
              <a:spLocks noChangeArrowheads="1"/>
            </p:cNvSpPr>
            <p:nvPr/>
          </p:nvSpPr>
          <p:spPr bwMode="auto">
            <a:xfrm rot="16200000">
              <a:off x="-114" y="2345"/>
              <a:ext cx="1316" cy="16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400" b="1" dirty="0">
                  <a:latin typeface="Arial" charset="0"/>
                </a:rPr>
                <a:t>Excitation (nm)</a:t>
              </a:r>
            </a:p>
          </p:txBody>
        </p:sp>
      </p:grpSp>
      <p:sp>
        <p:nvSpPr>
          <p:cNvPr id="8" name="Line 7"/>
          <p:cNvSpPr>
            <a:spLocks noChangeShapeType="1"/>
          </p:cNvSpPr>
          <p:nvPr/>
        </p:nvSpPr>
        <p:spPr bwMode="auto">
          <a:xfrm>
            <a:off x="1419644" y="2854501"/>
            <a:ext cx="3124200" cy="1291009"/>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9" name="Text Box 8"/>
          <p:cNvSpPr txBox="1">
            <a:spLocks noChangeArrowheads="1"/>
          </p:cNvSpPr>
          <p:nvPr/>
        </p:nvSpPr>
        <p:spPr bwMode="auto">
          <a:xfrm>
            <a:off x="190700" y="4825969"/>
            <a:ext cx="1828800" cy="46166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400" dirty="0">
                <a:solidFill>
                  <a:srgbClr val="000000"/>
                </a:solidFill>
                <a:latin typeface="Arial" charset="0"/>
              </a:rPr>
              <a:t>Protein-like</a:t>
            </a:r>
          </a:p>
        </p:txBody>
      </p:sp>
      <p:sp>
        <p:nvSpPr>
          <p:cNvPr id="10" name="Text Box 9"/>
          <p:cNvSpPr txBox="1">
            <a:spLocks noChangeArrowheads="1"/>
          </p:cNvSpPr>
          <p:nvPr/>
        </p:nvSpPr>
        <p:spPr bwMode="auto">
          <a:xfrm>
            <a:off x="190700" y="2392837"/>
            <a:ext cx="1990944" cy="461665"/>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2400" dirty="0" err="1" smtClean="0">
                <a:latin typeface="Arial" charset="0"/>
              </a:rPr>
              <a:t>Humic</a:t>
            </a:r>
            <a:r>
              <a:rPr lang="en-US" sz="2400" dirty="0" smtClean="0">
                <a:latin typeface="Arial" charset="0"/>
              </a:rPr>
              <a:t>-like</a:t>
            </a:r>
            <a:endParaRPr lang="en-US" sz="2400" dirty="0">
              <a:latin typeface="Arial" charset="0"/>
            </a:endParaRPr>
          </a:p>
        </p:txBody>
      </p:sp>
      <p:sp>
        <p:nvSpPr>
          <p:cNvPr id="11" name="Line 10"/>
          <p:cNvSpPr>
            <a:spLocks noChangeShapeType="1"/>
          </p:cNvSpPr>
          <p:nvPr/>
        </p:nvSpPr>
        <p:spPr bwMode="auto">
          <a:xfrm>
            <a:off x="1038644" y="2854502"/>
            <a:ext cx="3505200" cy="2636585"/>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12" name="Line 14"/>
          <p:cNvSpPr>
            <a:spLocks noChangeShapeType="1"/>
          </p:cNvSpPr>
          <p:nvPr/>
        </p:nvSpPr>
        <p:spPr bwMode="auto">
          <a:xfrm flipV="1">
            <a:off x="1876844" y="4790102"/>
            <a:ext cx="1562100" cy="26670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Tree>
    <p:extLst>
      <p:ext uri="{BB962C8B-B14F-4D97-AF65-F5344CB8AC3E}">
        <p14:creationId xmlns:p14="http://schemas.microsoft.com/office/powerpoint/2010/main" val="291376727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GeXH6ortg5F8MBDBCXffNY"/>
</p:tagLst>
</file>

<file path=ppt/theme/theme1.xml><?xml version="1.0" encoding="utf-8"?>
<a:theme xmlns:a="http://schemas.openxmlformats.org/drawingml/2006/main" name="ProjectStatusRepor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ProjectStatusReport</Template>
  <TotalTime>0</TotalTime>
  <Words>839</Words>
  <Application>Microsoft Macintosh PowerPoint</Application>
  <PresentationFormat>On-screen Show (4:3)</PresentationFormat>
  <Paragraphs>127</Paragraphs>
  <Slides>14</Slides>
  <Notes>12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16" baseType="lpstr">
      <vt:lpstr>ProjectStatusReport</vt:lpstr>
      <vt:lpstr>Photo Editor Photo</vt:lpstr>
      <vt:lpstr>Characterization of DOC in Accidental Urban Wetlands  Stephanie Bone </vt:lpstr>
      <vt:lpstr>Why is it important ?</vt:lpstr>
      <vt:lpstr>What is an Accidental Urban Wetland? </vt:lpstr>
      <vt:lpstr>What is an Accidental Urban Wetland? </vt:lpstr>
      <vt:lpstr>Previous Urban Wetland Studies</vt:lpstr>
      <vt:lpstr>Water Sampling </vt:lpstr>
      <vt:lpstr>High Temperature Combustion-Oxidation (HTCO) </vt:lpstr>
      <vt:lpstr>Excitation-Emission Matrix (EEMs) Spectroscopy</vt:lpstr>
      <vt:lpstr>What does a DOC fluorescence spectrum look like?</vt:lpstr>
      <vt:lpstr>Measuring DOC </vt:lpstr>
      <vt:lpstr>Predicted Results - I </vt:lpstr>
      <vt:lpstr>Questions that need to be answered</vt:lpstr>
      <vt:lpstr>Any Questions?</vt:lpstr>
      <vt:lpstr>References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2015-03-25T22:05:53Z</dcterms:created>
  <dcterms:modified xsi:type="dcterms:W3CDTF">2015-04-03T17:01:42Z</dcterms:modified>
</cp:coreProperties>
</file>