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76" r:id="rId7"/>
    <p:sldId id="268" r:id="rId8"/>
    <p:sldId id="281" r:id="rId9"/>
    <p:sldId id="282" r:id="rId10"/>
    <p:sldId id="270" r:id="rId11"/>
    <p:sldId id="283" r:id="rId12"/>
    <p:sldId id="275" r:id="rId13"/>
    <p:sldId id="279" r:id="rId1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57274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43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044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410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485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35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71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06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http://www.nss.org/settlement/ssp/</a:t>
            </a: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55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33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565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Also mention: orientation of cameras</a:t>
            </a:r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03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Also mention: orientation of cameras</a:t>
            </a:r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8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Also mention: orientation of cameras</a:t>
            </a:r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1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457200" y="228601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dk2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17" name="Shape 17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080418" y="129382"/>
            <a:ext cx="4373563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447801"/>
            <a:ext cx="7772400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100000"/>
              </a:lnSpc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228601"/>
            <a:ext cx="77724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chemeClr val="dk2"/>
              </a:buClr>
              <a:buFont typeface="Arial Black"/>
              <a:buNone/>
              <a:defRPr/>
            </a:lvl1pPr>
            <a:lvl2pPr marL="457200" indent="0" rtl="0"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627632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1627632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5093207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5093207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57202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0" y="0"/>
            <a:ext cx="9000876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5715000"/>
            <a:ext cx="8153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4953000"/>
            <a:ext cx="8153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2" name="Shape 72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/>
            </a:lvl1pPr>
            <a:lvl2pPr marL="457200" marR="0" indent="0" algn="l" rtl="0">
              <a:defRPr/>
            </a:lvl2pPr>
            <a:lvl3pPr marL="914400" marR="0" indent="0" algn="l" rtl="0">
              <a:defRPr/>
            </a:lvl3pPr>
            <a:lvl4pPr marL="1371600" marR="0" indent="0" algn="l" rtl="0">
              <a:defRPr/>
            </a:lvl4pPr>
            <a:lvl5pPr marL="1828800" marR="0" indent="0" algn="l" rtl="0">
              <a:defRPr/>
            </a:lvl5pPr>
            <a:lvl6pPr marL="2286000" marR="0" indent="0" algn="l" rtl="0">
              <a:defRPr/>
            </a:lvl6pPr>
            <a:lvl7pPr marL="2743200" marR="0" indent="0" algn="l" rtl="0">
              <a:defRPr/>
            </a:lvl7pPr>
            <a:lvl8pPr marL="3200400" marR="0" indent="0" algn="l" rtl="0">
              <a:defRPr/>
            </a:lvl8pPr>
            <a:lvl9pPr marL="3657600" marR="0" indent="0" algn="l" rtl="0">
              <a:defRPr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9001124" y="0"/>
            <a:ext cx="142875" cy="1371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1" name="Shape 11"/>
          <p:cNvSpPr/>
          <p:nvPr/>
        </p:nvSpPr>
        <p:spPr>
          <a:xfrm>
            <a:off x="9001124" y="1371600"/>
            <a:ext cx="142875" cy="54863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457200" y="228601"/>
            <a:ext cx="7772400" cy="335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buClr>
                <a:srgbClr val="A40219"/>
              </a:buClr>
              <a:buSzPct val="25000"/>
            </a:pPr>
            <a:r>
              <a:rPr lang="en-US" sz="6600" cap="small" dirty="0" smtClean="0">
                <a:solidFill>
                  <a:srgbClr val="7F7F7F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VEGETATION CLASSIFICATION USING NDVI FROM UAVs</a:t>
            </a:r>
            <a:endParaRPr lang="en-US" sz="6600" i="0" u="none" strike="noStrike" cap="small" baseline="0" dirty="0">
              <a:solidFill>
                <a:srgbClr val="7F7F7F"/>
              </a:solidFill>
              <a:latin typeface="Tw Cen MT Condensed" panose="020B0606020104020203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457200" y="3962400"/>
            <a:ext cx="6858000" cy="251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200" cap="small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Amanda Urquiza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200" cap="small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Mentor: Srikanth Saripalli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200" cap="small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2015 Space Grant Symposium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200" cap="small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Saturday, April 18</a:t>
            </a:r>
            <a:r>
              <a:rPr lang="en-US" sz="3200" cap="small" baseline="30000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th</a:t>
            </a:r>
            <a:endParaRPr lang="en-US" sz="3200" cap="small" dirty="0" smtClean="0">
              <a:solidFill>
                <a:schemeClr val="dk2"/>
              </a:solidFill>
              <a:latin typeface="Tw Cen MT Condensed" panose="020B0606020104020203" pitchFamily="34" charset="0"/>
              <a:ea typeface="Arial Black"/>
              <a:cs typeface="Arial Black"/>
              <a:sym typeface="Arial Black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200" cap="small" dirty="0" smtClean="0">
                <a:solidFill>
                  <a:schemeClr val="dk2"/>
                </a:solidFill>
                <a:latin typeface="Tw Cen MT Condensed" panose="020B0606020104020203" pitchFamily="34" charset="0"/>
                <a:ea typeface="Arial Black"/>
                <a:cs typeface="Arial Black"/>
                <a:sym typeface="Arial Black"/>
              </a:rPr>
              <a:t>Arizona State University</a:t>
            </a:r>
            <a:endParaRPr lang="en-US" sz="3200" cap="small" dirty="0">
              <a:solidFill>
                <a:schemeClr val="dk2"/>
              </a:solidFill>
              <a:latin typeface="Tw Cen MT Condensed" panose="020B0606020104020203" pitchFamily="34" charset="0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0" y="152730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  <a:endParaRPr lang="en-US" sz="3600" cap="small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7315200" cy="5230226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17173" y="6274003"/>
            <a:ext cx="35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95959"/>
                </a:solidFill>
              </a:rPr>
              <a:t>Raw aerial image composite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0" y="152730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  <a:endParaRPr lang="en-US" sz="3600" cap="small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7341080" cy="5230226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19200" y="6274003"/>
            <a:ext cx="619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95959"/>
                </a:solidFill>
              </a:rPr>
              <a:t>Post-processed NDVI aerial image composite analysis</a:t>
            </a:r>
          </a:p>
        </p:txBody>
      </p:sp>
    </p:spTree>
    <p:extLst>
      <p:ext uri="{BB962C8B-B14F-4D97-AF65-F5344CB8AC3E}">
        <p14:creationId xmlns:p14="http://schemas.microsoft.com/office/powerpoint/2010/main" val="12680639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Conclusion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-US" sz="2400" b="1" dirty="0">
                <a:solidFill>
                  <a:srgbClr val="595959"/>
                </a:solidFill>
              </a:rPr>
              <a:t>Using the Normalized Difference Vegetation Index and unmanned aerial vehicles proved to be a reliable method to gather quantifiable data on plant health. </a:t>
            </a:r>
            <a:endParaRPr lang="en-US" sz="2400" b="1" dirty="0" smtClean="0">
              <a:solidFill>
                <a:srgbClr val="595959"/>
              </a:solidFill>
            </a:endParaRPr>
          </a:p>
          <a:p>
            <a:pPr marL="76200" lvl="0">
              <a:spcBef>
                <a:spcPts val="0"/>
              </a:spcBef>
              <a:buClr>
                <a:srgbClr val="434343"/>
              </a:buClr>
              <a:buSzPct val="100000"/>
            </a:pPr>
            <a:endParaRPr lang="en-US" sz="2400" b="1" dirty="0" smtClean="0">
              <a:solidFill>
                <a:srgbClr val="595959"/>
              </a:solidFill>
            </a:endParaRPr>
          </a:p>
          <a:p>
            <a:pPr marL="457200" lvl="0" indent="-3810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-US" sz="2400" b="1" dirty="0" smtClean="0">
                <a:solidFill>
                  <a:srgbClr val="595959"/>
                </a:solidFill>
              </a:rPr>
              <a:t>Using </a:t>
            </a:r>
            <a:r>
              <a:rPr lang="en-US" sz="2400" b="1" dirty="0">
                <a:solidFill>
                  <a:srgbClr val="595959"/>
                </a:solidFill>
              </a:rPr>
              <a:t>the present work as the baseline, we intend to build 3D terrain models to better resolve the data set. </a:t>
            </a:r>
          </a:p>
          <a:p>
            <a:pPr marL="457200" marR="0" lvl="0" indent="-381000" algn="l" rtl="0">
              <a:spcBef>
                <a:spcPts val="0"/>
              </a:spcBef>
              <a:spcAft>
                <a:spcPts val="600"/>
              </a:spcAft>
              <a:buClr>
                <a:srgbClr val="434343"/>
              </a:buClr>
              <a:buSzPct val="100000"/>
              <a:buFont typeface="Arial"/>
              <a:buChar char="●"/>
            </a:pPr>
            <a:endParaRPr lang="en-US" sz="2400" b="1" i="1" dirty="0">
              <a:solidFill>
                <a:srgbClr val="595959"/>
              </a:solidFill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xfrm>
            <a:off x="470550" y="1524000"/>
            <a:ext cx="7772400" cy="2509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 Black"/>
              <a:buNone/>
            </a:pPr>
            <a:r>
              <a:rPr lang="en-US" sz="8000" cap="small" dirty="0" smtClean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Thank </a:t>
            </a:r>
            <a:r>
              <a:rPr lang="en-US" sz="8000" cap="small" dirty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you!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676064" y="2133277"/>
            <a:ext cx="1774519" cy="236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69535" y="2190599"/>
            <a:ext cx="2361416" cy="1959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69525" y="428375"/>
            <a:ext cx="8187599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 i="0" u="none" strike="noStrike" cap="none" baseline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Acknowledgments</a:t>
            </a:r>
          </a:p>
        </p:txBody>
      </p:sp>
      <p:pic>
        <p:nvPicPr>
          <p:cNvPr id="1026" name="Picture 2" descr="https://commguide.asu.edu/downloads/asulogo/jpg/lwm1_g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28" y="2520978"/>
            <a:ext cx="2390372" cy="15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02"/>
          <p:cNvSpPr txBox="1">
            <a:spLocks/>
          </p:cNvSpPr>
          <p:nvPr/>
        </p:nvSpPr>
        <p:spPr>
          <a:xfrm>
            <a:off x="2201124" y="5191363"/>
            <a:ext cx="47244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595959"/>
              </a:buClr>
              <a:buSzPct val="100000"/>
            </a:pPr>
            <a:r>
              <a:rPr lang="en-US" sz="3600" b="1" dirty="0" smtClean="0">
                <a:solidFill>
                  <a:srgbClr val="595959"/>
                </a:solidFill>
              </a:rPr>
              <a:t>Dr. Srikanth Saripalli</a:t>
            </a:r>
            <a:endParaRPr lang="en-US" sz="3600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Outline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The Problem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  <a:buSzPct val="25000"/>
            </a:pPr>
            <a:r>
              <a:rPr lang="en-US" sz="2800" dirty="0">
                <a:solidFill>
                  <a:schemeClr val="dk1"/>
                </a:solidFill>
              </a:rPr>
              <a:t>Currently, farmers rely </a:t>
            </a:r>
            <a:r>
              <a:rPr lang="en-US" sz="2800" dirty="0" smtClean="0">
                <a:solidFill>
                  <a:schemeClr val="dk1"/>
                </a:solidFill>
              </a:rPr>
              <a:t>on </a:t>
            </a:r>
            <a:r>
              <a:rPr lang="en-US" sz="2800" dirty="0">
                <a:solidFill>
                  <a:schemeClr val="dk1"/>
                </a:solidFill>
              </a:rPr>
              <a:t>remote sensing </a:t>
            </a:r>
            <a:r>
              <a:rPr lang="en-US" sz="2800" dirty="0" smtClean="0">
                <a:solidFill>
                  <a:schemeClr val="dk1"/>
                </a:solidFill>
              </a:rPr>
              <a:t>data </a:t>
            </a:r>
            <a:r>
              <a:rPr lang="en-US" sz="2800" dirty="0">
                <a:solidFill>
                  <a:schemeClr val="dk1"/>
                </a:solidFill>
              </a:rPr>
              <a:t>done from low earth orbit using instruments on satellites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in </a:t>
            </a:r>
            <a:r>
              <a:rPr lang="en-US" sz="2800" dirty="0" smtClean="0">
                <a:solidFill>
                  <a:schemeClr val="dk1"/>
                </a:solidFill>
              </a:rPr>
              <a:t>order to monitor crops. This method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is costly, untimely, and only provides the farmer with low resolution images.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</a:rPr>
              <a:t>Take </a:t>
            </a:r>
            <a:r>
              <a:rPr lang="en-US" sz="2800" dirty="0">
                <a:solidFill>
                  <a:schemeClr val="dk1"/>
                </a:solidFill>
              </a:rPr>
              <a:t>a low cost approach by using a modified off the shelf </a:t>
            </a:r>
            <a:r>
              <a:rPr lang="en-US" sz="2800" dirty="0" smtClean="0">
                <a:solidFill>
                  <a:schemeClr val="dk1"/>
                </a:solidFill>
              </a:rPr>
              <a:t>camera </a:t>
            </a: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U</a:t>
            </a:r>
            <a:r>
              <a:rPr lang="en-US" sz="2800" dirty="0" smtClean="0">
                <a:solidFill>
                  <a:schemeClr val="dk1"/>
                </a:solidFill>
              </a:rPr>
              <a:t>tilize </a:t>
            </a:r>
            <a:r>
              <a:rPr lang="en-US" sz="2800" dirty="0">
                <a:solidFill>
                  <a:schemeClr val="dk1"/>
                </a:solidFill>
              </a:rPr>
              <a:t>unmanned aerial vehicles for aerial imagery of </a:t>
            </a:r>
            <a:r>
              <a:rPr lang="en-US" sz="2800" dirty="0" smtClean="0">
                <a:solidFill>
                  <a:schemeClr val="dk1"/>
                </a:solidFill>
              </a:rPr>
              <a:t>vegetation </a:t>
            </a: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</a:rPr>
              <a:t>Create high-resolution </a:t>
            </a:r>
            <a:r>
              <a:rPr lang="en-US" sz="2800" dirty="0">
                <a:solidFill>
                  <a:schemeClr val="dk1"/>
                </a:solidFill>
              </a:rPr>
              <a:t>3D topographic maps and overlay the NDVI data to monitor plant health </a:t>
            </a:r>
            <a:r>
              <a:rPr lang="en-US" sz="2800" dirty="0" smtClean="0">
                <a:solidFill>
                  <a:schemeClr val="dk1"/>
                </a:solidFill>
              </a:rPr>
              <a:t>conditions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NDVI</a:t>
            </a:r>
            <a:endParaRPr lang="en-US" sz="3600" cap="small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7619999" cy="437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95959"/>
                </a:solidFill>
              </a:rPr>
              <a:t>Normalized </a:t>
            </a:r>
            <a:r>
              <a:rPr lang="en-US" sz="2400" b="1" dirty="0">
                <a:solidFill>
                  <a:srgbClr val="595959"/>
                </a:solidFill>
              </a:rPr>
              <a:t>Difference Vegetation Index </a:t>
            </a:r>
            <a:endParaRPr lang="en-US" sz="2400" b="1" dirty="0" smtClean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95959"/>
                </a:solidFill>
              </a:rPr>
              <a:t>NDVI </a:t>
            </a:r>
            <a:r>
              <a:rPr lang="en-US" sz="2400" b="1" dirty="0">
                <a:solidFill>
                  <a:srgbClr val="595959"/>
                </a:solidFill>
              </a:rPr>
              <a:t>is a tool used to analyze remote sensing data in order to monitor </a:t>
            </a:r>
            <a:r>
              <a:rPr lang="en-US" sz="2400" b="1" dirty="0" smtClean="0">
                <a:solidFill>
                  <a:srgbClr val="595959"/>
                </a:solidFill>
              </a:rPr>
              <a:t>vegetation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95959"/>
                </a:solidFill>
              </a:rPr>
              <a:t>M</a:t>
            </a:r>
            <a:r>
              <a:rPr lang="en-US" sz="2400" b="1" dirty="0" smtClean="0">
                <a:solidFill>
                  <a:srgbClr val="595959"/>
                </a:solidFill>
              </a:rPr>
              <a:t>easures </a:t>
            </a:r>
            <a:r>
              <a:rPr lang="en-US" sz="2400" b="1" dirty="0">
                <a:solidFill>
                  <a:srgbClr val="595959"/>
                </a:solidFill>
              </a:rPr>
              <a:t>the amount of plant life in an area, as well as the state of plant health by forming a value for how green the area </a:t>
            </a:r>
            <a:r>
              <a:rPr lang="en-US" sz="2400" b="1" dirty="0" smtClean="0">
                <a:solidFill>
                  <a:srgbClr val="595959"/>
                </a:solidFill>
              </a:rPr>
              <a:t>is</a:t>
            </a:r>
            <a:endParaRPr lang="en-US" sz="2400" b="1" dirty="0">
              <a:solidFill>
                <a:srgbClr val="595959"/>
              </a:solidFill>
            </a:endParaRPr>
          </a:p>
          <a:p>
            <a:endParaRPr lang="en-US" sz="2400" dirty="0">
              <a:solidFill>
                <a:srgbClr val="434343"/>
              </a:solidFill>
            </a:endParaRPr>
          </a:p>
          <a:p>
            <a:endParaRPr lang="en-US" sz="2400" dirty="0">
              <a:solidFill>
                <a:srgbClr val="434343"/>
              </a:solidFill>
            </a:endParaRPr>
          </a:p>
          <a:p>
            <a:endParaRPr lang="en-US" sz="2400" dirty="0">
              <a:solidFill>
                <a:srgbClr val="434343"/>
              </a:solidFill>
            </a:endParaRPr>
          </a:p>
          <a:p>
            <a:endParaRPr lang="en-US" sz="2400" dirty="0">
              <a:solidFill>
                <a:srgbClr val="434343"/>
              </a:solidFill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exelisvis.com/docs/html/images/Spectral/SpectralIndexFormulaNDV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99" y="4728166"/>
            <a:ext cx="3439399" cy="11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lang="en-US" sz="3600" b="0" i="0" u="none" strike="noStrike" cap="small" baseline="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1794" y="1574800"/>
            <a:ext cx="7777805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400" b="1" dirty="0">
                <a:solidFill>
                  <a:srgbClr val="595959"/>
                </a:solidFill>
              </a:rPr>
              <a:t>NGB Converted Canon SX260 HS </a:t>
            </a:r>
            <a:r>
              <a:rPr lang="en-US" sz="2400" b="1" dirty="0" smtClean="0">
                <a:solidFill>
                  <a:srgbClr val="595959"/>
                </a:solidFill>
              </a:rPr>
              <a:t>Camera</a:t>
            </a:r>
          </a:p>
          <a:p>
            <a:pPr marL="101600" lvl="0">
              <a:spcBef>
                <a:spcPts val="0"/>
              </a:spcBef>
              <a:buClr>
                <a:srgbClr val="595959"/>
              </a:buClr>
              <a:buSzPct val="100000"/>
            </a:pPr>
            <a:endParaRPr lang="en-US" sz="2400" b="1" dirty="0" smtClean="0">
              <a:solidFill>
                <a:srgbClr val="595959"/>
              </a:solidFill>
            </a:endParaRP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400" b="1" dirty="0" smtClean="0">
                <a:solidFill>
                  <a:srgbClr val="595959"/>
                </a:solidFill>
              </a:rPr>
              <a:t>This </a:t>
            </a:r>
            <a:r>
              <a:rPr lang="en-US" sz="2400" b="1" dirty="0">
                <a:solidFill>
                  <a:srgbClr val="595959"/>
                </a:solidFill>
              </a:rPr>
              <a:t>low cost NDVI camera had to initially be qualified through testing in a laboratory </a:t>
            </a:r>
            <a:r>
              <a:rPr lang="en-US" sz="2400" b="1" dirty="0" smtClean="0">
                <a:solidFill>
                  <a:srgbClr val="595959"/>
                </a:solidFill>
              </a:rPr>
              <a:t>environment</a:t>
            </a:r>
          </a:p>
          <a:p>
            <a:pPr marL="101600" lvl="0">
              <a:spcBef>
                <a:spcPts val="0"/>
              </a:spcBef>
              <a:buClr>
                <a:srgbClr val="595959"/>
              </a:buClr>
              <a:buSzPct val="100000"/>
            </a:pPr>
            <a:endParaRPr lang="en-US" sz="2400" b="1" dirty="0" smtClean="0">
              <a:solidFill>
                <a:srgbClr val="595959"/>
              </a:solidFill>
            </a:endParaRP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400" b="1" dirty="0" smtClean="0">
                <a:solidFill>
                  <a:srgbClr val="595959"/>
                </a:solidFill>
              </a:rPr>
              <a:t>To </a:t>
            </a:r>
            <a:r>
              <a:rPr lang="en-US" sz="2400" b="1" dirty="0">
                <a:solidFill>
                  <a:srgbClr val="595959"/>
                </a:solidFill>
              </a:rPr>
              <a:t>accomplish this, samples were taken from various plant species, and imaged over time to test if NDVI could resolve the changes in plant </a:t>
            </a:r>
            <a:r>
              <a:rPr lang="en-US" sz="2400" b="1" dirty="0" smtClean="0">
                <a:solidFill>
                  <a:srgbClr val="595959"/>
                </a:solidFill>
              </a:rPr>
              <a:t>health</a:t>
            </a:r>
            <a:endParaRPr lang="en-US" sz="2400" b="1" dirty="0">
              <a:solidFill>
                <a:srgbClr val="595959"/>
              </a:solidFill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lang="en-US" sz="3600" b="0" i="0" u="none" strike="noStrike" cap="small" baseline="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1794" y="1574800"/>
            <a:ext cx="7777805" cy="109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01600" lvl="0">
              <a:spcBef>
                <a:spcPts val="0"/>
              </a:spcBef>
              <a:buClr>
                <a:srgbClr val="595959"/>
              </a:buClr>
              <a:buSzPct val="100000"/>
            </a:pPr>
            <a:r>
              <a:rPr lang="en-US" sz="2000" b="1" dirty="0" smtClean="0">
                <a:solidFill>
                  <a:srgbClr val="595959"/>
                </a:solidFill>
              </a:rPr>
              <a:t>The greener </a:t>
            </a:r>
            <a:r>
              <a:rPr lang="en-US" sz="2000" b="1" dirty="0">
                <a:solidFill>
                  <a:srgbClr val="595959"/>
                </a:solidFill>
              </a:rPr>
              <a:t>areas represent good plant health. As expected, quantifiable decrease in green area occurred over time. </a:t>
            </a:r>
            <a:endParaRPr lang="en-US" sz="2000" b="1" dirty="0">
              <a:solidFill>
                <a:srgbClr val="595959"/>
              </a:solidFill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manda\Pictures\NDVI Data\1hrAp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20593" r="21354" b="24990"/>
          <a:stretch/>
        </p:blipFill>
        <p:spPr bwMode="auto">
          <a:xfrm>
            <a:off x="1372737" y="2590800"/>
            <a:ext cx="2208663" cy="2562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8451" y="5334000"/>
            <a:ext cx="274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595959"/>
                </a:solidFill>
              </a:rPr>
              <a:t>Post-processed </a:t>
            </a:r>
            <a:r>
              <a:rPr lang="en-US" sz="1800" b="1" dirty="0">
                <a:solidFill>
                  <a:srgbClr val="595959"/>
                </a:solidFill>
              </a:rPr>
              <a:t>image of a leaf 1 hour after separation from </a:t>
            </a:r>
            <a:r>
              <a:rPr lang="en-US" sz="1800" b="1" dirty="0" smtClean="0">
                <a:solidFill>
                  <a:srgbClr val="595959"/>
                </a:solidFill>
              </a:rPr>
              <a:t>plant</a:t>
            </a:r>
            <a:endParaRPr lang="en-US" sz="1800" b="1" dirty="0">
              <a:solidFill>
                <a:srgbClr val="595959"/>
              </a:solidFill>
            </a:endParaRPr>
          </a:p>
        </p:txBody>
      </p:sp>
      <p:pic>
        <p:nvPicPr>
          <p:cNvPr id="7" name="Picture 6" descr="C:\Users\Amanda\Pictures\NDVI Data\3hrAp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t="19497" r="15329" b="24118"/>
          <a:stretch/>
        </p:blipFill>
        <p:spPr bwMode="auto">
          <a:xfrm>
            <a:off x="4654742" y="2590800"/>
            <a:ext cx="2203258" cy="2558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5051" y="5334000"/>
            <a:ext cx="274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595959"/>
                </a:solidFill>
              </a:rPr>
              <a:t>Post-processed </a:t>
            </a:r>
            <a:r>
              <a:rPr lang="en-US" sz="1800" b="1" dirty="0">
                <a:solidFill>
                  <a:srgbClr val="595959"/>
                </a:solidFill>
              </a:rPr>
              <a:t>image of a leaf 3 hours after separation from plant</a:t>
            </a:r>
          </a:p>
        </p:txBody>
      </p:sp>
    </p:spTree>
    <p:extLst>
      <p:ext uri="{BB962C8B-B14F-4D97-AF65-F5344CB8AC3E}">
        <p14:creationId xmlns:p14="http://schemas.microsoft.com/office/powerpoint/2010/main" val="400233780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 dirty="0" smtClean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lang="en-US" sz="3600" b="0" i="0" u="none" strike="noStrike" cap="small" baseline="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1795" y="1574800"/>
            <a:ext cx="4044005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 b="1" dirty="0">
                <a:solidFill>
                  <a:srgbClr val="595959"/>
                </a:solidFill>
              </a:rPr>
              <a:t>D</a:t>
            </a:r>
            <a:r>
              <a:rPr lang="en-US" sz="2000" b="1" dirty="0" smtClean="0">
                <a:solidFill>
                  <a:srgbClr val="595959"/>
                </a:solidFill>
              </a:rPr>
              <a:t>evelop </a:t>
            </a:r>
            <a:r>
              <a:rPr lang="en-US" sz="2000" b="1" dirty="0">
                <a:solidFill>
                  <a:srgbClr val="595959"/>
                </a:solidFill>
              </a:rPr>
              <a:t>an autonomous aerial vehicle capable of collecting a large data </a:t>
            </a:r>
            <a:r>
              <a:rPr lang="en-US" sz="2000" b="1" dirty="0" smtClean="0">
                <a:solidFill>
                  <a:srgbClr val="595959"/>
                </a:solidFill>
              </a:rPr>
              <a:t>set</a:t>
            </a: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 b="1" dirty="0" smtClean="0">
                <a:solidFill>
                  <a:srgbClr val="595959"/>
                </a:solidFill>
              </a:rPr>
              <a:t>3D </a:t>
            </a:r>
            <a:r>
              <a:rPr lang="en-US" sz="2000" b="1" dirty="0">
                <a:solidFill>
                  <a:srgbClr val="595959"/>
                </a:solidFill>
              </a:rPr>
              <a:t>Robotics X8 </a:t>
            </a:r>
            <a:r>
              <a:rPr lang="en-US" sz="2000" b="1" dirty="0" smtClean="0">
                <a:solidFill>
                  <a:srgbClr val="595959"/>
                </a:solidFill>
              </a:rPr>
              <a:t>octocopter </a:t>
            </a:r>
            <a:r>
              <a:rPr lang="en-US" sz="2000" b="1" dirty="0">
                <a:solidFill>
                  <a:srgbClr val="595959"/>
                </a:solidFill>
              </a:rPr>
              <a:t>utilizing the </a:t>
            </a:r>
            <a:r>
              <a:rPr lang="en-US" sz="2000" b="1" dirty="0" err="1">
                <a:solidFill>
                  <a:srgbClr val="595959"/>
                </a:solidFill>
              </a:rPr>
              <a:t>Pixhawk</a:t>
            </a:r>
            <a:r>
              <a:rPr lang="en-US" sz="2000" b="1" dirty="0">
                <a:solidFill>
                  <a:srgbClr val="595959"/>
                </a:solidFill>
              </a:rPr>
              <a:t> Autopilot </a:t>
            </a:r>
            <a:r>
              <a:rPr lang="en-US" sz="2000" b="1" dirty="0" smtClean="0">
                <a:solidFill>
                  <a:srgbClr val="595959"/>
                </a:solidFill>
              </a:rPr>
              <a:t>System</a:t>
            </a: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 b="1" dirty="0" smtClean="0">
                <a:solidFill>
                  <a:srgbClr val="595959"/>
                </a:solidFill>
              </a:rPr>
              <a:t>NDVI </a:t>
            </a:r>
            <a:r>
              <a:rPr lang="en-US" sz="2000" b="1" dirty="0">
                <a:solidFill>
                  <a:srgbClr val="595959"/>
                </a:solidFill>
              </a:rPr>
              <a:t>camera </a:t>
            </a:r>
            <a:r>
              <a:rPr lang="en-US" sz="2000" b="1" dirty="0" smtClean="0">
                <a:solidFill>
                  <a:srgbClr val="595959"/>
                </a:solidFill>
              </a:rPr>
              <a:t>mounted </a:t>
            </a:r>
            <a:r>
              <a:rPr lang="en-US" sz="2000" b="1" dirty="0">
                <a:solidFill>
                  <a:srgbClr val="595959"/>
                </a:solidFill>
              </a:rPr>
              <a:t>in a downward facing position </a:t>
            </a: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 b="1" dirty="0">
                <a:solidFill>
                  <a:srgbClr val="595959"/>
                </a:solidFill>
              </a:rPr>
              <a:t>F</a:t>
            </a:r>
            <a:r>
              <a:rPr lang="en-US" sz="2000" b="1" dirty="0" smtClean="0">
                <a:solidFill>
                  <a:srgbClr val="595959"/>
                </a:solidFill>
              </a:rPr>
              <a:t>lown </a:t>
            </a:r>
            <a:r>
              <a:rPr lang="en-US" sz="2000" b="1" dirty="0">
                <a:solidFill>
                  <a:srgbClr val="595959"/>
                </a:solidFill>
              </a:rPr>
              <a:t>at an altitude of 10 </a:t>
            </a:r>
            <a:r>
              <a:rPr lang="en-US" sz="2000" b="1" dirty="0" smtClean="0">
                <a:solidFill>
                  <a:srgbClr val="595959"/>
                </a:solidFill>
              </a:rPr>
              <a:t>meters</a:t>
            </a:r>
          </a:p>
          <a:p>
            <a:pPr marL="457200" lvl="0" indent="-35560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 b="1" dirty="0">
                <a:solidFill>
                  <a:srgbClr val="595959"/>
                </a:solidFill>
              </a:rPr>
              <a:t>I</a:t>
            </a:r>
            <a:r>
              <a:rPr lang="en-US" sz="2000" b="1" dirty="0" smtClean="0">
                <a:solidFill>
                  <a:srgbClr val="595959"/>
                </a:solidFill>
              </a:rPr>
              <a:t>mages </a:t>
            </a:r>
            <a:r>
              <a:rPr lang="en-US" sz="2000" b="1" dirty="0">
                <a:solidFill>
                  <a:srgbClr val="595959"/>
                </a:solidFill>
              </a:rPr>
              <a:t>and GPS data </a:t>
            </a:r>
            <a:r>
              <a:rPr lang="en-US" sz="2000" b="1" dirty="0" smtClean="0">
                <a:solidFill>
                  <a:srgbClr val="595959"/>
                </a:solidFill>
              </a:rPr>
              <a:t>used </a:t>
            </a:r>
            <a:r>
              <a:rPr lang="en-US" sz="2000" b="1" dirty="0">
                <a:solidFill>
                  <a:srgbClr val="595959"/>
                </a:solidFill>
              </a:rPr>
              <a:t>to build a model in </a:t>
            </a:r>
            <a:r>
              <a:rPr lang="en-US" sz="2000" b="1" dirty="0" err="1">
                <a:solidFill>
                  <a:srgbClr val="595959"/>
                </a:solidFill>
              </a:rPr>
              <a:t>Agisoft</a:t>
            </a:r>
            <a:r>
              <a:rPr lang="en-US" sz="2000" b="1" dirty="0">
                <a:solidFill>
                  <a:srgbClr val="595959"/>
                </a:solidFill>
              </a:rPr>
              <a:t> </a:t>
            </a:r>
            <a:r>
              <a:rPr lang="en-US" sz="2000" b="1" dirty="0" err="1">
                <a:solidFill>
                  <a:srgbClr val="595959"/>
                </a:solidFill>
              </a:rPr>
              <a:t>PhotoScan</a:t>
            </a:r>
            <a:endParaRPr lang="en-US" sz="2000" b="1" dirty="0">
              <a:solidFill>
                <a:srgbClr val="595959"/>
              </a:solidFill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2699" r="9789" b="11814"/>
          <a:stretch/>
        </p:blipFill>
        <p:spPr>
          <a:xfrm>
            <a:off x="4585406" y="1579549"/>
            <a:ext cx="4166725" cy="24590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78738" y="4459069"/>
            <a:ext cx="359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595959"/>
                </a:solidFill>
              </a:rPr>
              <a:t>3DR </a:t>
            </a:r>
            <a:r>
              <a:rPr lang="en-US" sz="1800" b="1" dirty="0">
                <a:solidFill>
                  <a:srgbClr val="595959"/>
                </a:solidFill>
              </a:rPr>
              <a:t>X8 RTF heavy lift </a:t>
            </a:r>
            <a:r>
              <a:rPr lang="en-US" sz="1800" b="1" dirty="0" smtClean="0">
                <a:solidFill>
                  <a:srgbClr val="595959"/>
                </a:solidFill>
              </a:rPr>
              <a:t>multirotor (3D </a:t>
            </a:r>
            <a:r>
              <a:rPr lang="en-US" sz="1800" b="1" dirty="0">
                <a:solidFill>
                  <a:srgbClr val="595959"/>
                </a:solidFill>
              </a:rPr>
              <a:t>Robotics Inc.)</a:t>
            </a:r>
          </a:p>
        </p:txBody>
      </p:sp>
    </p:spTree>
    <p:extLst>
      <p:ext uri="{BB962C8B-B14F-4D97-AF65-F5344CB8AC3E}">
        <p14:creationId xmlns:p14="http://schemas.microsoft.com/office/powerpoint/2010/main" val="2339649990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Essenti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399</Words>
  <Application>Microsoft Office PowerPoint</Application>
  <PresentationFormat>On-screen Show (4:3)</PresentationFormat>
  <Paragraphs>57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Tw Cen MT Condensed</vt:lpstr>
      <vt:lpstr>Essential</vt:lpstr>
      <vt:lpstr>VEGETATION CLASSIFICATION USING NDVI FROM UAVs</vt:lpstr>
      <vt:lpstr>PowerPoint Presentation</vt:lpstr>
      <vt:lpstr>Outline</vt:lpstr>
      <vt:lpstr>The Problem</vt:lpstr>
      <vt:lpstr>Objective</vt:lpstr>
      <vt:lpstr>NDVI</vt:lpstr>
      <vt:lpstr>Methods</vt:lpstr>
      <vt:lpstr>Methods</vt:lpstr>
      <vt:lpstr>Methods</vt:lpstr>
      <vt:lpstr>Results</vt:lpstr>
      <vt:lpstr>Results</vt:lpstr>
      <vt:lpstr>Conclusion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ASCEND!</dc:title>
  <dc:creator>Amanda Urquiza</dc:creator>
  <cp:lastModifiedBy>Amanda Urquiza</cp:lastModifiedBy>
  <cp:revision>23</cp:revision>
  <dcterms:modified xsi:type="dcterms:W3CDTF">2015-04-03T05:37:16Z</dcterms:modified>
</cp:coreProperties>
</file>