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4" r:id="rId3"/>
    <p:sldId id="291" r:id="rId4"/>
    <p:sldId id="296" r:id="rId5"/>
    <p:sldId id="297" r:id="rId6"/>
    <p:sldId id="258" r:id="rId7"/>
    <p:sldId id="298" r:id="rId8"/>
    <p:sldId id="259" r:id="rId9"/>
    <p:sldId id="292" r:id="rId10"/>
    <p:sldId id="293" r:id="rId11"/>
    <p:sldId id="285" r:id="rId12"/>
    <p:sldId id="266" r:id="rId13"/>
    <p:sldId id="281" r:id="rId14"/>
    <p:sldId id="278" r:id="rId15"/>
    <p:sldId id="263" r:id="rId16"/>
    <p:sldId id="301" r:id="rId17"/>
    <p:sldId id="277" r:id="rId18"/>
    <p:sldId id="299" r:id="rId19"/>
    <p:sldId id="300" r:id="rId20"/>
    <p:sldId id="302" r:id="rId21"/>
    <p:sldId id="262" r:id="rId22"/>
    <p:sldId id="303" r:id="rId23"/>
    <p:sldId id="264" r:id="rId24"/>
    <p:sldId id="265" r:id="rId25"/>
    <p:sldId id="279" r:id="rId26"/>
    <p:sldId id="280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FF25"/>
    <a:srgbClr val="FFA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AA8E7-AAC3-42F5-9EF6-E8CFCE562064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FEE9-1320-4846-99B3-D76BA475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9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3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2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7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4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3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43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26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60406-2413-4318-9471-1CC08A1674A0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A68F5-AE99-4DFA-860A-64E098EF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1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5285/D0E1585D-3417-485F-87AE-4FCECF10A992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Analysis of Amazon Rainfall Data Sets and the Importance of Paleoclimate </a:t>
            </a:r>
            <a:r>
              <a:rPr lang="en-US" b="1" u="sng" dirty="0" smtClean="0"/>
              <a:t>Records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Anson Cheung, Luke Parsons, Julia Cole, Jonathan </a:t>
            </a:r>
            <a:r>
              <a:rPr lang="en-US" dirty="0" err="1" smtClean="0"/>
              <a:t>Overpeck</a:t>
            </a:r>
            <a:endParaRPr lang="en-US" dirty="0" smtClean="0"/>
          </a:p>
          <a:p>
            <a:r>
              <a:rPr lang="en-US" dirty="0" smtClean="0"/>
              <a:t>April 18, 2015</a:t>
            </a:r>
          </a:p>
          <a:p>
            <a:r>
              <a:rPr lang="en-US" dirty="0" smtClean="0"/>
              <a:t>Sheraton Phoenix Airport Hotel, Phoenix, Arizona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82" y="4897182"/>
            <a:ext cx="1266940" cy="1960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4"/>
          <a:stretch/>
        </p:blipFill>
        <p:spPr>
          <a:xfrm>
            <a:off x="8196550" y="5257800"/>
            <a:ext cx="3797147" cy="1204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" y="5257800"/>
            <a:ext cx="3980761" cy="9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850" y="10413"/>
            <a:ext cx="10515600" cy="1325563"/>
          </a:xfrm>
        </p:spPr>
        <p:txBody>
          <a:bodyPr/>
          <a:lstStyle/>
          <a:p>
            <a:r>
              <a:rPr lang="en-US" dirty="0" smtClean="0"/>
              <a:t>Regions in the Amazon</a:t>
            </a:r>
            <a:endParaRPr lang="en-US" dirty="0"/>
          </a:p>
        </p:txBody>
      </p:sp>
      <p:pic>
        <p:nvPicPr>
          <p:cNvPr id="1026" name="Picture 2" descr="http://people.eng.unimelb.edu.au/mpeel/Koppen/South_Amer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32" y="1032551"/>
            <a:ext cx="4458303" cy="560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13670" y="6454865"/>
            <a:ext cx="18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(Peel et al., 2007)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60135" y="2148289"/>
            <a:ext cx="974148" cy="8152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21147" y="2999346"/>
            <a:ext cx="1366092" cy="6055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61822" y="2071171"/>
            <a:ext cx="1151848" cy="89236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7" idx="1"/>
          </p:cNvCxnSpPr>
          <p:nvPr/>
        </p:nvCxnSpPr>
        <p:spPr>
          <a:xfrm flipH="1" flipV="1">
            <a:off x="2820318" y="2517354"/>
            <a:ext cx="1839817" cy="3855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610" y="2332688"/>
            <a:ext cx="178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Western Amazon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6687239" y="3385850"/>
            <a:ext cx="1839817" cy="38559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03254" y="3220463"/>
            <a:ext cx="166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Amazon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943527" y="1907385"/>
            <a:ext cx="1770815" cy="35155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857561" y="1694844"/>
            <a:ext cx="169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Eastern Amazon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 smtClean="0"/>
              <a:t>Regional Difference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6250" y="1143848"/>
            <a:ext cx="6458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Climate Research Unit (CRU) Data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r="7505"/>
          <a:stretch/>
        </p:blipFill>
        <p:spPr>
          <a:xfrm>
            <a:off x="4035274" y="1938394"/>
            <a:ext cx="3940386" cy="237744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r="8062"/>
          <a:stretch/>
        </p:blipFill>
        <p:spPr>
          <a:xfrm>
            <a:off x="8067584" y="1938394"/>
            <a:ext cx="3918768" cy="2377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8020"/>
          <a:stretch/>
        </p:blipFill>
        <p:spPr>
          <a:xfrm>
            <a:off x="1" y="1938394"/>
            <a:ext cx="3933021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6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390" y="0"/>
            <a:ext cx="10515600" cy="1325563"/>
          </a:xfrm>
        </p:spPr>
        <p:txBody>
          <a:bodyPr/>
          <a:lstStyle/>
          <a:p>
            <a:r>
              <a:rPr lang="en-US" dirty="0" smtClean="0"/>
              <a:t>Western Amazon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08"/>
            <a:ext cx="12192000" cy="5970192"/>
          </a:xfrm>
        </p:spPr>
      </p:pic>
    </p:spTree>
    <p:extLst>
      <p:ext uri="{BB962C8B-B14F-4D97-AF65-F5344CB8AC3E}">
        <p14:creationId xmlns:p14="http://schemas.microsoft.com/office/powerpoint/2010/main" val="1294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184" y="0"/>
            <a:ext cx="10515600" cy="1325563"/>
          </a:xfrm>
        </p:spPr>
        <p:txBody>
          <a:bodyPr/>
          <a:lstStyle/>
          <a:p>
            <a:r>
              <a:rPr lang="en-US" dirty="0" smtClean="0"/>
              <a:t>GHCN monthly station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83867" y="1803878"/>
            <a:ext cx="201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Historical stations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41025" y="1872867"/>
            <a:ext cx="209320" cy="209320"/>
          </a:xfrm>
          <a:prstGeom prst="ellipse">
            <a:avLst/>
          </a:prstGeom>
          <a:solidFill>
            <a:srgbClr val="FFAB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241" y="1310492"/>
            <a:ext cx="4201893" cy="5202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31296" y="6513186"/>
            <a:ext cx="3984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(Source: National Climate Data Center, NOAA)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219460" y="1803878"/>
            <a:ext cx="2875403" cy="1633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0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GPCC with 90% of data present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011"/>
            <a:ext cx="12328296" cy="6036934"/>
          </a:xfrm>
        </p:spPr>
      </p:pic>
      <p:sp>
        <p:nvSpPr>
          <p:cNvPr id="5" name="Rectangle 4"/>
          <p:cNvSpPr/>
          <p:nvPr/>
        </p:nvSpPr>
        <p:spPr>
          <a:xfrm>
            <a:off x="4994964" y="1595534"/>
            <a:ext cx="2875403" cy="1633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Paleoclimate</a:t>
            </a:r>
            <a:endParaRPr lang="en-US" dirty="0"/>
          </a:p>
        </p:txBody>
      </p:sp>
      <p:pic>
        <p:nvPicPr>
          <p:cNvPr id="4" name="Content Placeholder 3" descr="Ecuador_SF_JPEG3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5278055" y="1535252"/>
            <a:ext cx="8642182" cy="4752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03818" y="6519446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(Photos Credit: Luke Parsons)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4" y="1535252"/>
            <a:ext cx="6367151" cy="477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9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data time series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420" y="1577269"/>
            <a:ext cx="6523420" cy="3200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79" y="1577269"/>
            <a:ext cx="652342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5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t="11056" r="4184"/>
          <a:stretch/>
        </p:blipFill>
        <p:spPr>
          <a:xfrm>
            <a:off x="-1896" y="1088237"/>
            <a:ext cx="12193896" cy="57697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33" y="0"/>
            <a:ext cx="10515600" cy="1325563"/>
          </a:xfrm>
        </p:spPr>
        <p:txBody>
          <a:bodyPr/>
          <a:lstStyle/>
          <a:p>
            <a:r>
              <a:rPr lang="en-US" dirty="0" smtClean="0"/>
              <a:t>Correlate Station data with Data sets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72877" y="5993176"/>
            <a:ext cx="287356" cy="287356"/>
          </a:xfrm>
          <a:prstGeom prst="ellipse">
            <a:avLst/>
          </a:prstGeom>
          <a:solidFill>
            <a:srgbClr val="54FF25"/>
          </a:solidFill>
          <a:ln>
            <a:solidFill>
              <a:srgbClr val="54F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0233" y="5927075"/>
            <a:ext cx="158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Lake </a:t>
            </a:r>
            <a:r>
              <a:rPr lang="en-US" dirty="0" err="1" smtClean="0"/>
              <a:t>Kumpak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17862" y="6488935"/>
            <a:ext cx="242371" cy="2423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60233" y="6452271"/>
            <a:ext cx="10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Station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75126" y="1597108"/>
            <a:ext cx="2106566" cy="116924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99121" y="1597108"/>
            <a:ext cx="2106566" cy="116924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7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t="11056" r="4184"/>
          <a:stretch/>
        </p:blipFill>
        <p:spPr>
          <a:xfrm>
            <a:off x="-1896" y="1088237"/>
            <a:ext cx="12193896" cy="57697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33" y="0"/>
            <a:ext cx="10515600" cy="1325563"/>
          </a:xfrm>
        </p:spPr>
        <p:txBody>
          <a:bodyPr/>
          <a:lstStyle/>
          <a:p>
            <a:r>
              <a:rPr lang="en-US" dirty="0" smtClean="0"/>
              <a:t>Correlate Station data with Data sets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72877" y="5993176"/>
            <a:ext cx="287356" cy="287356"/>
          </a:xfrm>
          <a:prstGeom prst="ellipse">
            <a:avLst/>
          </a:prstGeom>
          <a:solidFill>
            <a:srgbClr val="54FF25"/>
          </a:solidFill>
          <a:ln>
            <a:solidFill>
              <a:srgbClr val="54F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0233" y="5927075"/>
            <a:ext cx="158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Lake </a:t>
            </a:r>
            <a:r>
              <a:rPr lang="en-US" dirty="0" err="1" smtClean="0"/>
              <a:t>Kumpak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17862" y="6488935"/>
            <a:ext cx="242371" cy="2423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60233" y="6452271"/>
            <a:ext cx="10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Station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75126" y="1597108"/>
            <a:ext cx="2106566" cy="116924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99121" y="1597108"/>
            <a:ext cx="2106566" cy="116924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1910615">
            <a:off x="2471690" y="2499104"/>
            <a:ext cx="787079" cy="289367"/>
          </a:xfrm>
          <a:prstGeom prst="right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1910615">
            <a:off x="8534473" y="2641122"/>
            <a:ext cx="787079" cy="243406"/>
          </a:xfrm>
          <a:prstGeom prst="right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1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t="11056" r="4184"/>
          <a:stretch/>
        </p:blipFill>
        <p:spPr>
          <a:xfrm>
            <a:off x="-1896" y="1088237"/>
            <a:ext cx="12193896" cy="57697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33" y="0"/>
            <a:ext cx="10515600" cy="1325563"/>
          </a:xfrm>
        </p:spPr>
        <p:txBody>
          <a:bodyPr/>
          <a:lstStyle/>
          <a:p>
            <a:r>
              <a:rPr lang="en-US" dirty="0" smtClean="0"/>
              <a:t>Correlate Station data with Data sets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72877" y="5993176"/>
            <a:ext cx="287356" cy="287356"/>
          </a:xfrm>
          <a:prstGeom prst="ellipse">
            <a:avLst/>
          </a:prstGeom>
          <a:solidFill>
            <a:srgbClr val="54FF25"/>
          </a:solidFill>
          <a:ln>
            <a:solidFill>
              <a:srgbClr val="54F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0233" y="5927075"/>
            <a:ext cx="158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Lake </a:t>
            </a:r>
            <a:r>
              <a:rPr lang="en-US" dirty="0" err="1" smtClean="0"/>
              <a:t>Kumpak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17862" y="6488935"/>
            <a:ext cx="242371" cy="2423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60233" y="6452271"/>
            <a:ext cx="10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Station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75126" y="1597108"/>
            <a:ext cx="2106566" cy="116924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99121" y="1597108"/>
            <a:ext cx="2106566" cy="116924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1910615">
            <a:off x="2295645" y="1781174"/>
            <a:ext cx="787079" cy="28936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1910615">
            <a:off x="8189088" y="1781174"/>
            <a:ext cx="787079" cy="28936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4" y="1039001"/>
            <a:ext cx="5040185" cy="5552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8368" y="6581001"/>
            <a:ext cx="262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(World Wide Fund for Nature)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285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Correlation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" y="1287808"/>
            <a:ext cx="11353800" cy="5570192"/>
          </a:xfrm>
        </p:spPr>
      </p:pic>
    </p:spTree>
    <p:extLst>
      <p:ext uri="{BB962C8B-B14F-4D97-AF65-F5344CB8AC3E}">
        <p14:creationId xmlns:p14="http://schemas.microsoft.com/office/powerpoint/2010/main" val="14576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Paleoclimate reconstruction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More paleoclimate records are needed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93" y="260413"/>
            <a:ext cx="4318870" cy="2860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0132" y="3661422"/>
            <a:ext cx="3443465" cy="2571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1282" y="3815413"/>
            <a:ext cx="3835670" cy="286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i="1" dirty="0"/>
              <a:t>CMAP Precipitation </a:t>
            </a:r>
            <a:r>
              <a:rPr lang="en-US" sz="2400" i="1" dirty="0" smtClean="0"/>
              <a:t>data, </a:t>
            </a:r>
            <a:r>
              <a:rPr lang="en-US" sz="2400" i="1" dirty="0"/>
              <a:t>GHCN Gridded V2 </a:t>
            </a:r>
            <a:r>
              <a:rPr lang="en-US" sz="2400" i="1" dirty="0" smtClean="0"/>
              <a:t>data, GPCC Precipitation data, GPCP Precipitation data, PRECL Precipitation </a:t>
            </a:r>
            <a:r>
              <a:rPr lang="en-US" sz="2400" i="1" dirty="0" err="1" smtClean="0"/>
              <a:t>dataprovided</a:t>
            </a:r>
            <a:r>
              <a:rPr lang="en-US" sz="2400" i="1" dirty="0" smtClean="0"/>
              <a:t> </a:t>
            </a:r>
            <a:r>
              <a:rPr lang="en-US" sz="2400" i="1" dirty="0"/>
              <a:t>by the NOAA/OAR/ESRL PSD, Boulder, Colorado, USA, from their Web site at http://www.esrl.noaa.gov/psd/</a:t>
            </a:r>
            <a:r>
              <a:rPr lang="en-US" sz="2400" dirty="0"/>
              <a:t> </a:t>
            </a:r>
            <a:endParaRPr lang="en-US" sz="2400" dirty="0" smtClean="0"/>
          </a:p>
          <a:p>
            <a:r>
              <a:rPr lang="en-US" sz="2400" dirty="0"/>
              <a:t> University of East Anglia Climatic Research Unit; Jones, P.D.; Harris, I.(. (2013): CRU TS3.21: Climatic Research Unit (CRU) Time-Series (TS) Version 3.21 of High Resolution Gridded Data of Month-by-month Variation in Climate (Jan. 1901- Dec. 2012). NCAS British Atmospheric Data Centre, 24th September 2013. doi:10.5285/D0E1585D-3417-485F-87AE-4FCECF10A992.</a:t>
            </a:r>
            <a:r>
              <a:rPr lang="en-US" sz="2400" dirty="0">
                <a:hlinkClick r:id="rId2"/>
              </a:rPr>
              <a:t>http://dx.doi.org/10.5285/D0E1585D-3417-485F-87AE-4FCECF10A992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062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work </a:t>
            </a:r>
            <a:r>
              <a:rPr lang="en-US" dirty="0" smtClean="0"/>
              <a:t>was </a:t>
            </a:r>
            <a:r>
              <a:rPr lang="en-US" dirty="0" smtClean="0"/>
              <a:t>supported by the Arizona Space Grant Consortium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Thanks to Luke </a:t>
            </a:r>
            <a:r>
              <a:rPr lang="en-US" dirty="0" smtClean="0"/>
              <a:t>Parsons, Drs. Julia Cole and Jonathan </a:t>
            </a:r>
            <a:r>
              <a:rPr lang="en-US" dirty="0" err="1" smtClean="0"/>
              <a:t>Overpeck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2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26960" r="7120" b="29239"/>
          <a:stretch/>
        </p:blipFill>
        <p:spPr>
          <a:xfrm>
            <a:off x="176268" y="88133"/>
            <a:ext cx="6858001" cy="2286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t="27632" r="8378" b="32266"/>
          <a:stretch/>
        </p:blipFill>
        <p:spPr>
          <a:xfrm>
            <a:off x="5383575" y="2285219"/>
            <a:ext cx="6858000" cy="2302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t="26821" r="7642" b="33003"/>
          <a:stretch/>
        </p:blipFill>
        <p:spPr>
          <a:xfrm>
            <a:off x="0" y="4498830"/>
            <a:ext cx="6858000" cy="22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27315" r="7006" b="31786"/>
          <a:stretch/>
        </p:blipFill>
        <p:spPr>
          <a:xfrm>
            <a:off x="110169" y="4560984"/>
            <a:ext cx="6858000" cy="2302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26633" r="6425" b="30588"/>
          <a:stretch/>
        </p:blipFill>
        <p:spPr>
          <a:xfrm>
            <a:off x="-1" y="0"/>
            <a:ext cx="6858000" cy="2291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26422" r="5203" b="31474"/>
          <a:stretch/>
        </p:blipFill>
        <p:spPr>
          <a:xfrm>
            <a:off x="5486399" y="2291508"/>
            <a:ext cx="6858000" cy="22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2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One </a:t>
            </a:r>
            <a:r>
              <a:rPr lang="en-US" dirty="0" err="1" smtClean="0"/>
              <a:t>gridbox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4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390" y="0"/>
            <a:ext cx="10515600" cy="1325563"/>
          </a:xfrm>
        </p:spPr>
        <p:txBody>
          <a:bodyPr/>
          <a:lstStyle/>
          <a:p>
            <a:r>
              <a:rPr lang="en-US" dirty="0" smtClean="0"/>
              <a:t>Lake </a:t>
            </a:r>
            <a:r>
              <a:rPr lang="en-US" dirty="0" err="1" smtClean="0"/>
              <a:t>Kumpak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891540"/>
            <a:ext cx="12184380" cy="5966460"/>
          </a:xfrm>
        </p:spPr>
      </p:pic>
    </p:spTree>
    <p:extLst>
      <p:ext uri="{BB962C8B-B14F-4D97-AF65-F5344CB8AC3E}">
        <p14:creationId xmlns:p14="http://schemas.microsoft.com/office/powerpoint/2010/main" val="103047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 smtClean="0"/>
              <a:t>Spectral Analysis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08"/>
            <a:ext cx="12192001" cy="5970192"/>
          </a:xfrm>
        </p:spPr>
      </p:pic>
    </p:spTree>
    <p:extLst>
      <p:ext uri="{BB962C8B-B14F-4D97-AF65-F5344CB8AC3E}">
        <p14:creationId xmlns:p14="http://schemas.microsoft.com/office/powerpoint/2010/main" val="1991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1" r="24787" b="5105"/>
          <a:stretch/>
        </p:blipFill>
        <p:spPr>
          <a:xfrm>
            <a:off x="6356856" y="920694"/>
            <a:ext cx="5798850" cy="5676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99529" y="515781"/>
            <a:ext cx="658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Tropical Rainfall Measurement Mission Data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7745276" y="2233914"/>
            <a:ext cx="2245489" cy="15980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4" y="1039001"/>
            <a:ext cx="5040185" cy="5552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8368" y="6581001"/>
            <a:ext cx="262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(World Wide Fund for Nature)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828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010" y="0"/>
            <a:ext cx="10515600" cy="1325563"/>
          </a:xfrm>
        </p:spPr>
        <p:txBody>
          <a:bodyPr/>
          <a:lstStyle/>
          <a:p>
            <a:r>
              <a:rPr lang="en-US" dirty="0" smtClean="0"/>
              <a:t>Central Amazon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87"/>
            <a:ext cx="12192000" cy="5981414"/>
          </a:xfrm>
        </p:spPr>
      </p:pic>
    </p:spTree>
    <p:extLst>
      <p:ext uri="{BB962C8B-B14F-4D97-AF65-F5344CB8AC3E}">
        <p14:creationId xmlns:p14="http://schemas.microsoft.com/office/powerpoint/2010/main" val="20015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Eastern Amazon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587"/>
            <a:ext cx="12191999" cy="5981414"/>
          </a:xfrm>
        </p:spPr>
      </p:pic>
    </p:spTree>
    <p:extLst>
      <p:ext uri="{BB962C8B-B14F-4D97-AF65-F5344CB8AC3E}">
        <p14:creationId xmlns:p14="http://schemas.microsoft.com/office/powerpoint/2010/main" val="414787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0"/>
            <a:ext cx="10515600" cy="1325563"/>
          </a:xfrm>
        </p:spPr>
        <p:txBody>
          <a:bodyPr/>
          <a:lstStyle/>
          <a:p>
            <a:r>
              <a:rPr lang="en-US" dirty="0" smtClean="0"/>
              <a:t>Western Amazon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540"/>
            <a:ext cx="12161520" cy="5966460"/>
          </a:xfrm>
        </p:spPr>
      </p:pic>
    </p:spTree>
    <p:extLst>
      <p:ext uri="{BB962C8B-B14F-4D97-AF65-F5344CB8AC3E}">
        <p14:creationId xmlns:p14="http://schemas.microsoft.com/office/powerpoint/2010/main" val="224015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Central Amazon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540"/>
            <a:ext cx="12161520" cy="5966460"/>
          </a:xfrm>
        </p:spPr>
      </p:pic>
    </p:spTree>
    <p:extLst>
      <p:ext uri="{BB962C8B-B14F-4D97-AF65-F5344CB8AC3E}">
        <p14:creationId xmlns:p14="http://schemas.microsoft.com/office/powerpoint/2010/main" val="199840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Eastern Amazon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540"/>
            <a:ext cx="12161520" cy="5966460"/>
          </a:xfrm>
        </p:spPr>
      </p:pic>
    </p:spTree>
    <p:extLst>
      <p:ext uri="{BB962C8B-B14F-4D97-AF65-F5344CB8AC3E}">
        <p14:creationId xmlns:p14="http://schemas.microsoft.com/office/powerpoint/2010/main" val="8220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1" r="24787" b="5105"/>
          <a:stretch/>
        </p:blipFill>
        <p:spPr>
          <a:xfrm>
            <a:off x="6356856" y="920694"/>
            <a:ext cx="5798850" cy="5676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99529" y="515781"/>
            <a:ext cx="658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Tropical Rainfall Measurement Mission Data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7745276" y="2233914"/>
            <a:ext cx="2245489" cy="15980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4" y="1039001"/>
            <a:ext cx="5040185" cy="5552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8368" y="6581001"/>
            <a:ext cx="262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(World Wide Fund for Nature)  </a:t>
            </a:r>
            <a:endParaRPr lang="en-US" sz="1200" dirty="0"/>
          </a:p>
        </p:txBody>
      </p:sp>
      <p:sp>
        <p:nvSpPr>
          <p:cNvPr id="4" name="Down Arrow 3"/>
          <p:cNvSpPr/>
          <p:nvPr/>
        </p:nvSpPr>
        <p:spPr>
          <a:xfrm rot="18074967">
            <a:off x="8722818" y="2523624"/>
            <a:ext cx="416564" cy="1169787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5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 Amazon always wet?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5" y="1713491"/>
            <a:ext cx="5239481" cy="2305372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21" y="3639346"/>
            <a:ext cx="6585141" cy="1393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79" y="5108397"/>
            <a:ext cx="7177141" cy="1333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019" y="1584604"/>
            <a:ext cx="7891526" cy="13447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5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rainfall variability in the Amazon?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1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7812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400" dirty="0" smtClean="0"/>
              <a:t>Climate data set analysis</a:t>
            </a:r>
          </a:p>
          <a:p>
            <a:pPr lvl="1"/>
            <a:r>
              <a:rPr lang="en-US" sz="2800" dirty="0" smtClean="0"/>
              <a:t>CMAP (Climate Prediction Center Merged Analysis of Precipitation)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CRU (Climate Research Unit, UK)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GHCN (Global Historical Climate Network)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GPCC (Global Precipitation Climatology Center)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GPCP (Global Precipitation Climatology Project)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PRECL (Precipitation Reconstruction over Land</a:t>
            </a:r>
            <a:r>
              <a:rPr lang="en-US" sz="2800" dirty="0"/>
              <a:t>)</a:t>
            </a:r>
          </a:p>
          <a:p>
            <a:pPr marL="457200" lvl="1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4825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Are Climate Data Sets Reliable for Precipitation Analysis?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341</Words>
  <Application>Microsoft Office PowerPoint</Application>
  <PresentationFormat>Widescreen</PresentationFormat>
  <Paragraphs>75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Analysis of Amazon Rainfall Data Sets and the Importance of Paleoclimate Records</vt:lpstr>
      <vt:lpstr>Background</vt:lpstr>
      <vt:lpstr>Background</vt:lpstr>
      <vt:lpstr>Background</vt:lpstr>
      <vt:lpstr>Is the Amazon always wet?</vt:lpstr>
      <vt:lpstr>PowerPoint Presentation</vt:lpstr>
      <vt:lpstr>What is the rainfall variability in the Amazon?</vt:lpstr>
      <vt:lpstr>Methodology</vt:lpstr>
      <vt:lpstr>Are Climate Data Sets Reliable for Precipitation Analysis?</vt:lpstr>
      <vt:lpstr>Regions in the Amazon</vt:lpstr>
      <vt:lpstr>Regional Difference </vt:lpstr>
      <vt:lpstr>Western Amazon</vt:lpstr>
      <vt:lpstr>GHCN monthly station</vt:lpstr>
      <vt:lpstr>GPCC with 90% of data present</vt:lpstr>
      <vt:lpstr>Paleoclimate</vt:lpstr>
      <vt:lpstr>Station data time series</vt:lpstr>
      <vt:lpstr>Correlate Station data with Data sets</vt:lpstr>
      <vt:lpstr>Correlate Station data with Data sets</vt:lpstr>
      <vt:lpstr>Correlate Station data with Data sets</vt:lpstr>
      <vt:lpstr>Linear Correlation</vt:lpstr>
      <vt:lpstr>Future Work</vt:lpstr>
      <vt:lpstr>Selected References</vt:lpstr>
      <vt:lpstr>Acknowledgement</vt:lpstr>
      <vt:lpstr>Thank You!</vt:lpstr>
      <vt:lpstr>PowerPoint Presentation</vt:lpstr>
      <vt:lpstr>PowerPoint Presentation</vt:lpstr>
      <vt:lpstr>One gridbox</vt:lpstr>
      <vt:lpstr>Lake Kumpak</vt:lpstr>
      <vt:lpstr>Spectral Analysis</vt:lpstr>
      <vt:lpstr>Central Amazon</vt:lpstr>
      <vt:lpstr>Eastern Amazon</vt:lpstr>
      <vt:lpstr>Western Amazon</vt:lpstr>
      <vt:lpstr>Central Amazon</vt:lpstr>
      <vt:lpstr>Eastern Amazon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Amazon Rainfall Data Sets and the Importance of Paleoclimate Records</dc:title>
  <dc:creator>Anson</dc:creator>
  <cp:lastModifiedBy>Anson</cp:lastModifiedBy>
  <cp:revision>67</cp:revision>
  <dcterms:created xsi:type="dcterms:W3CDTF">2015-03-16T19:12:21Z</dcterms:created>
  <dcterms:modified xsi:type="dcterms:W3CDTF">2015-04-04T06:36:51Z</dcterms:modified>
</cp:coreProperties>
</file>