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9" r:id="rId1"/>
  </p:sldMasterIdLst>
  <p:notesMasterIdLst>
    <p:notesMasterId r:id="rId13"/>
  </p:notesMasterIdLst>
  <p:sldIdLst>
    <p:sldId id="256" r:id="rId2"/>
    <p:sldId id="257" r:id="rId3"/>
    <p:sldId id="258" r:id="rId4"/>
    <p:sldId id="272" r:id="rId5"/>
    <p:sldId id="259" r:id="rId6"/>
    <p:sldId id="260" r:id="rId7"/>
    <p:sldId id="267" r:id="rId8"/>
    <p:sldId id="269" r:id="rId9"/>
    <p:sldId id="263" r:id="rId10"/>
    <p:sldId id="265" r:id="rId11"/>
    <p:sldId id="271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660" autoAdjust="0"/>
  </p:normalViewPr>
  <p:slideViewPr>
    <p:cSldViewPr snapToGrid="0" snapToObjects="1">
      <p:cViewPr>
        <p:scale>
          <a:sx n="236" d="100"/>
          <a:sy n="236" d="100"/>
        </p:scale>
        <p:origin x="6992" y="6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CDC45-0FB3-2943-99BF-97884F13FC84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3F88C-4EC0-8549-9176-80CC60A3A2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5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 added my name</a:t>
            </a:r>
            <a:r>
              <a:rPr lang="en-US" b="1" baseline="0" dirty="0" smtClean="0"/>
              <a:t> so </a:t>
            </a:r>
            <a:r>
              <a:rPr lang="en-US" b="1" baseline="0" dirty="0" err="1" smtClean="0"/>
              <a:t>Geoscience</a:t>
            </a:r>
            <a:r>
              <a:rPr lang="en-US" b="1" baseline="0" dirty="0" smtClean="0"/>
              <a:t> people will know who you are working with.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3F88C-4EC0-8549-9176-80CC60A3A2FA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(4/2/15 15:19) -----</a:t>
            </a:r>
          </a:p>
          <a:p>
            <a:r>
              <a:rPr lang="en-US" dirty="0"/>
              <a:t>changing weight of ice invokes a viscous response in the mantle … mantle flow to equilibriate the column causing variations in surface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3F88C-4EC0-8549-9176-80CC60A3A2F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156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</a:t>
            </a:r>
            <a:r>
              <a:rPr lang="en-US" dirty="0" smtClean="0"/>
              <a:t>University of Nevada, </a:t>
            </a:r>
            <a:r>
              <a:rPr lang="en-US" b="1" dirty="0" smtClean="0"/>
              <a:t>Reno</a:t>
            </a:r>
            <a:r>
              <a:rPr lang="en-US" dirty="0" smtClean="0"/>
              <a:t> Geodesy Lab </a:t>
            </a:r>
            <a:r>
              <a:rPr lang="en-US" b="1" dirty="0" smtClean="0"/>
              <a:t>archives</a:t>
            </a:r>
            <a:r>
              <a:rPr lang="en-US" b="1" baseline="0" dirty="0" smtClean="0"/>
              <a:t> coordinate time series data form more than 13,000 stations, many of which are located along the East Coast of the United States.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3F88C-4EC0-8549-9176-80CC60A3A2F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8064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Add figure explaining region of study peripheral bulge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3F88C-4EC0-8549-9176-80CC60A3A2F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03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3F88C-4EC0-8549-9176-80CC60A3A2F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03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SNARF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3F88C-4EC0-8549-9176-80CC60A3A2F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179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----- Meeting Notes (4/2/15 15:19) -----</a:t>
            </a:r>
          </a:p>
          <a:p>
            <a:r>
              <a:rPr lang="en-US" dirty="0"/>
              <a:t>over </a:t>
            </a:r>
            <a:r>
              <a:rPr lang="en-US" dirty="0" smtClean="0"/>
              <a:t>predicts not over estimates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3F88C-4EC0-8549-9176-80CC60A3A2F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319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3F88C-4EC0-8549-9176-80CC60A3A2F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31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C55D-8DB3-EF43-A384-AA5191E41C8F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58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C55D-8DB3-EF43-A384-AA5191E41C8F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0DD7-E9B3-204C-BC9F-6D2109A6F6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4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C55D-8DB3-EF43-A384-AA5191E41C8F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0DD7-E9B3-204C-BC9F-6D2109A6F6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49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C55D-8DB3-EF43-A384-AA5191E41C8F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0DD7-E9B3-204C-BC9F-6D2109A6F6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025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C55D-8DB3-EF43-A384-AA5191E41C8F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0DD7-E9B3-204C-BC9F-6D2109A6F6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2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C55D-8DB3-EF43-A384-AA5191E41C8F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0DD7-E9B3-204C-BC9F-6D2109A6F6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1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C55D-8DB3-EF43-A384-AA5191E41C8F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0DD7-E9B3-204C-BC9F-6D2109A6F6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51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C55D-8DB3-EF43-A384-AA5191E41C8F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0DD7-E9B3-204C-BC9F-6D2109A6F6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19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C55D-8DB3-EF43-A384-AA5191E41C8F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0DD7-E9B3-204C-BC9F-6D2109A6F6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911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C55D-8DB3-EF43-A384-AA5191E41C8F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664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BC55D-8DB3-EF43-A384-AA5191E41C8F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A0DD7-E9B3-204C-BC9F-6D2109A6F6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30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BC55D-8DB3-EF43-A384-AA5191E41C8F}" type="datetimeFigureOut">
              <a:rPr lang="en-US" smtClean="0"/>
              <a:pPr/>
              <a:t>4/3/15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A0DD7-E9B3-204C-BC9F-6D2109A6F6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14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  <p:sldLayoutId id="2147483887" r:id="rId8"/>
    <p:sldLayoutId id="2147483888" r:id="rId9"/>
    <p:sldLayoutId id="2147483889" r:id="rId10"/>
    <p:sldLayoutId id="214748389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Investigation of vertical crustal motion using GPS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Alexandria Will-Cole </a:t>
            </a:r>
            <a:r>
              <a:rPr lang="en-US" dirty="0" smtClean="0"/>
              <a:t>and Rick </a:t>
            </a:r>
            <a:r>
              <a:rPr lang="en-US" dirty="0" smtClean="0"/>
              <a:t>Bennett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511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687"/>
            <a:ext cx="8229600" cy="1143000"/>
          </a:xfrm>
        </p:spPr>
        <p:txBody>
          <a:bodyPr/>
          <a:lstStyle/>
          <a:p>
            <a:r>
              <a:rPr lang="en-US" b="1" dirty="0" smtClean="0"/>
              <a:t>Conclusions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8"/>
            <a:ext cx="8229600" cy="24129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East Coast is subsiding at relatively fast rates</a:t>
            </a:r>
          </a:p>
          <a:p>
            <a:r>
              <a:rPr lang="en-US" dirty="0" smtClean="0"/>
              <a:t>Theory appears to </a:t>
            </a:r>
            <a:r>
              <a:rPr lang="en-US" dirty="0" smtClean="0"/>
              <a:t>over predict </a:t>
            </a:r>
            <a:r>
              <a:rPr lang="en-US" dirty="0" smtClean="0"/>
              <a:t>the magnitude of subsidence due to GIA in the mid Atlantic</a:t>
            </a:r>
          </a:p>
          <a:p>
            <a:r>
              <a:rPr lang="en-US" dirty="0" smtClean="0"/>
              <a:t>Misfits illustrate the potential of GPS data for improving GIA models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4456" y="4847787"/>
            <a:ext cx="8229600" cy="2225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Utilize SELEN Ice Model to produce a model calibrated to GPS data</a:t>
            </a:r>
          </a:p>
          <a:p>
            <a:pPr lvl="1"/>
            <a:r>
              <a:rPr lang="en-US" dirty="0" smtClean="0"/>
              <a:t>Learn more about </a:t>
            </a:r>
            <a:r>
              <a:rPr lang="en-US" dirty="0" smtClean="0"/>
              <a:t>regional rheology 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5258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Future Work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1955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8687"/>
            <a:ext cx="8229600" cy="1143000"/>
          </a:xfrm>
        </p:spPr>
        <p:txBody>
          <a:bodyPr/>
          <a:lstStyle/>
          <a:p>
            <a:r>
              <a:rPr lang="en-US" b="1" dirty="0" smtClean="0"/>
              <a:t>Acknowledgements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7908"/>
            <a:ext cx="8229600" cy="3513659"/>
          </a:xfrm>
        </p:spPr>
        <p:txBody>
          <a:bodyPr>
            <a:normAutofit/>
          </a:bodyPr>
          <a:lstStyle/>
          <a:p>
            <a:r>
              <a:rPr lang="en-US" dirty="0" smtClean="0"/>
              <a:t>Special thanks to…</a:t>
            </a:r>
          </a:p>
          <a:p>
            <a:pPr lvl="1"/>
            <a:r>
              <a:rPr lang="en-US" dirty="0" smtClean="0"/>
              <a:t>Dr. Rick Bennett</a:t>
            </a:r>
          </a:p>
          <a:p>
            <a:pPr lvl="1"/>
            <a:r>
              <a:rPr lang="en-US" dirty="0" smtClean="0"/>
              <a:t>Kathleen Compton</a:t>
            </a:r>
          </a:p>
          <a:p>
            <a:pPr lvl="1"/>
            <a:r>
              <a:rPr lang="en-US" dirty="0" smtClean="0"/>
              <a:t>Phillip McFarland</a:t>
            </a:r>
          </a:p>
          <a:p>
            <a:r>
              <a:rPr lang="en-US" dirty="0" smtClean="0"/>
              <a:t>NASA Space Grant Program</a:t>
            </a:r>
          </a:p>
          <a:p>
            <a:r>
              <a:rPr lang="en-US" dirty="0" smtClean="0"/>
              <a:t>University of Arizona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4500" y="493131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latin typeface="Times"/>
                <a:cs typeface="Times"/>
              </a:rPr>
              <a:t>References</a:t>
            </a:r>
            <a:endParaRPr lang="en-US" sz="2000" b="1" dirty="0">
              <a:latin typeface="Times"/>
              <a:cs typeface="Time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4500" y="5664201"/>
            <a:ext cx="8229600" cy="118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err="1" smtClean="0">
                <a:latin typeface="Times"/>
                <a:cs typeface="Times"/>
              </a:rPr>
              <a:t>Sella</a:t>
            </a:r>
            <a:r>
              <a:rPr lang="en-US" sz="1600" dirty="0" smtClean="0">
                <a:latin typeface="Times"/>
                <a:cs typeface="Times"/>
              </a:rPr>
              <a:t> et al. (2007). Observation of glacial isostatic adjustment in “stable” North America with GPS. </a:t>
            </a:r>
            <a:r>
              <a:rPr lang="en-US" sz="1600" i="1" dirty="0" smtClean="0">
                <a:latin typeface="Times"/>
                <a:cs typeface="Times"/>
              </a:rPr>
              <a:t>Geophysical Research Letters.</a:t>
            </a:r>
          </a:p>
          <a:p>
            <a:pPr marL="0" indent="0">
              <a:buNone/>
            </a:pPr>
            <a:r>
              <a:rPr lang="en-US" sz="1600" dirty="0" smtClean="0">
                <a:latin typeface="Times"/>
                <a:cs typeface="Times"/>
              </a:rPr>
              <a:t>Herring et al. (2008). SNARF 2.0: A regional reference frame for North America. American </a:t>
            </a:r>
            <a:r>
              <a:rPr lang="en-US" sz="1600" i="1" dirty="0" smtClean="0">
                <a:latin typeface="Times"/>
                <a:cs typeface="Times"/>
              </a:rPr>
              <a:t>Geophysical Union Meeting</a:t>
            </a:r>
            <a:r>
              <a:rPr lang="en-US" sz="1600" dirty="0" smtClean="0">
                <a:latin typeface="Times"/>
                <a:cs typeface="Times"/>
              </a:rPr>
              <a:t>.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92659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Analysis procedure</a:t>
            </a:r>
          </a:p>
          <a:p>
            <a:r>
              <a:rPr lang="en-US" dirty="0" smtClean="0"/>
              <a:t>GPS analysis</a:t>
            </a:r>
          </a:p>
          <a:p>
            <a:r>
              <a:rPr lang="en-US" dirty="0" smtClean="0"/>
              <a:t>Preliminary results</a:t>
            </a:r>
          </a:p>
          <a:p>
            <a:r>
              <a:rPr lang="en-US" dirty="0" smtClean="0"/>
              <a:t>Observed vs. Theoretical </a:t>
            </a:r>
          </a:p>
          <a:p>
            <a:r>
              <a:rPr lang="en-US" dirty="0" smtClean="0"/>
              <a:t>Conclusions</a:t>
            </a:r>
          </a:p>
          <a:p>
            <a:r>
              <a:rPr lang="en-US" dirty="0" smtClean="0"/>
              <a:t>Future work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81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69229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GIA is the response of the solid Earth to the varying surface load brought about by melting of large-scale ice sheets and glaciers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Space geodesy allows for accurate measurements of vertical crustal motions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133" y="1417637"/>
            <a:ext cx="3894667" cy="5117081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4809068" y="3285066"/>
            <a:ext cx="423333" cy="4233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83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831850" y="1511300"/>
            <a:ext cx="7423150" cy="4965700"/>
            <a:chOff x="2012950" y="1511300"/>
            <a:chExt cx="7423150" cy="4965700"/>
          </a:xfrm>
        </p:grpSpPr>
        <p:pic>
          <p:nvPicPr>
            <p:cNvPr id="6" name="Picture 5" descr="Screen Shot 2015-04-03 at 11.56.18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2950" y="1603590"/>
              <a:ext cx="5118100" cy="487341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162300" y="1603590"/>
              <a:ext cx="2971800" cy="80941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162300" y="2451100"/>
              <a:ext cx="2971800" cy="242570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  <a:p>
              <a:pPr algn="ctr"/>
              <a:endParaRPr lang="en-US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6134100" y="1963738"/>
              <a:ext cx="14605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6134100" y="3754438"/>
              <a:ext cx="14605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/>
            <p:cNvSpPr/>
            <p:nvPr/>
          </p:nvSpPr>
          <p:spPr>
            <a:xfrm>
              <a:off x="7531100" y="1511300"/>
              <a:ext cx="1816100" cy="7366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Region of current uplift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80300" y="3419476"/>
              <a:ext cx="1955800" cy="7366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Region of current subsidence</a:t>
              </a:r>
            </a:p>
          </p:txBody>
        </p:sp>
      </p:grpSp>
      <p:cxnSp>
        <p:nvCxnSpPr>
          <p:cNvPr id="17" name="Straight Arrow Connector 16"/>
          <p:cNvCxnSpPr/>
          <p:nvPr/>
        </p:nvCxnSpPr>
        <p:spPr>
          <a:xfrm flipV="1">
            <a:off x="7315200" y="4013200"/>
            <a:ext cx="0" cy="4397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337300" y="4173538"/>
            <a:ext cx="1955800" cy="736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Study Area</a:t>
            </a:r>
          </a:p>
        </p:txBody>
      </p:sp>
    </p:spTree>
    <p:extLst>
      <p:ext uri="{BB962C8B-B14F-4D97-AF65-F5344CB8AC3E}">
        <p14:creationId xmlns:p14="http://schemas.microsoft.com/office/powerpoint/2010/main" val="252682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GPS Analysis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248" y="1600200"/>
            <a:ext cx="4187371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Geodetic devices installed along the coast </a:t>
            </a:r>
          </a:p>
          <a:p>
            <a:r>
              <a:rPr lang="en-US" sz="2800" dirty="0" smtClean="0"/>
              <a:t>Devices collect spatial data using orbiting satellites </a:t>
            </a:r>
          </a:p>
          <a:p>
            <a:r>
              <a:rPr lang="en-US" sz="2800" dirty="0" smtClean="0"/>
              <a:t>Detects E/W, N/S, and vertical adjustments</a:t>
            </a:r>
          </a:p>
          <a:p>
            <a:r>
              <a:rPr lang="en-US" sz="2800" dirty="0" smtClean="0"/>
              <a:t>Data accessed online (13,000 archived by Reno Lab)</a:t>
            </a:r>
            <a:endParaRPr lang="en-US" sz="2800" dirty="0"/>
          </a:p>
        </p:txBody>
      </p:sp>
      <p:pic>
        <p:nvPicPr>
          <p:cNvPr id="4" name="Picture 3" descr="Screen Shot 2014-04-03 at 12.53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3" y="2093686"/>
            <a:ext cx="469193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83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 Procedure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418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Statistically analyze data using tsview program in MATLAB</a:t>
            </a:r>
          </a:p>
          <a:p>
            <a:r>
              <a:rPr lang="en-US" dirty="0" smtClean="0"/>
              <a:t>Visually map the vertical adjustment rates </a:t>
            </a:r>
          </a:p>
          <a:p>
            <a:r>
              <a:rPr lang="en-US" dirty="0" smtClean="0"/>
              <a:t>Compare previous models to experimental data</a:t>
            </a:r>
            <a:endParaRPr lang="en-US" dirty="0"/>
          </a:p>
        </p:txBody>
      </p:sp>
      <p:pic>
        <p:nvPicPr>
          <p:cNvPr id="4" name="Picture 3" descr="Screen Shot 2014-04-03 at 12.59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553" y="2337393"/>
            <a:ext cx="4368800" cy="338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42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2407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0663"/>
            <a:ext cx="9144000" cy="798031"/>
          </a:xfrm>
        </p:spPr>
        <p:txBody>
          <a:bodyPr>
            <a:noAutofit/>
          </a:bodyPr>
          <a:lstStyle/>
          <a:p>
            <a:r>
              <a:rPr lang="en-US" sz="2800" dirty="0" smtClean="0"/>
              <a:t>Coast subsiding </a:t>
            </a:r>
            <a:r>
              <a:rPr lang="en-US" sz="2800" dirty="0"/>
              <a:t>at rates </a:t>
            </a:r>
            <a:r>
              <a:rPr lang="en-US" sz="2800" dirty="0" smtClean="0"/>
              <a:t>in </a:t>
            </a:r>
            <a:r>
              <a:rPr lang="en-US" sz="2800" dirty="0"/>
              <a:t>range of -0.70 to </a:t>
            </a:r>
            <a:r>
              <a:rPr lang="en-US" sz="2800" dirty="0" smtClean="0"/>
              <a:t>-3.50 </a:t>
            </a:r>
            <a:r>
              <a:rPr lang="en-US" sz="2800" dirty="0"/>
              <a:t>mm/</a:t>
            </a:r>
            <a:r>
              <a:rPr lang="en-US" sz="2800" dirty="0" err="1" smtClean="0"/>
              <a:t>yr</a:t>
            </a:r>
            <a:endParaRPr lang="en-US" sz="2800" dirty="0" smtClean="0"/>
          </a:p>
        </p:txBody>
      </p:sp>
      <p:pic>
        <p:nvPicPr>
          <p:cNvPr id="6" name="Picture 5" descr="EastCoastVertical_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864"/>
          <a:stretch/>
        </p:blipFill>
        <p:spPr>
          <a:xfrm>
            <a:off x="488358" y="918995"/>
            <a:ext cx="8554043" cy="5947913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5098081" y="5283200"/>
            <a:ext cx="673100" cy="431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±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98081" y="5143500"/>
            <a:ext cx="673100" cy="431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±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98081" y="4998419"/>
            <a:ext cx="673100" cy="431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±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4972226" y="5230781"/>
            <a:ext cx="177580" cy="12377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977607" y="5388562"/>
            <a:ext cx="177580" cy="4703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003910" y="5494473"/>
            <a:ext cx="151277" cy="3916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873798" y="6044353"/>
            <a:ext cx="673100" cy="431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mm/</a:t>
            </a:r>
            <a:r>
              <a:rPr lang="en-US" sz="1100" dirty="0" err="1" smtClean="0">
                <a:solidFill>
                  <a:schemeClr val="tx1"/>
                </a:solidFill>
              </a:rPr>
              <a:t>yr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947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2407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Results</a:t>
            </a:r>
            <a:endParaRPr lang="en-US" b="1" dirty="0"/>
          </a:p>
        </p:txBody>
      </p:sp>
      <p:pic>
        <p:nvPicPr>
          <p:cNvPr id="5" name="Picture 4" descr="EastCoastVertical_sd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24"/>
          <a:stretch/>
        </p:blipFill>
        <p:spPr>
          <a:xfrm>
            <a:off x="486159" y="834331"/>
            <a:ext cx="8510343" cy="6006736"/>
          </a:xfrm>
          <a:prstGeom prst="rect">
            <a:avLst/>
          </a:prstGeom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760663"/>
            <a:ext cx="9144000" cy="79803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Fitted surface to region of subsidence in eastern US</a:t>
            </a:r>
            <a:endParaRPr lang="en-US" sz="28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5071176" y="5267057"/>
            <a:ext cx="673100" cy="431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±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71176" y="4982276"/>
            <a:ext cx="673100" cy="431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±</a:t>
            </a:r>
            <a:endParaRPr lang="en-US" sz="11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945321" y="5214638"/>
            <a:ext cx="177580" cy="12377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950702" y="5372419"/>
            <a:ext cx="177580" cy="4703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4977005" y="5478330"/>
            <a:ext cx="151277" cy="39164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072908" y="5129295"/>
            <a:ext cx="673100" cy="431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±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73798" y="6044353"/>
            <a:ext cx="673100" cy="431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mm/</a:t>
            </a:r>
            <a:r>
              <a:rPr lang="en-US" sz="1100" dirty="0" err="1" smtClean="0">
                <a:solidFill>
                  <a:schemeClr val="tx1"/>
                </a:solidFill>
              </a:rPr>
              <a:t>yr</a:t>
            </a:r>
            <a:endParaRPr lang="en-US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30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narfModel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89"/>
          <a:stretch/>
        </p:blipFill>
        <p:spPr>
          <a:xfrm>
            <a:off x="4139488" y="1591732"/>
            <a:ext cx="5876323" cy="425026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82553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Observed vs. Theoretical</a:t>
            </a:r>
            <a:endParaRPr lang="en-US" b="1" dirty="0"/>
          </a:p>
        </p:txBody>
      </p:sp>
      <p:pic>
        <p:nvPicPr>
          <p:cNvPr id="5" name="Picture 4" descr="EastCoastVertical_s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0"/>
          <a:stretch/>
        </p:blipFill>
        <p:spPr>
          <a:xfrm>
            <a:off x="-346175" y="1710266"/>
            <a:ext cx="5796446" cy="413173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451100" y="812800"/>
            <a:ext cx="0" cy="1092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6858000" y="812800"/>
            <a:ext cx="0" cy="1092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223000" y="5841998"/>
            <a:ext cx="1816100" cy="736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SNARF GIA Model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43050" y="5829298"/>
            <a:ext cx="1816100" cy="736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Our Smoothed Surface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495310" y="5220989"/>
            <a:ext cx="673100" cy="431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mm/</a:t>
            </a:r>
            <a:r>
              <a:rPr lang="en-US" sz="1000" dirty="0" err="1" smtClean="0">
                <a:solidFill>
                  <a:schemeClr val="tx1"/>
                </a:solidFill>
              </a:rPr>
              <a:t>yr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1817" y="5232396"/>
            <a:ext cx="673100" cy="431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 smtClean="0">
                <a:solidFill>
                  <a:schemeClr val="tx1"/>
                </a:solidFill>
              </a:rPr>
              <a:t>mm/</a:t>
            </a:r>
            <a:r>
              <a:rPr lang="en-US" sz="1000" dirty="0" err="1" smtClean="0">
                <a:solidFill>
                  <a:schemeClr val="tx1"/>
                </a:solidFill>
              </a:rPr>
              <a:t>yr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879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</TotalTime>
  <Words>452</Words>
  <Application>Microsoft Macintosh PowerPoint</Application>
  <PresentationFormat>On-screen Show (4:3)</PresentationFormat>
  <Paragraphs>79</Paragraphs>
  <Slides>11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Investigation of vertical crustal motion using GPS</vt:lpstr>
      <vt:lpstr>Outline</vt:lpstr>
      <vt:lpstr>Background</vt:lpstr>
      <vt:lpstr>Study Area</vt:lpstr>
      <vt:lpstr>GPS Analysis</vt:lpstr>
      <vt:lpstr>Analysis Procedure</vt:lpstr>
      <vt:lpstr>Results</vt:lpstr>
      <vt:lpstr>Results</vt:lpstr>
      <vt:lpstr>Observed vs. Theoretical</vt:lpstr>
      <vt:lpstr>Conclusions</vt:lpstr>
      <vt:lpstr>Acknowledgements</vt:lpstr>
    </vt:vector>
  </TitlesOfParts>
  <Company>University of Arizona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Rapid sea level rise on the East Coast of the US analyzed via GPS </dc:title>
  <dc:creator>Alexandria Will-Cole</dc:creator>
  <cp:lastModifiedBy>Alexandria Will-Cole</cp:lastModifiedBy>
  <cp:revision>34</cp:revision>
  <dcterms:created xsi:type="dcterms:W3CDTF">2014-04-09T21:25:17Z</dcterms:created>
  <dcterms:modified xsi:type="dcterms:W3CDTF">2015-04-03T19:24:07Z</dcterms:modified>
</cp:coreProperties>
</file>