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7" r:id="rId12"/>
    <p:sldId id="265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73" autoAdjust="0"/>
    <p:restoredTop sz="94776" autoAdjust="0"/>
  </p:normalViewPr>
  <p:slideViewPr>
    <p:cSldViewPr>
      <p:cViewPr varScale="1">
        <p:scale>
          <a:sx n="49" d="100"/>
          <a:sy n="49" d="100"/>
        </p:scale>
        <p:origin x="-53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DCF22-A66B-4D02-B317-F8A3FB45BC98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0567E-FB3A-4147-8AC3-953BF631F8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0567E-FB3A-4147-8AC3-953BF631F8C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42B9A-A9C8-4704-B04E-B0FB7A37A6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3" name="Picture 12" descr="SpaceGrant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58200" y="5942456"/>
            <a:ext cx="685800" cy="915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508D-CF1D-4B03-A2FD-B06BD4DB3DDB}" type="datetimeFigureOut">
              <a:rPr lang="en-US" smtClean="0"/>
              <a:pPr/>
              <a:t>4/3/2015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192D-5D28-4EF3-81BB-64345EE877A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paceGrantlogo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458200" y="5942456"/>
            <a:ext cx="685800" cy="9155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Worksheet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620000" cy="2667000"/>
          </a:xfrm>
        </p:spPr>
        <p:txBody>
          <a:bodyPr>
            <a:normAutofit fontScale="90000"/>
          </a:bodyPr>
          <a:lstStyle/>
          <a:p>
            <a:pPr lvl="0">
              <a:spcBef>
                <a:spcPts val="899"/>
              </a:spcBef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>Effects </a:t>
            </a:r>
            <a:r>
              <a:rPr lang="en-US" b="1" dirty="0">
                <a:cs typeface="Arial" pitchFamily="34" charset="0"/>
              </a:rPr>
              <a:t>of </a:t>
            </a:r>
            <a:r>
              <a:rPr lang="en-US" b="1" dirty="0" err="1" smtClean="0">
                <a:cs typeface="Arial" pitchFamily="34" charset="0"/>
              </a:rPr>
              <a:t>Lithologic</a:t>
            </a:r>
            <a:r>
              <a:rPr lang="en-US" b="1" dirty="0" smtClean="0">
                <a:cs typeface="Arial" pitchFamily="34" charset="0"/>
              </a:rPr>
              <a:t> Heterogeneity </a:t>
            </a:r>
            <a:r>
              <a:rPr lang="en-US" b="1" dirty="0">
                <a:cs typeface="Arial" pitchFamily="34" charset="0"/>
              </a:rPr>
              <a:t>on </a:t>
            </a:r>
            <a:r>
              <a:rPr lang="en-US" b="1" dirty="0" smtClean="0">
                <a:cs typeface="Arial" pitchFamily="34" charset="0"/>
              </a:rPr>
              <a:t>Landscape </a:t>
            </a:r>
            <a:r>
              <a:rPr lang="en-US" b="1" dirty="0">
                <a:cs typeface="Arial" pitchFamily="34" charset="0"/>
              </a:rPr>
              <a:t/>
            </a:r>
            <a:br>
              <a:rPr lang="en-US" b="1" dirty="0">
                <a:cs typeface="Arial" pitchFamily="34" charset="0"/>
              </a:rPr>
            </a:br>
            <a:r>
              <a:rPr lang="en-US" b="1" dirty="0" smtClean="0">
                <a:cs typeface="Arial" pitchFamily="34" charset="0"/>
              </a:rPr>
              <a:t>Evolution </a:t>
            </a:r>
            <a:r>
              <a:rPr lang="en-US" b="1" dirty="0">
                <a:cs typeface="Arial" pitchFamily="34" charset="0"/>
              </a:rPr>
              <a:t>in the </a:t>
            </a:r>
            <a:r>
              <a:rPr lang="en-US" b="1" dirty="0" smtClean="0">
                <a:cs typeface="Arial" pitchFamily="34" charset="0"/>
              </a:rPr>
              <a:t>Canyons </a:t>
            </a:r>
            <a:r>
              <a:rPr lang="en-US" b="1" dirty="0">
                <a:cs typeface="Arial" pitchFamily="34" charset="0"/>
              </a:rPr>
              <a:t>of the Colorado Plateau</a:t>
            </a:r>
            <a:r>
              <a:rPr lang="en-US" b="1" dirty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  <a:t/>
            </a:r>
            <a:br>
              <a:rPr lang="en-US" b="1" dirty="0">
                <a:solidFill>
                  <a:srgbClr val="000000"/>
                </a:solidFill>
                <a:latin typeface="Arial" pitchFamily="34" charset="0"/>
                <a:ea typeface="Osaka" pitchFamily="2"/>
                <a:cs typeface="Arial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/>
              <a:t>Courtney Starling</a:t>
            </a:r>
          </a:p>
          <a:p>
            <a:r>
              <a:rPr lang="en-US" sz="1800" dirty="0" err="1" smtClean="0"/>
              <a:t>Kelin</a:t>
            </a:r>
            <a:r>
              <a:rPr lang="en-US" sz="1800" dirty="0" smtClean="0"/>
              <a:t> Whipple</a:t>
            </a:r>
          </a:p>
          <a:p>
            <a:r>
              <a:rPr lang="en-US" sz="1800" dirty="0" smtClean="0"/>
              <a:t>Andrew Darling</a:t>
            </a:r>
          </a:p>
          <a:p>
            <a:r>
              <a:rPr lang="en-US" sz="1800" dirty="0" smtClean="0"/>
              <a:t>Arizona State </a:t>
            </a:r>
            <a:r>
              <a:rPr lang="en-US" sz="1800" dirty="0" smtClean="0"/>
              <a:t>University</a:t>
            </a:r>
            <a:endParaRPr lang="en-US" sz="1800" dirty="0" smtClean="0"/>
          </a:p>
          <a:p>
            <a:r>
              <a:rPr lang="en-US" sz="1800" dirty="0" smtClean="0"/>
              <a:t>Brian Clarke</a:t>
            </a:r>
          </a:p>
          <a:p>
            <a:endParaRPr lang="en-US" sz="1800" dirty="0"/>
          </a:p>
          <a:p>
            <a:r>
              <a:rPr lang="en-US" sz="1800" dirty="0" smtClean="0"/>
              <a:t>2014-2015 Arizona Space Grant Symposium</a:t>
            </a:r>
          </a:p>
          <a:p>
            <a:r>
              <a:rPr lang="en-US" sz="1800" dirty="0" smtClean="0"/>
              <a:t>April 18, 2015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ron2_TT_Tomo_noray1.JPG"/>
          <p:cNvPicPr>
            <a:picLocks noChangeAspect="1"/>
          </p:cNvPicPr>
          <p:nvPr/>
        </p:nvPicPr>
        <p:blipFill>
          <a:blip r:embed="rId2" cstate="print"/>
          <a:srcRect l="938" t="16911" r="1875" b="46829"/>
          <a:stretch>
            <a:fillRect/>
          </a:stretch>
        </p:blipFill>
        <p:spPr>
          <a:xfrm>
            <a:off x="2362200" y="3124200"/>
            <a:ext cx="6517889" cy="1752600"/>
          </a:xfrm>
          <a:prstGeom prst="rect">
            <a:avLst/>
          </a:prstGeom>
        </p:spPr>
      </p:pic>
      <p:pic>
        <p:nvPicPr>
          <p:cNvPr id="3" name="Picture 2" descr="Hermit2_TT_Tomo_noray1.JPG"/>
          <p:cNvPicPr>
            <a:picLocks noChangeAspect="1"/>
          </p:cNvPicPr>
          <p:nvPr/>
        </p:nvPicPr>
        <p:blipFill>
          <a:blip r:embed="rId3" cstate="print"/>
          <a:srcRect l="1237" r="1237" b="10000"/>
          <a:stretch>
            <a:fillRect/>
          </a:stretch>
        </p:blipFill>
        <p:spPr>
          <a:xfrm>
            <a:off x="685800" y="990601"/>
            <a:ext cx="4495800" cy="20573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09800" y="3048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Other </a:t>
            </a:r>
            <a:r>
              <a:rPr lang="en-US" sz="3200" dirty="0" err="1" smtClean="0"/>
              <a:t>Tomographies</a:t>
            </a:r>
            <a:endParaRPr lang="en-US" sz="3200" dirty="0"/>
          </a:p>
        </p:txBody>
      </p:sp>
      <p:pic>
        <p:nvPicPr>
          <p:cNvPr id="5" name="Picture 4" descr="Navajo1_TT_Tomo_noray1.JPG"/>
          <p:cNvPicPr>
            <a:picLocks noChangeAspect="1"/>
          </p:cNvPicPr>
          <p:nvPr/>
        </p:nvPicPr>
        <p:blipFill>
          <a:blip r:embed="rId4" cstate="print"/>
          <a:srcRect b="37500"/>
          <a:stretch>
            <a:fillRect/>
          </a:stretch>
        </p:blipFill>
        <p:spPr>
          <a:xfrm>
            <a:off x="304800" y="4876800"/>
            <a:ext cx="6477000" cy="15040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1295400"/>
            <a:ext cx="27093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Hermit 2</a:t>
            </a:r>
          </a:p>
          <a:p>
            <a:r>
              <a:rPr lang="en-US" sz="2400" dirty="0" smtClean="0"/>
              <a:t>-Elevated Formation</a:t>
            </a:r>
          </a:p>
          <a:p>
            <a:r>
              <a:rPr lang="en-US" sz="2400" dirty="0" smtClean="0"/>
              <a:t>- Slow Velocities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934200" y="50292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Navajo 1</a:t>
            </a:r>
          </a:p>
          <a:p>
            <a:pPr>
              <a:buFontTx/>
              <a:buChar char="-"/>
            </a:pPr>
            <a:r>
              <a:rPr lang="en-US" sz="2400" dirty="0" smtClean="0"/>
              <a:t>Longest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survey</a:t>
            </a:r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Claron</a:t>
            </a:r>
            <a:r>
              <a:rPr lang="en-US" sz="2400" dirty="0" smtClean="0"/>
              <a:t> 2</a:t>
            </a:r>
          </a:p>
          <a:p>
            <a:r>
              <a:rPr lang="en-US" sz="2400" dirty="0" smtClean="0"/>
              <a:t>-Fast Velocities </a:t>
            </a:r>
          </a:p>
          <a:p>
            <a:r>
              <a:rPr lang="en-US" sz="2400" dirty="0" smtClean="0"/>
              <a:t>  at Depth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Field Velocities confirm earlier observations</a:t>
            </a:r>
          </a:p>
          <a:p>
            <a:r>
              <a:rPr lang="en-US" sz="2800" dirty="0" smtClean="0"/>
              <a:t>Formations with outcrops of bedrock- faster field velocities.</a:t>
            </a:r>
          </a:p>
          <a:p>
            <a:r>
              <a:rPr lang="en-US" sz="2800" dirty="0" smtClean="0"/>
              <a:t>Future work – Compare Field to Lab Velocities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B192D-5D28-4EF3-81BB-64345EE877A0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524000" y="3581400"/>
          <a:ext cx="6934200" cy="2474750"/>
        </p:xfrm>
        <a:graphic>
          <a:graphicData uri="http://schemas.openxmlformats.org/presentationml/2006/ole">
            <p:oleObj spid="_x0000_s1028" name="Worksheet" r:id="rId3" imgW="5391150" imgH="192405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Acknowledgements: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	Dr. </a:t>
            </a:r>
            <a:r>
              <a:rPr lang="en-US" dirty="0" err="1" smtClean="0"/>
              <a:t>Kelin</a:t>
            </a:r>
            <a:r>
              <a:rPr lang="en-US" dirty="0" smtClean="0"/>
              <a:t> Whipple</a:t>
            </a:r>
          </a:p>
          <a:p>
            <a:pPr algn="ctr">
              <a:buNone/>
            </a:pPr>
            <a:r>
              <a:rPr lang="en-US" dirty="0" smtClean="0"/>
              <a:t>	Dr. Brian Clarke</a:t>
            </a:r>
          </a:p>
          <a:p>
            <a:pPr algn="ctr">
              <a:buNone/>
            </a:pPr>
            <a:r>
              <a:rPr lang="en-US" dirty="0" smtClean="0"/>
              <a:t>	Andrew Darling</a:t>
            </a:r>
          </a:p>
          <a:p>
            <a:pPr algn="ctr">
              <a:buNone/>
            </a:pPr>
            <a:r>
              <a:rPr lang="en-US" dirty="0" smtClean="0"/>
              <a:t>	Marina Bravo Foster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Objectives: Characterize </a:t>
            </a:r>
            <a:r>
              <a:rPr lang="en-US" dirty="0" err="1" smtClean="0"/>
              <a:t>lithologic</a:t>
            </a:r>
            <a:r>
              <a:rPr lang="en-US" dirty="0" smtClean="0"/>
              <a:t> heterogeneity</a:t>
            </a:r>
          </a:p>
          <a:p>
            <a:r>
              <a:rPr lang="en-US" dirty="0" smtClean="0"/>
              <a:t>Method: Seismic refraction study</a:t>
            </a:r>
          </a:p>
          <a:p>
            <a:r>
              <a:rPr lang="en-US" dirty="0" smtClean="0"/>
              <a:t>Analyze field findings using seismic software</a:t>
            </a:r>
          </a:p>
          <a:p>
            <a:r>
              <a:rPr lang="en-US" dirty="0" smtClean="0"/>
              <a:t>Compare p-wave field velocities to lab core </a:t>
            </a:r>
            <a:r>
              <a:rPr lang="en-US" dirty="0" smtClean="0"/>
              <a:t>sample velocities.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Seismic Refraction Field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P-wave – Propagates parallel to particle motion.</a:t>
            </a:r>
          </a:p>
          <a:p>
            <a:pPr marL="365760" lvl="1" indent="-283464">
              <a:spcBef>
                <a:spcPts val="600"/>
              </a:spcBef>
              <a:buSzPct val="80000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Measure p-wave velocities using Geophones and seismographs.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6" name="Picture 6" descr="Pwav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133600"/>
            <a:ext cx="3810000" cy="22728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343400" y="44196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Animation courtesy Larry </a:t>
            </a:r>
            <a:r>
              <a:rPr lang="en-US" i="1" dirty="0" err="1" smtClean="0"/>
              <a:t>Braile</a:t>
            </a:r>
            <a:r>
              <a:rPr lang="en-US" i="1" dirty="0" smtClean="0"/>
              <a:t>, Purdue University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04800"/>
            <a:ext cx="7498080" cy="5943600"/>
          </a:xfrm>
        </p:spPr>
        <p:txBody>
          <a:bodyPr/>
          <a:lstStyle/>
          <a:p>
            <a:r>
              <a:rPr lang="en-US" sz="2800" dirty="0" smtClean="0"/>
              <a:t>Geophones: 24 spaced ~2m for 48m</a:t>
            </a:r>
          </a:p>
          <a:p>
            <a:r>
              <a:rPr lang="en-US" sz="2800" dirty="0" smtClean="0"/>
              <a:t>~9 shots, along entire length (~every 6m)</a:t>
            </a:r>
          </a:p>
          <a:p>
            <a:pPr>
              <a:buNone/>
            </a:pPr>
            <a:endParaRPr lang="en-US" sz="2800" dirty="0" smtClean="0"/>
          </a:p>
          <a:p>
            <a:pPr algn="ctr">
              <a:buNone/>
            </a:pPr>
            <a:r>
              <a:rPr lang="en-US" sz="2800" dirty="0" smtClean="0"/>
              <a:t>Seismic Refraction Time </a:t>
            </a:r>
            <a:r>
              <a:rPr lang="en-US" sz="2800" dirty="0" err="1" smtClean="0"/>
              <a:t>vs</a:t>
            </a:r>
            <a:r>
              <a:rPr lang="en-US" sz="2800" dirty="0" smtClean="0"/>
              <a:t> Distance</a:t>
            </a:r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4" name="Picture 5" descr="raytracing-croppe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795837" cy="381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6248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Animation courtesy of Craig </a:t>
            </a:r>
            <a:r>
              <a:rPr lang="en-US" dirty="0" err="1" smtClean="0"/>
              <a:t>Lippus</a:t>
            </a:r>
            <a:r>
              <a:rPr lang="en-US" dirty="0" smtClean="0"/>
              <a:t>, Geometrics Inc.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Set-up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Seismic Hammer</a:t>
            </a:r>
          </a:p>
          <a:p>
            <a:r>
              <a:rPr lang="en-US" sz="2800" dirty="0" smtClean="0"/>
              <a:t>Seismic Plate</a:t>
            </a:r>
          </a:p>
          <a:p>
            <a:r>
              <a:rPr lang="en-US" sz="2800" dirty="0" smtClean="0"/>
              <a:t>Geophones</a:t>
            </a:r>
          </a:p>
          <a:p>
            <a:r>
              <a:rPr lang="en-US" sz="2800" dirty="0" smtClean="0"/>
              <a:t>Measuring Tape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seismic_hammer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9600" y="838200"/>
            <a:ext cx="3551541" cy="5397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5943600"/>
            <a:ext cx="2432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Photo Courtesy of Marina </a:t>
            </a:r>
          </a:p>
          <a:p>
            <a:r>
              <a:rPr lang="en-US" sz="1600" dirty="0" smtClean="0"/>
              <a:t>Bravo Foster, ASU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Field P-wave 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Seisimager</a:t>
            </a:r>
            <a:r>
              <a:rPr lang="en-US" dirty="0" smtClean="0"/>
              <a:t> </a:t>
            </a:r>
            <a:r>
              <a:rPr lang="en-US" dirty="0" smtClean="0"/>
              <a:t>software - </a:t>
            </a:r>
            <a:r>
              <a:rPr lang="en-US" dirty="0" err="1" smtClean="0"/>
              <a:t>Pickwin</a:t>
            </a:r>
            <a:endParaRPr lang="en-US" dirty="0" smtClean="0"/>
          </a:p>
          <a:p>
            <a:r>
              <a:rPr lang="en-US" dirty="0" smtClean="0"/>
              <a:t>Make first picks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Firstpicks.JPG"/>
          <p:cNvPicPr>
            <a:picLocks noChangeAspect="1"/>
          </p:cNvPicPr>
          <p:nvPr/>
        </p:nvPicPr>
        <p:blipFill>
          <a:blip r:embed="rId2" cstate="print"/>
          <a:srcRect l="641" r="57715" b="24233"/>
          <a:stretch>
            <a:fillRect/>
          </a:stretch>
        </p:blipFill>
        <p:spPr>
          <a:xfrm>
            <a:off x="1476677" y="2590800"/>
            <a:ext cx="6905323" cy="4168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P-wave velocity at depth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066800"/>
            <a:ext cx="7498080" cy="495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As depth increases p-wave velocity increases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Vp_Tomo_example_new.png"/>
          <p:cNvPicPr>
            <a:picLocks noChangeAspect="1"/>
          </p:cNvPicPr>
          <p:nvPr/>
        </p:nvPicPr>
        <p:blipFill>
          <a:blip r:embed="rId2" cstate="print"/>
          <a:srcRect t="4231" r="22317" b="12694"/>
          <a:stretch>
            <a:fillRect/>
          </a:stretch>
        </p:blipFill>
        <p:spPr>
          <a:xfrm>
            <a:off x="1905000" y="1676400"/>
            <a:ext cx="5717734" cy="46071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6324600"/>
            <a:ext cx="24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Figure courtesy of Brian Clarke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Esplanade 5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paths from geophones</a:t>
            </a:r>
          </a:p>
          <a:p>
            <a:pPr lvl="1"/>
            <a:r>
              <a:rPr lang="en-US" dirty="0" smtClean="0"/>
              <a:t>Determines depth of model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Esplanade5_TT_Tomo_ray2.JPG"/>
          <p:cNvPicPr>
            <a:picLocks noChangeAspect="1"/>
          </p:cNvPicPr>
          <p:nvPr/>
        </p:nvPicPr>
        <p:blipFill>
          <a:blip r:embed="rId2" cstate="print"/>
          <a:srcRect b="22500"/>
          <a:stretch>
            <a:fillRect/>
          </a:stretch>
        </p:blipFill>
        <p:spPr>
          <a:xfrm>
            <a:off x="0" y="2743200"/>
            <a:ext cx="8915401" cy="2798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Esplanade 5 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Surface Velocity: 0.6-0.9 km/s</a:t>
            </a:r>
          </a:p>
          <a:p>
            <a:pPr lvl="1"/>
            <a:r>
              <a:rPr lang="en-US" dirty="0" smtClean="0"/>
              <a:t>Weathered rock at surface to Soil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Velocity at Depth: 2.0-2.2 km/s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Esplanade5_TT_Tomo_noray2.JPG"/>
          <p:cNvPicPr>
            <a:picLocks noChangeAspect="1"/>
          </p:cNvPicPr>
          <p:nvPr/>
        </p:nvPicPr>
        <p:blipFill>
          <a:blip r:embed="rId2" cstate="print"/>
          <a:srcRect b="27500"/>
          <a:stretch>
            <a:fillRect/>
          </a:stretch>
        </p:blipFill>
        <p:spPr>
          <a:xfrm>
            <a:off x="62404" y="2667000"/>
            <a:ext cx="9081596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1911</TotalTime>
  <Words>234</Words>
  <Application>Microsoft Office PowerPoint</Application>
  <PresentationFormat>On-screen Show (4:3)</PresentationFormat>
  <Paragraphs>82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Solstice</vt:lpstr>
      <vt:lpstr>Office Theme</vt:lpstr>
      <vt:lpstr>Microsoft Office Excel Worksheet</vt:lpstr>
      <vt:lpstr> Effects of Lithologic Heterogeneity on Landscape  Evolution in the Canyons of the Colorado Plateau </vt:lpstr>
      <vt:lpstr>Outline</vt:lpstr>
      <vt:lpstr>Seismic Refraction Field Study</vt:lpstr>
      <vt:lpstr>Slide 4</vt:lpstr>
      <vt:lpstr>Field Set-up</vt:lpstr>
      <vt:lpstr>Find Field P-wave velocity</vt:lpstr>
      <vt:lpstr>P-wave velocity at depth</vt:lpstr>
      <vt:lpstr>Esplanade 5 Formation</vt:lpstr>
      <vt:lpstr>Esplanade 5 Formation</vt:lpstr>
      <vt:lpstr>Slide 10</vt:lpstr>
      <vt:lpstr>Conclusions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lithologic heterogeneity on landscape  evolution in the canyons of the Colorado Plateau </dc:title>
  <dc:creator>Courtney</dc:creator>
  <cp:lastModifiedBy>Courtney</cp:lastModifiedBy>
  <cp:revision>108</cp:revision>
  <dcterms:created xsi:type="dcterms:W3CDTF">2015-04-02T22:56:32Z</dcterms:created>
  <dcterms:modified xsi:type="dcterms:W3CDTF">2015-04-04T06:55:42Z</dcterms:modified>
</cp:coreProperties>
</file>