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6" r:id="rId12"/>
    <p:sldId id="265" r:id="rId13"/>
    <p:sldId id="267" r:id="rId14"/>
    <p:sldId id="268" r:id="rId1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5013" autoAdjust="0"/>
  </p:normalViewPr>
  <p:slideViewPr>
    <p:cSldViewPr>
      <p:cViewPr>
        <p:scale>
          <a:sx n="70" d="100"/>
          <a:sy n="70" d="100"/>
        </p:scale>
        <p:origin x="534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ea\Desktop\Research\New%20and%20Imporved%20Data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ea\Desktop\Research\New%20and%20Imporved%20Data%20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rrea\Desktop\Research\New%20and%20Imporved%20Data%20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ysClr val="windowText" lastClr="000000"/>
                </a:solidFill>
              </a:rPr>
              <a:t>Central</a:t>
            </a:r>
            <a:r>
              <a:rPr lang="en-US" sz="2800" b="1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61119860017499E-2"/>
          <c:y val="7.5970822226006929E-2"/>
          <c:w val="0.8964054243219598"/>
          <c:h val="0.7260000965376981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Sheet1!$B$2:$B$23</c:f>
              <c:numCache>
                <c:formatCode>General</c:formatCode>
                <c:ptCount val="22"/>
                <c:pt idx="0">
                  <c:v>-100</c:v>
                </c:pt>
                <c:pt idx="1">
                  <c:v>-100</c:v>
                </c:pt>
                <c:pt idx="2">
                  <c:v>-50</c:v>
                </c:pt>
                <c:pt idx="3">
                  <c:v>-50</c:v>
                </c:pt>
                <c:pt idx="4">
                  <c:v>0</c:v>
                </c:pt>
                <c:pt idx="5">
                  <c:v>0</c:v>
                </c:pt>
                <c:pt idx="6">
                  <c:v>50</c:v>
                </c:pt>
                <c:pt idx="7">
                  <c:v>50</c:v>
                </c:pt>
                <c:pt idx="8">
                  <c:v>100</c:v>
                </c:pt>
                <c:pt idx="9">
                  <c:v>100</c:v>
                </c:pt>
                <c:pt idx="10">
                  <c:v>150</c:v>
                </c:pt>
                <c:pt idx="11">
                  <c:v>150</c:v>
                </c:pt>
                <c:pt idx="12">
                  <c:v>200</c:v>
                </c:pt>
                <c:pt idx="13">
                  <c:v>200</c:v>
                </c:pt>
                <c:pt idx="14">
                  <c:v>200</c:v>
                </c:pt>
                <c:pt idx="15">
                  <c:v>250</c:v>
                </c:pt>
                <c:pt idx="16">
                  <c:v>300</c:v>
                </c:pt>
                <c:pt idx="17">
                  <c:v>300</c:v>
                </c:pt>
                <c:pt idx="18">
                  <c:v>350</c:v>
                </c:pt>
                <c:pt idx="19">
                  <c:v>350</c:v>
                </c:pt>
                <c:pt idx="20">
                  <c:v>400</c:v>
                </c:pt>
                <c:pt idx="21">
                  <c:v>400</c:v>
                </c:pt>
              </c:numCache>
            </c:numRef>
          </c:xVal>
          <c:yVal>
            <c:numRef>
              <c:f>Sheet1!$C$2:$C$23</c:f>
              <c:numCache>
                <c:formatCode>General</c:formatCode>
                <c:ptCount val="22"/>
                <c:pt idx="0">
                  <c:v>36.607142857142854</c:v>
                </c:pt>
                <c:pt idx="1">
                  <c:v>28.571428571428569</c:v>
                </c:pt>
                <c:pt idx="2">
                  <c:v>11.111111111111111</c:v>
                </c:pt>
                <c:pt idx="3">
                  <c:v>0</c:v>
                </c:pt>
                <c:pt idx="4">
                  <c:v>77.678571428571431</c:v>
                </c:pt>
                <c:pt idx="5">
                  <c:v>36.666666666666664</c:v>
                </c:pt>
                <c:pt idx="6">
                  <c:v>18.840579710144929</c:v>
                </c:pt>
                <c:pt idx="7">
                  <c:v>0</c:v>
                </c:pt>
                <c:pt idx="8">
                  <c:v>68.539325842696627</c:v>
                </c:pt>
                <c:pt idx="9">
                  <c:v>45.833333333333329</c:v>
                </c:pt>
                <c:pt idx="10">
                  <c:v>11.111111111111111</c:v>
                </c:pt>
                <c:pt idx="11">
                  <c:v>26.086956521739129</c:v>
                </c:pt>
                <c:pt idx="12">
                  <c:v>28.865979381443296</c:v>
                </c:pt>
                <c:pt idx="13">
                  <c:v>30.693069306930692</c:v>
                </c:pt>
                <c:pt idx="14">
                  <c:v>27.941176470588236</c:v>
                </c:pt>
                <c:pt idx="15">
                  <c:v>0</c:v>
                </c:pt>
                <c:pt idx="16">
                  <c:v>20.915032679738562</c:v>
                </c:pt>
                <c:pt idx="17">
                  <c:v>0</c:v>
                </c:pt>
                <c:pt idx="18">
                  <c:v>6.024096385542169</c:v>
                </c:pt>
                <c:pt idx="19">
                  <c:v>0</c:v>
                </c:pt>
                <c:pt idx="20">
                  <c:v>31.428571428571427</c:v>
                </c:pt>
                <c:pt idx="21">
                  <c:v>1.8867924528301887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5189624"/>
        <c:axId val="179296256"/>
      </c:scatterChart>
      <c:valAx>
        <c:axId val="265189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Distance</a:t>
                </a:r>
                <a:r>
                  <a:rPr lang="en-US" sz="160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9296256"/>
        <c:crosses val="autoZero"/>
        <c:crossBetween val="midCat"/>
      </c:valAx>
      <c:valAx>
        <c:axId val="17929625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% Colonization</a:t>
                </a:r>
                <a:endParaRPr lang="en-US" sz="2000">
                  <a:solidFill>
                    <a:sysClr val="windowText" lastClr="000000"/>
                  </a:solidFill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65189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East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04157017137564E-2"/>
          <c:y val="8.1093016013116234E-2"/>
          <c:w val="0.89152473248536246"/>
          <c:h val="0.7280961572802980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Sheet1!$C$25</c:f>
              <c:strCache>
                <c:ptCount val="1"/>
                <c:pt idx="0">
                  <c:v>% colonization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noFill/>
              </a:ln>
              <a:effectLst/>
            </c:spPr>
          </c:marker>
          <c:xVal>
            <c:numRef>
              <c:f>Sheet1!$B$26:$B$48</c:f>
              <c:numCache>
                <c:formatCode>General</c:formatCode>
                <c:ptCount val="23"/>
                <c:pt idx="0">
                  <c:v>-100</c:v>
                </c:pt>
                <c:pt idx="1">
                  <c:v>-100</c:v>
                </c:pt>
                <c:pt idx="2">
                  <c:v>-50</c:v>
                </c:pt>
                <c:pt idx="3">
                  <c:v>-50</c:v>
                </c:pt>
                <c:pt idx="4">
                  <c:v>0</c:v>
                </c:pt>
                <c:pt idx="5">
                  <c:v>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150</c:v>
                </c:pt>
                <c:pt idx="13">
                  <c:v>150</c:v>
                </c:pt>
                <c:pt idx="14">
                  <c:v>150</c:v>
                </c:pt>
                <c:pt idx="15">
                  <c:v>200</c:v>
                </c:pt>
                <c:pt idx="16">
                  <c:v>200</c:v>
                </c:pt>
                <c:pt idx="17">
                  <c:v>200</c:v>
                </c:pt>
                <c:pt idx="18">
                  <c:v>250</c:v>
                </c:pt>
                <c:pt idx="19">
                  <c:v>250</c:v>
                </c:pt>
                <c:pt idx="20">
                  <c:v>300</c:v>
                </c:pt>
                <c:pt idx="21">
                  <c:v>300</c:v>
                </c:pt>
                <c:pt idx="22">
                  <c:v>400</c:v>
                </c:pt>
              </c:numCache>
            </c:numRef>
          </c:xVal>
          <c:yVal>
            <c:numRef>
              <c:f>Sheet1!$C$26:$C$48</c:f>
              <c:numCache>
                <c:formatCode>General</c:formatCode>
                <c:ptCount val="23"/>
                <c:pt idx="0">
                  <c:v>46.857142857142861</c:v>
                </c:pt>
                <c:pt idx="1">
                  <c:v>43.225806451612904</c:v>
                </c:pt>
                <c:pt idx="2">
                  <c:v>33.333333333333329</c:v>
                </c:pt>
                <c:pt idx="3">
                  <c:v>47.199999999999996</c:v>
                </c:pt>
                <c:pt idx="4">
                  <c:v>37.974683544303801</c:v>
                </c:pt>
                <c:pt idx="5">
                  <c:v>35.64356435643564</c:v>
                </c:pt>
                <c:pt idx="6">
                  <c:v>28.571428571428569</c:v>
                </c:pt>
                <c:pt idx="7">
                  <c:v>1.5503875968992249</c:v>
                </c:pt>
                <c:pt idx="8">
                  <c:v>30.76923076923077</c:v>
                </c:pt>
                <c:pt idx="9">
                  <c:v>51.798561151079134</c:v>
                </c:pt>
                <c:pt idx="10">
                  <c:v>30.681818181818183</c:v>
                </c:pt>
                <c:pt idx="11">
                  <c:v>52.597402597402599</c:v>
                </c:pt>
                <c:pt idx="12">
                  <c:v>57.360406091370564</c:v>
                </c:pt>
                <c:pt idx="13">
                  <c:v>65.986394557823118</c:v>
                </c:pt>
                <c:pt idx="14">
                  <c:v>19.801980198019802</c:v>
                </c:pt>
                <c:pt idx="15">
                  <c:v>62.765957446808507</c:v>
                </c:pt>
                <c:pt idx="16">
                  <c:v>10.687022900763358</c:v>
                </c:pt>
                <c:pt idx="17">
                  <c:v>0</c:v>
                </c:pt>
                <c:pt idx="18">
                  <c:v>10.344827586206897</c:v>
                </c:pt>
                <c:pt idx="19">
                  <c:v>39.436619718309856</c:v>
                </c:pt>
                <c:pt idx="20">
                  <c:v>36.697247706422019</c:v>
                </c:pt>
                <c:pt idx="21">
                  <c:v>23.893805309734514</c:v>
                </c:pt>
                <c:pt idx="22">
                  <c:v>41.739130434782609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297040"/>
        <c:axId val="179297432"/>
      </c:scatterChart>
      <c:valAx>
        <c:axId val="179297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Distance</a:t>
                </a:r>
                <a:r>
                  <a:rPr lang="en-US" sz="18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(m)</a:t>
                </a:r>
                <a:endParaRPr lang="en-US" sz="18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9297432"/>
        <c:crosses val="autoZero"/>
        <c:crossBetween val="midCat"/>
      </c:valAx>
      <c:valAx>
        <c:axId val="17929743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%</a:t>
                </a:r>
                <a:r>
                  <a:rPr lang="en-US" sz="1600" baseline="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aseline="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Colonization</a:t>
                </a:r>
                <a:endParaRPr lang="en-US" sz="20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9297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West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7833333333333329E-2"/>
          <c:y val="7.407407407407407E-2"/>
          <c:w val="0.89665288713910762"/>
          <c:h val="0.7291745406824147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Sheet1!$C$50</c:f>
              <c:strCache>
                <c:ptCount val="1"/>
                <c:pt idx="0">
                  <c:v>% colonization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9525">
                <a:noFill/>
              </a:ln>
              <a:effectLst/>
            </c:spPr>
          </c:marker>
          <c:xVal>
            <c:numRef>
              <c:f>Sheet1!$B$51:$B$73</c:f>
              <c:numCache>
                <c:formatCode>General</c:formatCode>
                <c:ptCount val="23"/>
                <c:pt idx="0">
                  <c:v>-100</c:v>
                </c:pt>
                <c:pt idx="1">
                  <c:v>-100</c:v>
                </c:pt>
                <c:pt idx="2">
                  <c:v>-100</c:v>
                </c:pt>
                <c:pt idx="3">
                  <c:v>-50</c:v>
                </c:pt>
                <c:pt idx="4">
                  <c:v>-50</c:v>
                </c:pt>
                <c:pt idx="5">
                  <c:v>-50</c:v>
                </c:pt>
                <c:pt idx="6">
                  <c:v>0</c:v>
                </c:pt>
                <c:pt idx="7">
                  <c:v>0</c:v>
                </c:pt>
                <c:pt idx="8">
                  <c:v>50</c:v>
                </c:pt>
                <c:pt idx="9">
                  <c:v>100</c:v>
                </c:pt>
                <c:pt idx="10">
                  <c:v>150</c:v>
                </c:pt>
                <c:pt idx="11">
                  <c:v>150</c:v>
                </c:pt>
                <c:pt idx="12">
                  <c:v>150</c:v>
                </c:pt>
                <c:pt idx="13">
                  <c:v>200</c:v>
                </c:pt>
                <c:pt idx="14">
                  <c:v>200</c:v>
                </c:pt>
                <c:pt idx="15">
                  <c:v>200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300</c:v>
                </c:pt>
                <c:pt idx="20">
                  <c:v>350</c:v>
                </c:pt>
                <c:pt idx="21">
                  <c:v>400</c:v>
                </c:pt>
                <c:pt idx="22">
                  <c:v>400</c:v>
                </c:pt>
              </c:numCache>
            </c:numRef>
          </c:xVal>
          <c:yVal>
            <c:numRef>
              <c:f>Sheet1!$C$51:$C$73</c:f>
              <c:numCache>
                <c:formatCode>General</c:formatCode>
                <c:ptCount val="23"/>
                <c:pt idx="0">
                  <c:v>52.325581395348841</c:v>
                </c:pt>
                <c:pt idx="1">
                  <c:v>48.837209302325576</c:v>
                </c:pt>
                <c:pt idx="2">
                  <c:v>30.985915492957744</c:v>
                </c:pt>
                <c:pt idx="3">
                  <c:v>41.304347826086953</c:v>
                </c:pt>
                <c:pt idx="4">
                  <c:v>22.872340425531913</c:v>
                </c:pt>
                <c:pt idx="5">
                  <c:v>11.666666666666666</c:v>
                </c:pt>
                <c:pt idx="6">
                  <c:v>36</c:v>
                </c:pt>
                <c:pt idx="7">
                  <c:v>14.14141414141414</c:v>
                </c:pt>
                <c:pt idx="8">
                  <c:v>90.909090909090907</c:v>
                </c:pt>
                <c:pt idx="9">
                  <c:v>35.398230088495573</c:v>
                </c:pt>
                <c:pt idx="10">
                  <c:v>3.79746835443038</c:v>
                </c:pt>
                <c:pt idx="11">
                  <c:v>79.6875</c:v>
                </c:pt>
                <c:pt idx="12">
                  <c:v>76.744186046511629</c:v>
                </c:pt>
                <c:pt idx="13">
                  <c:v>55.084745762711862</c:v>
                </c:pt>
                <c:pt idx="14">
                  <c:v>30.630630630630627</c:v>
                </c:pt>
                <c:pt idx="15">
                  <c:v>4.225352112676056</c:v>
                </c:pt>
                <c:pt idx="16">
                  <c:v>0</c:v>
                </c:pt>
                <c:pt idx="17">
                  <c:v>30.246913580246915</c:v>
                </c:pt>
                <c:pt idx="18">
                  <c:v>74.358974358974365</c:v>
                </c:pt>
                <c:pt idx="19">
                  <c:v>71.58469945355192</c:v>
                </c:pt>
                <c:pt idx="20">
                  <c:v>35.714285714285715</c:v>
                </c:pt>
                <c:pt idx="21">
                  <c:v>7.6271186440677967</c:v>
                </c:pt>
                <c:pt idx="22">
                  <c:v>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9334752"/>
        <c:axId val="309335144"/>
      </c:scatterChart>
      <c:valAx>
        <c:axId val="309334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Distance</a:t>
                </a:r>
                <a:r>
                  <a:rPr lang="en-US" sz="16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(m)</a:t>
                </a:r>
                <a:endParaRPr lang="en-US" sz="16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09335144"/>
        <c:crosses val="autoZero"/>
        <c:crossBetween val="midCat"/>
      </c:valAx>
      <c:valAx>
        <c:axId val="3093351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% </a:t>
                </a: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Colonization</a:t>
                </a:r>
                <a:endParaRPr lang="en-US" sz="20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09334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5.0925925925925923E-2"/>
          <c:w val="0.93888888888888888"/>
          <c:h val="0.7922448235637211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West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Sheet1!$H$10</c:f>
                <c:numCache>
                  <c:formatCode>General</c:formatCode>
                  <c:ptCount val="1"/>
                  <c:pt idx="0">
                    <c:v>0.13339302563810781</c:v>
                  </c:pt>
                </c:numCache>
              </c:numRef>
            </c:plus>
            <c:minus>
              <c:numRef>
                <c:f>Sheet1!$H$10</c:f>
                <c:numCache>
                  <c:formatCode>General</c:formatCode>
                  <c:ptCount val="1"/>
                  <c:pt idx="0">
                    <c:v>0.13339302563810781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Sheet1!$G$10</c:f>
                <c:numCache>
                  <c:formatCode>General</c:formatCode>
                  <c:ptCount val="1"/>
                  <c:pt idx="0">
                    <c:v>0.18008579482918483</c:v>
                  </c:pt>
                </c:numCache>
              </c:numRef>
            </c:plus>
            <c:minus>
              <c:numRef>
                <c:f>Sheet1!$G$10</c:f>
                <c:numCache>
                  <c:formatCode>General</c:formatCode>
                  <c:ptCount val="1"/>
                  <c:pt idx="0">
                    <c:v>0.18008579482918483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Sheet1!$G$2:$G$5</c:f>
              <c:numCache>
                <c:formatCode>General</c:formatCode>
                <c:ptCount val="4"/>
                <c:pt idx="0">
                  <c:v>-0.10954666666666668</c:v>
                </c:pt>
                <c:pt idx="1">
                  <c:v>-6.9922727272727275E-2</c:v>
                </c:pt>
                <c:pt idx="2">
                  <c:v>0.24473846153846154</c:v>
                </c:pt>
              </c:numCache>
            </c:numRef>
          </c:xVal>
          <c:yVal>
            <c:numRef>
              <c:f>Sheet1!$H$2:$H$5</c:f>
              <c:numCache>
                <c:formatCode>General</c:formatCode>
                <c:ptCount val="4"/>
                <c:pt idx="0">
                  <c:v>-0.50790000000000002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East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Sheet1!$I$11</c:f>
                <c:numCache>
                  <c:formatCode>General</c:formatCode>
                  <c:ptCount val="1"/>
                  <c:pt idx="0">
                    <c:v>0.11496425008626079</c:v>
                  </c:pt>
                </c:numCache>
              </c:numRef>
            </c:plus>
            <c:minus>
              <c:numRef>
                <c:f>Sheet1!$I$11</c:f>
                <c:numCache>
                  <c:formatCode>General</c:formatCode>
                  <c:ptCount val="1"/>
                  <c:pt idx="0">
                    <c:v>0.11496425008626079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Sheet1!$G$11</c:f>
                <c:numCache>
                  <c:formatCode>General</c:formatCode>
                  <c:ptCount val="1"/>
                  <c:pt idx="0">
                    <c:v>0.14708771233909892</c:v>
                  </c:pt>
                </c:numCache>
              </c:numRef>
            </c:plus>
            <c:minus>
              <c:numRef>
                <c:f>Sheet1!$G$11</c:f>
                <c:numCache>
                  <c:formatCode>General</c:formatCode>
                  <c:ptCount val="1"/>
                  <c:pt idx="0">
                    <c:v>0.14708771233909892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Sheet1!$G$2:$G$5</c:f>
              <c:numCache>
                <c:formatCode>General</c:formatCode>
                <c:ptCount val="4"/>
                <c:pt idx="0">
                  <c:v>-0.10954666666666668</c:v>
                </c:pt>
                <c:pt idx="1">
                  <c:v>-6.9922727272727275E-2</c:v>
                </c:pt>
                <c:pt idx="2">
                  <c:v>0.24473846153846154</c:v>
                </c:pt>
              </c:numCache>
            </c:numRef>
          </c:xVal>
          <c:yVal>
            <c:numRef>
              <c:f>Sheet1!$I$2:$I$5</c:f>
              <c:numCache>
                <c:formatCode>General</c:formatCode>
                <c:ptCount val="4"/>
                <c:pt idx="1">
                  <c:v>-7.3390909090909118E-2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Central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Sheet1!$J$12</c:f>
                <c:numCache>
                  <c:formatCode>General</c:formatCode>
                  <c:ptCount val="1"/>
                  <c:pt idx="0">
                    <c:v>0.13967262924111545</c:v>
                  </c:pt>
                </c:numCache>
              </c:numRef>
            </c:plus>
            <c:minus>
              <c:numRef>
                <c:f>Sheet1!$J$12</c:f>
                <c:numCache>
                  <c:formatCode>General</c:formatCode>
                  <c:ptCount val="1"/>
                  <c:pt idx="0">
                    <c:v>0.13967262924111545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Sheet1!$G$12</c:f>
                <c:numCache>
                  <c:formatCode>General</c:formatCode>
                  <c:ptCount val="1"/>
                  <c:pt idx="0">
                    <c:v>0.15838242033016298</c:v>
                  </c:pt>
                </c:numCache>
              </c:numRef>
            </c:plus>
            <c:minus>
              <c:numRef>
                <c:f>Sheet1!$G$12</c:f>
                <c:numCache>
                  <c:formatCode>General</c:formatCode>
                  <c:ptCount val="1"/>
                  <c:pt idx="0">
                    <c:v>0.15838242033016298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Sheet1!$G$2:$G$5</c:f>
              <c:numCache>
                <c:formatCode>General</c:formatCode>
                <c:ptCount val="4"/>
                <c:pt idx="0">
                  <c:v>-0.10954666666666668</c:v>
                </c:pt>
                <c:pt idx="1">
                  <c:v>-6.9922727272727275E-2</c:v>
                </c:pt>
                <c:pt idx="2">
                  <c:v>0.24473846153846154</c:v>
                </c:pt>
              </c:numCache>
            </c:numRef>
          </c:xVal>
          <c:yVal>
            <c:numRef>
              <c:f>Sheet1!$J$2:$J$5</c:f>
              <c:numCache>
                <c:formatCode>General</c:formatCode>
                <c:ptCount val="4"/>
                <c:pt idx="2">
                  <c:v>0.71023076923076911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9339224"/>
        <c:axId val="309339616"/>
      </c:scatterChart>
      <c:valAx>
        <c:axId val="3093392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2"/>
                    </a:solidFill>
                  </a:rPr>
                  <a:t>Axis 1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09339616"/>
        <c:crosses val="autoZero"/>
        <c:crossBetween val="midCat"/>
      </c:valAx>
      <c:valAx>
        <c:axId val="30933961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2"/>
                    </a:solidFill>
                  </a:rPr>
                  <a:t>Axis 2</a:t>
                </a:r>
              </a:p>
            </c:rich>
          </c:tx>
          <c:layout>
            <c:manualLayout>
              <c:xMode val="edge"/>
              <c:yMode val="edge"/>
              <c:x val="2.9942804568216665E-2"/>
              <c:y val="0.38744667708391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309339224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3534470691163589"/>
          <c:y val="0.69039297171186931"/>
          <c:w val="0.17931058617672793"/>
          <c:h val="0.19849591717701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rgbClr val="652825">
          <a:tint val="88500"/>
        </a:srgb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0.69942</cdr:x>
      <cdr:y>0.13716</cdr:y>
    </cdr:from>
    <cdr:to>
      <cdr:x>0.91462</cdr:x>
      <cdr:y>0.36865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962400" y="496628"/>
          <a:ext cx="1219200" cy="838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0.704</cdr:x>
      <cdr:y>0.14159</cdr:y>
    </cdr:from>
    <cdr:to>
      <cdr:x>0.93722</cdr:x>
      <cdr:y>0.40935</cdr:y>
    </cdr:to>
    <cdr:sp macro="" textlink="">
      <cdr:nvSpPr>
        <cdr:cNvPr id="4" name="TextBox 14"/>
        <cdr:cNvSpPr txBox="1"/>
      </cdr:nvSpPr>
      <cdr:spPr>
        <a:xfrm xmlns:a="http://schemas.openxmlformats.org/drawingml/2006/main">
          <a:off x="3988387" y="512676"/>
          <a:ext cx="1321215" cy="9694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en-US" sz="1900" dirty="0">
              <a:solidFill>
                <a:schemeClr val="tx2"/>
              </a:solidFill>
            </a:rPr>
            <a:t>R² = </a:t>
          </a:r>
          <a:r>
            <a:rPr lang="en-US" sz="1900" dirty="0">
              <a:solidFill>
                <a:schemeClr val="tx2"/>
              </a:solidFill>
            </a:rPr>
            <a:t>0.156</a:t>
          </a:r>
        </a:p>
        <a:p xmlns:a="http://schemas.openxmlformats.org/drawingml/2006/main">
          <a:pPr algn="just"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r>
            <a:rPr lang="en-US" sz="1900" dirty="0" smtClean="0">
              <a:solidFill>
                <a:schemeClr val="tx2"/>
              </a:solidFill>
            </a:rPr>
            <a:t>P=0.077</a:t>
          </a:r>
          <a:endParaRPr lang="en-US" sz="1900" dirty="0">
            <a:solidFill>
              <a:schemeClr val="tx2"/>
            </a:solidFill>
          </a:endParaRPr>
        </a:p>
        <a:p xmlns:a="http://schemas.openxmlformats.org/drawingml/2006/main">
          <a:pPr algn="just">
            <a:defRPr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 sz="1900" dirty="0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0.3436</cdr:x>
      <cdr:y>0.6998</cdr:y>
    </cdr:from>
    <cdr:to>
      <cdr:x>0.37348</cdr:x>
      <cdr:y>0.73161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1752600" y="3352800"/>
          <a:ext cx="152400" cy="1524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0.71709</cdr:x>
      <cdr:y>0.15905</cdr:y>
    </cdr:from>
    <cdr:to>
      <cdr:x>0.74697</cdr:x>
      <cdr:y>0.19085</cdr:y>
    </cdr:to>
    <cdr:sp macro="" textlink="">
      <cdr:nvSpPr>
        <cdr:cNvPr id="3" name="Oval 2"/>
        <cdr:cNvSpPr/>
      </cdr:nvSpPr>
      <cdr:spPr>
        <a:xfrm xmlns:a="http://schemas.openxmlformats.org/drawingml/2006/main">
          <a:off x="3657600" y="762000"/>
          <a:ext cx="152400" cy="15240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0.38842</cdr:x>
      <cdr:y>0.50895</cdr:y>
    </cdr:from>
    <cdr:to>
      <cdr:x>0.4183</cdr:x>
      <cdr:y>0.54076</cdr:y>
    </cdr:to>
    <cdr:sp macro="" textlink="">
      <cdr:nvSpPr>
        <cdr:cNvPr id="4" name="Oval 3"/>
        <cdr:cNvSpPr/>
      </cdr:nvSpPr>
      <cdr:spPr>
        <a:xfrm xmlns:a="http://schemas.openxmlformats.org/drawingml/2006/main">
          <a:off x="1981200" y="2438400"/>
          <a:ext cx="152400" cy="1524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4/3/2015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4/3/2015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looking at small</a:t>
            </a:r>
            <a:r>
              <a:rPr lang="en-US" baseline="0" dirty="0" smtClean="0"/>
              <a:t> part of a big project in understanding ponderosa a pine regeneration, specifically in their regeneration after a stand replacing fire.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7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Shultz</a:t>
            </a:r>
            <a:r>
              <a:rPr lang="en-US" baseline="0" dirty="0" smtClean="0"/>
              <a:t> fire out side flagstaff (2010)</a:t>
            </a:r>
            <a:r>
              <a:rPr lang="en-US" dirty="0" smtClean="0"/>
              <a:t> Stand replacing fires are high</a:t>
            </a:r>
            <a:r>
              <a:rPr lang="en-US" baseline="0" dirty="0" smtClean="0"/>
              <a:t> severity fires that kill most or all of the trees in a forest stand. </a:t>
            </a:r>
          </a:p>
          <a:p>
            <a:endParaRPr lang="en-US" baseline="0" dirty="0" smtClean="0"/>
          </a:p>
          <a:p>
            <a:r>
              <a:rPr lang="en-US" dirty="0" smtClean="0"/>
              <a:t>Ponderosa Pine forests are prevalent across Central to Northern Arizona</a:t>
            </a:r>
          </a:p>
          <a:p>
            <a:r>
              <a:rPr lang="en-US" dirty="0" smtClean="0"/>
              <a:t>Fires are a common part of the forest ecosystem but stand replacing fires can be detrimental</a:t>
            </a:r>
          </a:p>
          <a:p>
            <a:r>
              <a:rPr lang="en-US" dirty="0" smtClean="0"/>
              <a:t>Fire can hinder the regeneration of these areas and greatly impact the rhizosphere of forests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reach about as far as the tree is 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4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Mutualistic fungi.</a:t>
            </a:r>
            <a:r>
              <a:rPr lang="en-US" baseline="0" dirty="0" smtClean="0"/>
              <a:t> Ponderosa pines are obligate mutualists.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7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Species</a:t>
            </a:r>
            <a:r>
              <a:rPr lang="en-US" baseline="0" dirty="0" smtClean="0"/>
              <a:t> comp will tell us about successional trends—competition  vs. what the trees actually have as adults. Also it is unknown what is out there.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14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red lines represent</a:t>
            </a:r>
            <a:r>
              <a:rPr lang="en-US" baseline="0" dirty="0" smtClean="0"/>
              <a:t> where the inoculum from the </a:t>
            </a:r>
            <a:r>
              <a:rPr lang="en-US" baseline="0" dirty="0" smtClean="0"/>
              <a:t>roots </a:t>
            </a:r>
            <a:r>
              <a:rPr lang="en-US" baseline="0" dirty="0" smtClean="0"/>
              <a:t>is expected to </a:t>
            </a:r>
            <a:r>
              <a:rPr lang="en-US" baseline="0" dirty="0" smtClean="0"/>
              <a:t>end…Don’t forget to include that at 50 inoculum is no linger root.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66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2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/>
              <a:t>4/3/2015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Effect of a Stand Replacing Fire on Ectomycorrhizal Fungi Inoculum Potential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Larrea Cottingham</a:t>
            </a:r>
          </a:p>
          <a:p>
            <a:r>
              <a:rPr lang="en-US" dirty="0" smtClean="0"/>
              <a:t>Suzy Owen and Catherine </a:t>
            </a:r>
            <a:r>
              <a:rPr lang="en-US" dirty="0" err="1" smtClean="0"/>
              <a:t>Gehring</a:t>
            </a:r>
            <a:endParaRPr lang="en-US" dirty="0" smtClean="0"/>
          </a:p>
          <a:p>
            <a:r>
              <a:rPr lang="en-US" dirty="0" smtClean="0"/>
              <a:t>Northern Arizona University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76" y="5029200"/>
            <a:ext cx="1235322" cy="1649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88" y="3581400"/>
            <a:ext cx="1225409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248" y="1586594"/>
            <a:ext cx="1200150" cy="15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Community Composition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5000"/>
            <a:ext cx="4190999" cy="4267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Community composition did not differ </a:t>
            </a:r>
            <a:r>
              <a:rPr lang="en-US" sz="3200" dirty="0" smtClean="0"/>
              <a:t>in relation to distance</a:t>
            </a:r>
            <a:endParaRPr lang="en-US" sz="3200" dirty="0" smtClean="0"/>
          </a:p>
          <a:p>
            <a:r>
              <a:rPr lang="en-US" sz="3200" dirty="0" smtClean="0"/>
              <a:t>East=</a:t>
            </a:r>
            <a:r>
              <a:rPr lang="en-US" sz="3200" dirty="0" err="1" smtClean="0"/>
              <a:t>West≠Central</a:t>
            </a:r>
            <a:endParaRPr lang="en-US" sz="32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576596"/>
              </p:ext>
            </p:extLst>
          </p:nvPr>
        </p:nvGraphicFramePr>
        <p:xfrm>
          <a:off x="6246812" y="1752600"/>
          <a:ext cx="5100637" cy="4791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20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5400"/>
            <a:ext cx="6759574" cy="48731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53255"/>
            <a:ext cx="6759575" cy="4456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75" y="-381000"/>
            <a:ext cx="5429250" cy="723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12" y="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007" y="3429000"/>
            <a:ext cx="76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047412" y="1846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Thank you so much for all of your help!</a:t>
            </a:r>
          </a:p>
          <a:p>
            <a:r>
              <a:rPr lang="en-US" dirty="0" smtClean="0"/>
              <a:t>Catherine </a:t>
            </a:r>
            <a:r>
              <a:rPr lang="en-US" dirty="0" err="1" smtClean="0"/>
              <a:t>Gehring</a:t>
            </a:r>
            <a:r>
              <a:rPr lang="en-US" dirty="0" smtClean="0"/>
              <a:t>, PhD and  </a:t>
            </a:r>
            <a:r>
              <a:rPr lang="en-US" dirty="0" smtClean="0"/>
              <a:t>Suzy </a:t>
            </a:r>
            <a:r>
              <a:rPr lang="en-US" dirty="0" smtClean="0"/>
              <a:t>Owen </a:t>
            </a:r>
          </a:p>
          <a:p>
            <a:r>
              <a:rPr lang="en-US" dirty="0" smtClean="0"/>
              <a:t>Adair Patterson and Wren Winston</a:t>
            </a:r>
          </a:p>
          <a:p>
            <a:r>
              <a:rPr lang="en-US" dirty="0" smtClean="0"/>
              <a:t>Andrew </a:t>
            </a:r>
            <a:r>
              <a:rPr lang="en-US" dirty="0" err="1" smtClean="0"/>
              <a:t>Krohn</a:t>
            </a:r>
            <a:endParaRPr lang="en-US" dirty="0" smtClean="0"/>
          </a:p>
          <a:p>
            <a:r>
              <a:rPr lang="en-US" dirty="0" smtClean="0"/>
              <a:t>Rocky Mountain Research Station</a:t>
            </a:r>
          </a:p>
          <a:p>
            <a:r>
              <a:rPr lang="en-US" b="1" dirty="0" smtClean="0"/>
              <a:t>NASA Space Grant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-13648"/>
            <a:ext cx="3884613" cy="690597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4811" y="1500187"/>
            <a:ext cx="6858000" cy="385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2560" y="1675691"/>
            <a:ext cx="7879641" cy="44322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8475" y="189723"/>
            <a:ext cx="3390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9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5400"/>
            <a:ext cx="12188825" cy="914161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612" y="6477000"/>
            <a:ext cx="9674352" cy="381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http://friendsoftheriodeflag.org/fordf_images/fire-aftermath.jpg</a:t>
            </a:r>
          </a:p>
        </p:txBody>
      </p:sp>
    </p:spTree>
    <p:extLst>
      <p:ext uri="{BB962C8B-B14F-4D97-AF65-F5344CB8AC3E}">
        <p14:creationId xmlns:p14="http://schemas.microsoft.com/office/powerpoint/2010/main" val="84959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99" y="-335279"/>
            <a:ext cx="12303124" cy="7193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0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Ectomycorrhizal </a:t>
            </a:r>
            <a:r>
              <a:rPr lang="en-US" dirty="0" smtClean="0"/>
              <a:t>fungi (EMF)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Ectomycorrhizal fungi form mutualistic associations with woody plants including ponderosa pines </a:t>
            </a:r>
          </a:p>
          <a:p>
            <a:r>
              <a:rPr lang="en-US" dirty="0"/>
              <a:t>Ectomycorrhizal inoculum comes from the living roots of mature </a:t>
            </a:r>
            <a:r>
              <a:rPr lang="en-US" dirty="0" smtClean="0"/>
              <a:t>trees</a:t>
            </a:r>
          </a:p>
          <a:p>
            <a:r>
              <a:rPr lang="en-US" dirty="0" smtClean="0"/>
              <a:t>Spores, hyphae, </a:t>
            </a:r>
            <a:r>
              <a:rPr lang="en-US" dirty="0" err="1" smtClean="0"/>
              <a:t>sclerotia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1752600"/>
            <a:ext cx="5410200" cy="49541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99612" y="5105400"/>
            <a:ext cx="76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86651" y="6398568"/>
            <a:ext cx="441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 </a:t>
            </a:r>
            <a:r>
              <a:rPr lang="en-US" sz="900" dirty="0">
                <a:solidFill>
                  <a:schemeClr val="tx2"/>
                </a:solidFill>
              </a:rPr>
              <a:t>Dr. Cathy L. </a:t>
            </a:r>
            <a:r>
              <a:rPr lang="en-US" sz="900" dirty="0" smtClean="0">
                <a:solidFill>
                  <a:schemeClr val="tx2"/>
                </a:solidFill>
              </a:rPr>
              <a:t>Cripps, americanforests.org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1) The </a:t>
            </a:r>
            <a:r>
              <a:rPr lang="en-US" sz="3600" dirty="0"/>
              <a:t>amount of ectomycorrhizal inoculum will be reduced in burned areas relative to nearby non-burned areas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2) The </a:t>
            </a:r>
            <a:r>
              <a:rPr lang="en-US" sz="3600" dirty="0"/>
              <a:t>species composition of ectomycorrhizal fungi will differ between burned and non-burned areas</a:t>
            </a:r>
            <a:r>
              <a:rPr lang="en-US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4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8"/>
            <a:ext cx="5332412" cy="683639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332413" y="0"/>
            <a:ext cx="6856413" cy="8873004"/>
            <a:chOff x="2057399" y="-22884"/>
            <a:chExt cx="6856413" cy="8873004"/>
          </a:xfrm>
        </p:grpSpPr>
        <p:pic>
          <p:nvPicPr>
            <p:cNvPr id="6" name="Picture 3" descr="C:\Users\smowen\Desktop\Site map for RC highseverity plot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399" y="-22884"/>
              <a:ext cx="6856413" cy="887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508632" y="27432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416969" y="1701901"/>
              <a:ext cx="9951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Heber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53000" y="2356561"/>
              <a:ext cx="7420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B0F0"/>
                  </a:solidFill>
                </a:rPr>
                <a:t>Hwy 260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34593" y="3506203"/>
              <a:ext cx="11982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West Plots</a:t>
              </a: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781299" y="341215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477000" y="39624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86147" y="2875002"/>
              <a:ext cx="13973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Central Plots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01190" y="4144296"/>
              <a:ext cx="1104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East Plots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58275" y="152400"/>
              <a:ext cx="5097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High-Severity Burn Plots on the Rodeo-</a:t>
              </a:r>
              <a:r>
                <a:rPr lang="en-US" b="1" dirty="0" err="1" smtClean="0"/>
                <a:t>Chediski</a:t>
              </a:r>
              <a:r>
                <a:rPr lang="en-US" b="1" dirty="0" smtClean="0"/>
                <a:t> Fire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91399" y="6835115"/>
              <a:ext cx="123783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chemeClr val="tx2"/>
                  </a:solidFill>
                </a:rPr>
                <a:t>Map by Suzy Owen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8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in the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Collected Soil cores from 3 plots in the Rodeo-</a:t>
            </a:r>
            <a:r>
              <a:rPr lang="en-US" dirty="0" err="1" smtClean="0"/>
              <a:t>Chedeski</a:t>
            </a:r>
            <a:r>
              <a:rPr lang="en-US" dirty="0" smtClean="0"/>
              <a:t> burn in the Apache-</a:t>
            </a:r>
            <a:r>
              <a:rPr lang="en-US" dirty="0" err="1" smtClean="0"/>
              <a:t>Sitgreaves</a:t>
            </a:r>
            <a:r>
              <a:rPr lang="en-US" dirty="0" smtClean="0"/>
              <a:t> National Forest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Grew seeds in the soil cores at the Rocky </a:t>
            </a:r>
            <a:r>
              <a:rPr lang="en-US" dirty="0"/>
              <a:t>Mountain Station Greenhouse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43013" y="3352324"/>
            <a:ext cx="4648200" cy="2209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419213" y="3808460"/>
            <a:ext cx="45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19213" y="4373865"/>
            <a:ext cx="45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26669" y="5043967"/>
            <a:ext cx="457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432713" y="3548201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1606352" y="4049941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1712912" y="3426646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1865312" y="3656060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1482184" y="5149213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1494375" y="4448035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038951" y="4221465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1694647" y="4700972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1890184" y="5124960"/>
            <a:ext cx="304800" cy="304800"/>
          </a:xfrm>
          <a:prstGeom prst="cloud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94" y="2955269"/>
            <a:ext cx="3431388" cy="34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"/>
          <a:stretch/>
        </p:blipFill>
        <p:spPr>
          <a:xfrm>
            <a:off x="5332412" y="-1"/>
            <a:ext cx="4951685" cy="3768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172113"/>
            <a:ext cx="9144000" cy="1144556"/>
          </a:xfrm>
        </p:spPr>
        <p:txBody>
          <a:bodyPr/>
          <a:lstStyle/>
          <a:p>
            <a:r>
              <a:rPr lang="en-US" dirty="0" smtClean="0"/>
              <a:t>Methods in the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513" y="1905000"/>
            <a:ext cx="4724399" cy="4267200"/>
          </a:xfrm>
        </p:spPr>
        <p:txBody>
          <a:bodyPr/>
          <a:lstStyle/>
          <a:p>
            <a:r>
              <a:rPr lang="en-US" dirty="0" smtClean="0"/>
              <a:t>Counted root tips using the microscope</a:t>
            </a:r>
          </a:p>
          <a:p>
            <a:r>
              <a:rPr lang="en-US" dirty="0" smtClean="0"/>
              <a:t>Categorized EMF into </a:t>
            </a:r>
            <a:r>
              <a:rPr lang="en-US" dirty="0" err="1" smtClean="0"/>
              <a:t>morphotypes</a:t>
            </a:r>
            <a:r>
              <a:rPr lang="en-US" dirty="0" smtClean="0"/>
              <a:t> based on color, texture and shape</a:t>
            </a:r>
          </a:p>
          <a:p>
            <a:r>
              <a:rPr lang="en-US" dirty="0" smtClean="0"/>
              <a:t>DNA </a:t>
            </a:r>
            <a:r>
              <a:rPr lang="en-US" dirty="0" err="1" smtClean="0"/>
              <a:t>extraction</a:t>
            </a:r>
            <a:r>
              <a:rPr lang="en-US" dirty="0" err="1" smtClean="0">
                <a:sym typeface="Wingdings" panose="05000000000000000000" pitchFamily="2" charset="2"/>
              </a:rPr>
              <a:t>PCRSanger</a:t>
            </a:r>
            <a:r>
              <a:rPr lang="en-US" dirty="0" smtClean="0">
                <a:sym typeface="Wingdings" panose="05000000000000000000" pitchFamily="2" charset="2"/>
              </a:rPr>
              <a:t> Sequencing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/>
        </p:blipFill>
        <p:spPr>
          <a:xfrm>
            <a:off x="8257513" y="20918"/>
            <a:ext cx="4945651" cy="37681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3768164"/>
            <a:ext cx="4148045" cy="3318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30001" r="14444" b="7777"/>
          <a:stretch/>
        </p:blipFill>
        <p:spPr>
          <a:xfrm>
            <a:off x="8257513" y="3736058"/>
            <a:ext cx="4270988" cy="31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605" y="233065"/>
            <a:ext cx="10666413" cy="1144556"/>
          </a:xfrm>
        </p:spPr>
        <p:txBody>
          <a:bodyPr/>
          <a:lstStyle/>
          <a:p>
            <a:r>
              <a:rPr lang="en-US" b="1" dirty="0"/>
              <a:t>Distance from Forest </a:t>
            </a:r>
            <a:r>
              <a:rPr lang="en-US" b="1" dirty="0" smtClean="0"/>
              <a:t>versus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% EM Colonization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17612" y="16764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1126730"/>
              </p:ext>
            </p:extLst>
          </p:nvPr>
        </p:nvGraphicFramePr>
        <p:xfrm>
          <a:off x="836612" y="1941772"/>
          <a:ext cx="5665286" cy="362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12785"/>
              </p:ext>
            </p:extLst>
          </p:nvPr>
        </p:nvGraphicFramePr>
        <p:xfrm>
          <a:off x="6632658" y="136580"/>
          <a:ext cx="5100554" cy="329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812979"/>
              </p:ext>
            </p:extLst>
          </p:nvPr>
        </p:nvGraphicFramePr>
        <p:xfrm>
          <a:off x="6626224" y="3581400"/>
          <a:ext cx="5106988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9412" y="5562600"/>
            <a:ext cx="624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345489" y="3733800"/>
            <a:ext cx="121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>
                <a:solidFill>
                  <a:schemeClr val="tx2"/>
                </a:solidFill>
              </a:rPr>
              <a:t>R² = </a:t>
            </a:r>
            <a:r>
              <a:rPr lang="en-US" sz="1900" dirty="0" smtClean="0">
                <a:solidFill>
                  <a:schemeClr val="tx2"/>
                </a:solidFill>
              </a:rPr>
              <a:t>0.003</a:t>
            </a:r>
            <a:endParaRPr lang="en-US" sz="1900" dirty="0">
              <a:solidFill>
                <a:schemeClr val="tx2"/>
              </a:solidFill>
            </a:endParaRPr>
          </a:p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 smtClean="0">
                <a:solidFill>
                  <a:schemeClr val="tx2"/>
                </a:solidFill>
              </a:rPr>
              <a:t>P=0.807</a:t>
            </a:r>
            <a:endParaRPr lang="en-US" sz="19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58205" y="466789"/>
            <a:ext cx="13212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>
                <a:solidFill>
                  <a:schemeClr val="tx2"/>
                </a:solidFill>
              </a:rPr>
              <a:t>R² = </a:t>
            </a:r>
            <a:r>
              <a:rPr lang="en-US" sz="1900" dirty="0" smtClean="0">
                <a:solidFill>
                  <a:schemeClr val="tx2"/>
                </a:solidFill>
              </a:rPr>
              <a:t>0.010</a:t>
            </a:r>
            <a:endParaRPr lang="en-US" sz="1900" dirty="0">
              <a:solidFill>
                <a:schemeClr val="tx2"/>
              </a:solidFill>
            </a:endParaRPr>
          </a:p>
          <a:p>
            <a:pPr algn="just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900" dirty="0" smtClean="0">
                <a:solidFill>
                  <a:schemeClr val="tx2"/>
                </a:solidFill>
              </a:rPr>
              <a:t>P=0.651</a:t>
            </a:r>
            <a:endParaRPr lang="en-US" sz="1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661D01-5C9C-48FA-9887-83B1E66B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0</TotalTime>
  <Words>441</Words>
  <Application>Microsoft Office PowerPoint</Application>
  <PresentationFormat>Custom</PresentationFormat>
  <Paragraphs>85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Corbel</vt:lpstr>
      <vt:lpstr>Wingdings</vt:lpstr>
      <vt:lpstr>Earthtones 16x9</vt:lpstr>
      <vt:lpstr>The Effect of a Stand Replacing Fire on Ectomycorrhizal Fungi Inoculum Potential </vt:lpstr>
      <vt:lpstr>PowerPoint Presentation</vt:lpstr>
      <vt:lpstr>PowerPoint Presentation</vt:lpstr>
      <vt:lpstr>Ectomycorrhizal fungi (EMF)</vt:lpstr>
      <vt:lpstr>Hypotheses</vt:lpstr>
      <vt:lpstr>PowerPoint Presentation</vt:lpstr>
      <vt:lpstr>Methods in the Field</vt:lpstr>
      <vt:lpstr>Methods in the Lab</vt:lpstr>
      <vt:lpstr>Distance from Forest versus  % EM Colonization</vt:lpstr>
      <vt:lpstr>Community Composition</vt:lpstr>
      <vt:lpstr>PowerPoint Presentation</vt:lpstr>
      <vt:lpstr>Acknowledgements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2015-04-03T19:39:48Z</dcterms:created>
  <dcterms:modified xsi:type="dcterms:W3CDTF">2015-04-04T06:11:40Z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